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5" r:id="rId2"/>
    <p:sldMasterId id="2147483679" r:id="rId3"/>
  </p:sldMasterIdLst>
  <p:notesMasterIdLst>
    <p:notesMasterId r:id="rId114"/>
  </p:notesMasterIdLst>
  <p:sldIdLst>
    <p:sldId id="256" r:id="rId4"/>
    <p:sldId id="385" r:id="rId5"/>
    <p:sldId id="264" r:id="rId6"/>
    <p:sldId id="265" r:id="rId7"/>
    <p:sldId id="266" r:id="rId8"/>
    <p:sldId id="386" r:id="rId9"/>
    <p:sldId id="381" r:id="rId10"/>
    <p:sldId id="427" r:id="rId11"/>
    <p:sldId id="424" r:id="rId12"/>
    <p:sldId id="419" r:id="rId13"/>
    <p:sldId id="462" r:id="rId14"/>
    <p:sldId id="463" r:id="rId15"/>
    <p:sldId id="416" r:id="rId16"/>
    <p:sldId id="417" r:id="rId17"/>
    <p:sldId id="418" r:id="rId18"/>
    <p:sldId id="268" r:id="rId19"/>
    <p:sldId id="382" r:id="rId20"/>
    <p:sldId id="270" r:id="rId21"/>
    <p:sldId id="284" r:id="rId22"/>
    <p:sldId id="420" r:id="rId23"/>
    <p:sldId id="285" r:id="rId24"/>
    <p:sldId id="426" r:id="rId25"/>
    <p:sldId id="286" r:id="rId26"/>
    <p:sldId id="287" r:id="rId27"/>
    <p:sldId id="288" r:id="rId28"/>
    <p:sldId id="379" r:id="rId29"/>
    <p:sldId id="289" r:id="rId30"/>
    <p:sldId id="290" r:id="rId31"/>
    <p:sldId id="291" r:id="rId32"/>
    <p:sldId id="293" r:id="rId33"/>
    <p:sldId id="294" r:id="rId34"/>
    <p:sldId id="296" r:id="rId35"/>
    <p:sldId id="298" r:id="rId36"/>
    <p:sldId id="299" r:id="rId37"/>
    <p:sldId id="403" r:id="rId38"/>
    <p:sldId id="399" r:id="rId39"/>
    <p:sldId id="400" r:id="rId40"/>
    <p:sldId id="466" r:id="rId41"/>
    <p:sldId id="467" r:id="rId42"/>
    <p:sldId id="468" r:id="rId43"/>
    <p:sldId id="469" r:id="rId44"/>
    <p:sldId id="470" r:id="rId45"/>
    <p:sldId id="471" r:id="rId46"/>
    <p:sldId id="472" r:id="rId47"/>
    <p:sldId id="473" r:id="rId48"/>
    <p:sldId id="474" r:id="rId49"/>
    <p:sldId id="475" r:id="rId50"/>
    <p:sldId id="476" r:id="rId51"/>
    <p:sldId id="428" r:id="rId52"/>
    <p:sldId id="464" r:id="rId53"/>
    <p:sldId id="465" r:id="rId54"/>
    <p:sldId id="429" r:id="rId55"/>
    <p:sldId id="300" r:id="rId56"/>
    <p:sldId id="301" r:id="rId57"/>
    <p:sldId id="302" r:id="rId58"/>
    <p:sldId id="354" r:id="rId59"/>
    <p:sldId id="355" r:id="rId60"/>
    <p:sldId id="366" r:id="rId61"/>
    <p:sldId id="303" r:id="rId62"/>
    <p:sldId id="358" r:id="rId63"/>
    <p:sldId id="359" r:id="rId64"/>
    <p:sldId id="360" r:id="rId65"/>
    <p:sldId id="361" r:id="rId66"/>
    <p:sldId id="362" r:id="rId67"/>
    <p:sldId id="363" r:id="rId68"/>
    <p:sldId id="364" r:id="rId69"/>
    <p:sldId id="365" r:id="rId70"/>
    <p:sldId id="461" r:id="rId71"/>
    <p:sldId id="304" r:id="rId72"/>
    <p:sldId id="305" r:id="rId73"/>
    <p:sldId id="306" r:id="rId74"/>
    <p:sldId id="307" r:id="rId75"/>
    <p:sldId id="309" r:id="rId76"/>
    <p:sldId id="310" r:id="rId77"/>
    <p:sldId id="311" r:id="rId78"/>
    <p:sldId id="312" r:id="rId79"/>
    <p:sldId id="415" r:id="rId80"/>
    <p:sldId id="409" r:id="rId81"/>
    <p:sldId id="410" r:id="rId82"/>
    <p:sldId id="411" r:id="rId83"/>
    <p:sldId id="412" r:id="rId84"/>
    <p:sldId id="413" r:id="rId85"/>
    <p:sldId id="414" r:id="rId86"/>
    <p:sldId id="356" r:id="rId87"/>
    <p:sldId id="357" r:id="rId88"/>
    <p:sldId id="368" r:id="rId89"/>
    <p:sldId id="369" r:id="rId90"/>
    <p:sldId id="377" r:id="rId91"/>
    <p:sldId id="371" r:id="rId92"/>
    <p:sldId id="373" r:id="rId93"/>
    <p:sldId id="374" r:id="rId94"/>
    <p:sldId id="375" r:id="rId95"/>
    <p:sldId id="376" r:id="rId96"/>
    <p:sldId id="444" r:id="rId97"/>
    <p:sldId id="445" r:id="rId98"/>
    <p:sldId id="446" r:id="rId99"/>
    <p:sldId id="447" r:id="rId100"/>
    <p:sldId id="448" r:id="rId101"/>
    <p:sldId id="449" r:id="rId102"/>
    <p:sldId id="450" r:id="rId103"/>
    <p:sldId id="451" r:id="rId104"/>
    <p:sldId id="452" r:id="rId105"/>
    <p:sldId id="453" r:id="rId106"/>
    <p:sldId id="454" r:id="rId107"/>
    <p:sldId id="455" r:id="rId108"/>
    <p:sldId id="456" r:id="rId109"/>
    <p:sldId id="457" r:id="rId110"/>
    <p:sldId id="458" r:id="rId111"/>
    <p:sldId id="459" r:id="rId112"/>
    <p:sldId id="460" r:id="rId113"/>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01EEB04-6077-41A1-AA89-8CF61C6EDBFE}">
          <p14:sldIdLst>
            <p14:sldId id="256"/>
            <p14:sldId id="385"/>
            <p14:sldId id="264"/>
            <p14:sldId id="265"/>
            <p14:sldId id="266"/>
            <p14:sldId id="386"/>
            <p14:sldId id="381"/>
            <p14:sldId id="427"/>
            <p14:sldId id="424"/>
            <p14:sldId id="419"/>
            <p14:sldId id="462"/>
            <p14:sldId id="463"/>
            <p14:sldId id="416"/>
            <p14:sldId id="417"/>
            <p14:sldId id="418"/>
            <p14:sldId id="268"/>
            <p14:sldId id="382"/>
            <p14:sldId id="270"/>
            <p14:sldId id="284"/>
            <p14:sldId id="420"/>
            <p14:sldId id="285"/>
            <p14:sldId id="426"/>
            <p14:sldId id="286"/>
            <p14:sldId id="287"/>
            <p14:sldId id="288"/>
            <p14:sldId id="379"/>
            <p14:sldId id="289"/>
            <p14:sldId id="290"/>
            <p14:sldId id="291"/>
            <p14:sldId id="293"/>
            <p14:sldId id="294"/>
            <p14:sldId id="296"/>
            <p14:sldId id="298"/>
            <p14:sldId id="299"/>
            <p14:sldId id="403"/>
            <p14:sldId id="399"/>
            <p14:sldId id="400"/>
            <p14:sldId id="466"/>
            <p14:sldId id="467"/>
            <p14:sldId id="468"/>
            <p14:sldId id="469"/>
            <p14:sldId id="470"/>
            <p14:sldId id="471"/>
            <p14:sldId id="472"/>
            <p14:sldId id="473"/>
            <p14:sldId id="474"/>
            <p14:sldId id="475"/>
            <p14:sldId id="476"/>
            <p14:sldId id="428"/>
            <p14:sldId id="464"/>
            <p14:sldId id="465"/>
            <p14:sldId id="429"/>
            <p14:sldId id="300"/>
            <p14:sldId id="301"/>
            <p14:sldId id="302"/>
            <p14:sldId id="354"/>
            <p14:sldId id="355"/>
            <p14:sldId id="366"/>
            <p14:sldId id="303"/>
            <p14:sldId id="358"/>
            <p14:sldId id="359"/>
            <p14:sldId id="360"/>
            <p14:sldId id="361"/>
            <p14:sldId id="362"/>
            <p14:sldId id="363"/>
            <p14:sldId id="364"/>
            <p14:sldId id="365"/>
            <p14:sldId id="461"/>
            <p14:sldId id="304"/>
            <p14:sldId id="305"/>
            <p14:sldId id="306"/>
            <p14:sldId id="307"/>
            <p14:sldId id="309"/>
            <p14:sldId id="310"/>
            <p14:sldId id="311"/>
            <p14:sldId id="312"/>
            <p14:sldId id="415"/>
            <p14:sldId id="409"/>
            <p14:sldId id="410"/>
            <p14:sldId id="411"/>
            <p14:sldId id="412"/>
            <p14:sldId id="413"/>
            <p14:sldId id="414"/>
            <p14:sldId id="356"/>
            <p14:sldId id="357"/>
            <p14:sldId id="368"/>
            <p14:sldId id="369"/>
            <p14:sldId id="377"/>
            <p14:sldId id="371"/>
            <p14:sldId id="373"/>
            <p14:sldId id="374"/>
            <p14:sldId id="375"/>
            <p14:sldId id="376"/>
            <p14:sldId id="444"/>
            <p14:sldId id="445"/>
            <p14:sldId id="446"/>
            <p14:sldId id="447"/>
            <p14:sldId id="448"/>
            <p14:sldId id="449"/>
            <p14:sldId id="450"/>
            <p14:sldId id="451"/>
            <p14:sldId id="452"/>
            <p14:sldId id="453"/>
            <p14:sldId id="454"/>
            <p14:sldId id="455"/>
            <p14:sldId id="456"/>
            <p14:sldId id="457"/>
            <p14:sldId id="458"/>
            <p14:sldId id="459"/>
            <p14:sldId id="460"/>
          </p14:sldIdLst>
        </p14:section>
      </p14:sectionLst>
    </p:ext>
    <p:ext uri="{EFAFB233-063F-42B5-8137-9DF3F51BA10A}">
      <p15:sldGuideLst xmlns:p15="http://schemas.microsoft.com/office/powerpoint/2012/main">
        <p15:guide id="1" orient="horz" pos="1117">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20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6" autoAdjust="0"/>
    <p:restoredTop sz="94103" autoAdjust="0"/>
  </p:normalViewPr>
  <p:slideViewPr>
    <p:cSldViewPr>
      <p:cViewPr varScale="1">
        <p:scale>
          <a:sx n="108" d="100"/>
          <a:sy n="108" d="100"/>
        </p:scale>
        <p:origin x="1746" y="96"/>
      </p:cViewPr>
      <p:guideLst>
        <p:guide orient="horz" pos="1117"/>
        <p:guide pos="2880"/>
      </p:guideLst>
    </p:cSldViewPr>
  </p:slideViewPr>
  <p:notesTextViewPr>
    <p:cViewPr>
      <p:scale>
        <a:sx n="1" d="1"/>
        <a:sy n="1" d="1"/>
      </p:scale>
      <p:origin x="0" y="0"/>
    </p:cViewPr>
  </p:notesTextViewPr>
  <p:sorterViewPr>
    <p:cViewPr>
      <p:scale>
        <a:sx n="100" d="100"/>
        <a:sy n="100" d="100"/>
      </p:scale>
      <p:origin x="0" y="-1529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theme" Target="theme/theme1.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tableStyles" Target="tableStyles.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notesMaster" Target="notesMasters/notes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presProps" Target="presProps.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Libro3"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Subasta_4\Desktop\J%20Enrique%20en%20compu%20julian\TRABAJO\Subasta%202017\TALLERES\OFERERC.csv"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Users\Subasta_4\Desktop\J%20Enrique%20en%20compu%20julian\TRABAJO\Subasta%202017\TALLERES\OFERERC.csv"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Subasta_4\Desktop\J%20Enrique%20en%20compu%20julian\TRABAJO\Subasta%202017\TALLERES\OFERERC.csv"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Subasta_4\Desktop\J%20Enrique%20en%20compu%20julian\TRABAJO\Subasta%202017\TALLERES\OFERERC.csv"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C:\Users\Subasta_4\Desktop\J%20Enrique%20en%20compu%20julian\TRABAJO\Subasta%202017\TALLERES\OFERERC.csv"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file:///C:\Users\Subasta_4\Desktop\J%20Enrique%20en%20compu%20julian\TRABAJO\Subasta%202017\TALLERES\OFERERC.csv" TargetMode="Externa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C:\Users\Subasta_4\Desktop\J%20Enrique%20en%20compu%20julian\TRABAJO\Subasta%202017\TALLERES\OFERERC.csv"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4997029907652367E-2"/>
          <c:y val="9.5839793281653762E-2"/>
          <c:w val="0.88838615387433495"/>
          <c:h val="0.78510753016338075"/>
        </c:manualLayout>
      </c:layout>
      <c:barChart>
        <c:barDir val="col"/>
        <c:grouping val="clustered"/>
        <c:varyColors val="0"/>
        <c:ser>
          <c:idx val="0"/>
          <c:order val="0"/>
          <c:tx>
            <c:v>Cantidad de Producto ofertado a comprar en MW</c:v>
          </c:tx>
          <c:spPr>
            <a:solidFill>
              <a:schemeClr val="accent1"/>
            </a:solidFill>
            <a:ln>
              <a:noFill/>
            </a:ln>
            <a:effectLst/>
          </c:spPr>
          <c:invertIfNegative val="0"/>
          <c:dPt>
            <c:idx val="0"/>
            <c:invertIfNegative val="0"/>
            <c:bubble3D val="0"/>
            <c:spPr>
              <a:solidFill>
                <a:schemeClr val="accent1">
                  <a:lumMod val="50000"/>
                </a:schemeClr>
              </a:solidFill>
              <a:ln>
                <a:noFill/>
              </a:ln>
              <a:effectLst/>
            </c:spPr>
            <c:extLst>
              <c:ext xmlns:c16="http://schemas.microsoft.com/office/drawing/2014/chart" uri="{C3380CC4-5D6E-409C-BE32-E72D297353CC}">
                <c16:uniqueId val="{00000001-0D0F-4B2C-A7CE-8ABC47BAEF4B}"/>
              </c:ext>
            </c:extLst>
          </c:dPt>
          <c:dPt>
            <c:idx val="1"/>
            <c:invertIfNegative val="0"/>
            <c:bubble3D val="0"/>
            <c:spPr>
              <a:solidFill>
                <a:schemeClr val="accent1">
                  <a:lumMod val="75000"/>
                </a:schemeClr>
              </a:solidFill>
              <a:ln>
                <a:noFill/>
              </a:ln>
              <a:effectLst/>
            </c:spPr>
            <c:extLst>
              <c:ext xmlns:c16="http://schemas.microsoft.com/office/drawing/2014/chart" uri="{C3380CC4-5D6E-409C-BE32-E72D297353CC}">
                <c16:uniqueId val="{00000003-0D0F-4B2C-A7CE-8ABC47BAEF4B}"/>
              </c:ext>
            </c:extLst>
          </c:dPt>
          <c:dPt>
            <c:idx val="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5-0D0F-4B2C-A7CE-8ABC47BAEF4B}"/>
              </c:ext>
            </c:extLst>
          </c:dPt>
          <c:dPt>
            <c:idx val="3"/>
            <c:invertIfNegative val="0"/>
            <c:bubble3D val="0"/>
            <c:spPr>
              <a:solidFill>
                <a:schemeClr val="accent1">
                  <a:lumMod val="20000"/>
                  <a:lumOff val="80000"/>
                </a:schemeClr>
              </a:solidFill>
              <a:ln>
                <a:noFill/>
              </a:ln>
              <a:effectLst/>
            </c:spPr>
            <c:extLst>
              <c:ext xmlns:c16="http://schemas.microsoft.com/office/drawing/2014/chart" uri="{C3380CC4-5D6E-409C-BE32-E72D297353CC}">
                <c16:uniqueId val="{00000007-0D0F-4B2C-A7CE-8ABC47BAEF4B}"/>
              </c:ext>
            </c:extLst>
          </c:dPt>
          <c:dPt>
            <c:idx val="4"/>
            <c:invertIfNegative val="0"/>
            <c:bubble3D val="0"/>
            <c:spPr>
              <a:solidFill>
                <a:schemeClr val="accent5">
                  <a:lumMod val="20000"/>
                  <a:lumOff val="80000"/>
                </a:schemeClr>
              </a:solidFill>
              <a:ln>
                <a:noFill/>
              </a:ln>
              <a:effectLst/>
            </c:spPr>
            <c:extLst>
              <c:ext xmlns:c16="http://schemas.microsoft.com/office/drawing/2014/chart" uri="{C3380CC4-5D6E-409C-BE32-E72D297353CC}">
                <c16:uniqueId val="{00000009-0D0F-4B2C-A7CE-8ABC47BAEF4B}"/>
              </c:ext>
            </c:extLst>
          </c:dPt>
          <c:dLbls>
            <c:dLbl>
              <c:idx val="0"/>
              <c:layout>
                <c:manualLayout>
                  <c:x val="0"/>
                  <c:y val="-4.6511627906976744E-2"/>
                </c:manualLayout>
              </c:layout>
              <c:tx>
                <c:rich>
                  <a:bodyPr/>
                  <a:lstStyle/>
                  <a:p>
                    <a:fld id="{09135D01-6AC1-4BA5-9E99-599B4189DED5}" type="VALUE">
                      <a:rPr lang="en-US"/>
                      <a:pPr/>
                      <a:t>[VALOR]</a:t>
                    </a:fld>
                    <a:r>
                      <a:rPr lang="en-US"/>
                      <a:t> Pmáx</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0D0F-4B2C-A7CE-8ABC47BAEF4B}"/>
                </c:ext>
              </c:extLst>
            </c:dLbl>
            <c:dLbl>
              <c:idx val="1"/>
              <c:layout>
                <c:manualLayout>
                  <c:x val="-6.6467264872051126E-3"/>
                  <c:y val="-9.0439276485788117E-2"/>
                </c:manualLayout>
              </c:layout>
              <c:tx>
                <c:rich>
                  <a:bodyPr/>
                  <a:lstStyle/>
                  <a:p>
                    <a:fld id="{0F0EC390-01F3-46D7-B7B1-B506FB1F82E0}" type="VALUE">
                      <a:rPr lang="en-US"/>
                      <a:pPr/>
                      <a:t>[VALOR]</a:t>
                    </a:fld>
                    <a:r>
                      <a:rPr lang="en-US"/>
                      <a:t> Pmáx</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0D0F-4B2C-A7CE-8ABC47BAEF4B}"/>
                </c:ext>
              </c:extLst>
            </c:dLbl>
            <c:dLbl>
              <c:idx val="2"/>
              <c:layout>
                <c:manualLayout>
                  <c:x val="-4.9850448654037887E-3"/>
                  <c:y val="-0.12661498708010335"/>
                </c:manualLayout>
              </c:layout>
              <c:tx>
                <c:rich>
                  <a:bodyPr/>
                  <a:lstStyle/>
                  <a:p>
                    <a:fld id="{B0270591-ADCE-44E6-BBED-755EB74B3561}" type="VALUE">
                      <a:rPr lang="en-US"/>
                      <a:pPr/>
                      <a:t>[VALOR]</a:t>
                    </a:fld>
                    <a:r>
                      <a:rPr lang="en-US"/>
                      <a:t> Pmáx</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0D0F-4B2C-A7CE-8ABC47BAEF4B}"/>
                </c:ext>
              </c:extLst>
            </c:dLbl>
            <c:dLbl>
              <c:idx val="3"/>
              <c:layout>
                <c:manualLayout>
                  <c:x val="-4.9850448654037887E-3"/>
                  <c:y val="-0.16279069767441862"/>
                </c:manualLayout>
              </c:layout>
              <c:tx>
                <c:rich>
                  <a:bodyPr/>
                  <a:lstStyle/>
                  <a:p>
                    <a:fld id="{53246D60-6729-4649-8B5D-186B4F26FD23}" type="VALUE">
                      <a:rPr lang="en-US"/>
                      <a:pPr/>
                      <a:t>[VALOR]</a:t>
                    </a:fld>
                    <a:r>
                      <a:rPr lang="en-US"/>
                      <a:t> Pmáx</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0D0F-4B2C-A7CE-8ABC47BAEF4B}"/>
                </c:ext>
              </c:extLst>
            </c:dLbl>
            <c:dLbl>
              <c:idx val="4"/>
              <c:layout>
                <c:manualLayout>
                  <c:x val="-4.9850448654036664E-3"/>
                  <c:y val="-0.20413436692506462"/>
                </c:manualLayout>
              </c:layout>
              <c:tx>
                <c:rich>
                  <a:bodyPr/>
                  <a:lstStyle/>
                  <a:p>
                    <a:fld id="{7E90EAA9-90EE-4C2E-8A62-AEA0DFDF4AAF}" type="VALUE">
                      <a:rPr lang="en-US"/>
                      <a:pPr/>
                      <a:t>[VALOR]</a:t>
                    </a:fld>
                    <a:r>
                      <a:rPr lang="en-US"/>
                      <a:t> Pmáx</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0D0F-4B2C-A7CE-8ABC47BAEF4B}"/>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Hoja1!$B$5:$B$9</c:f>
              <c:numCache>
                <c:formatCode>General</c:formatCode>
                <c:ptCount val="5"/>
                <c:pt idx="0">
                  <c:v>20</c:v>
                </c:pt>
                <c:pt idx="1">
                  <c:v>20</c:v>
                </c:pt>
                <c:pt idx="2">
                  <c:v>20</c:v>
                </c:pt>
                <c:pt idx="3">
                  <c:v>20</c:v>
                </c:pt>
                <c:pt idx="4">
                  <c:v>20</c:v>
                </c:pt>
              </c:numCache>
            </c:numRef>
          </c:cat>
          <c:val>
            <c:numRef>
              <c:f>Hoja1!$A$5:$A$9</c:f>
              <c:numCache>
                <c:formatCode>0%</c:formatCode>
                <c:ptCount val="5"/>
                <c:pt idx="0">
                  <c:v>1</c:v>
                </c:pt>
                <c:pt idx="1">
                  <c:v>0.95</c:v>
                </c:pt>
                <c:pt idx="2">
                  <c:v>0.9</c:v>
                </c:pt>
                <c:pt idx="3">
                  <c:v>0.85</c:v>
                </c:pt>
                <c:pt idx="4">
                  <c:v>0.8</c:v>
                </c:pt>
              </c:numCache>
            </c:numRef>
          </c:val>
          <c:extLst>
            <c:ext xmlns:c16="http://schemas.microsoft.com/office/drawing/2014/chart" uri="{C3380CC4-5D6E-409C-BE32-E72D297353CC}">
              <c16:uniqueId val="{0000000A-0D0F-4B2C-A7CE-8ABC47BAEF4B}"/>
            </c:ext>
          </c:extLst>
        </c:ser>
        <c:dLbls>
          <c:showLegendKey val="0"/>
          <c:showVal val="0"/>
          <c:showCatName val="0"/>
          <c:showSerName val="0"/>
          <c:showPercent val="0"/>
          <c:showBubbleSize val="0"/>
        </c:dLbls>
        <c:gapWidth val="50"/>
        <c:axId val="1393370368"/>
        <c:axId val="1393366016"/>
      </c:barChart>
      <c:catAx>
        <c:axId val="1393370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93366016"/>
        <c:crosses val="autoZero"/>
        <c:auto val="1"/>
        <c:lblAlgn val="ctr"/>
        <c:lblOffset val="100"/>
        <c:noMultiLvlLbl val="0"/>
      </c:catAx>
      <c:valAx>
        <c:axId val="1393366016"/>
        <c:scaling>
          <c:orientation val="minMax"/>
          <c:max val="1"/>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Porcentaje del Pmax</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none"/>
        <c:minorTickMark val="none"/>
        <c:tickLblPos val="nextTo"/>
        <c:spPr>
          <a:noFill/>
          <a:ln>
            <a:solidFill>
              <a:schemeClr val="tx1">
                <a:lumMod val="15000"/>
                <a:lumOff val="85000"/>
              </a:schemeClr>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9337036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tx>
                <c:rich>
                  <a:bodyPr/>
                  <a:lstStyle/>
                  <a:p>
                    <a:fld id="{DB2606FB-668C-4AAC-AF25-04E979C22636}"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39F3-4BB0-A313-3F680CD726C4}"/>
                </c:ext>
              </c:extLst>
            </c:dLbl>
            <c:dLbl>
              <c:idx val="1"/>
              <c:tx>
                <c:rich>
                  <a:bodyPr/>
                  <a:lstStyle/>
                  <a:p>
                    <a:fld id="{E04BE659-30A0-4DC6-AC06-87149F09C530}"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39F3-4BB0-A313-3F680CD726C4}"/>
                </c:ext>
              </c:extLst>
            </c:dLbl>
            <c:dLbl>
              <c:idx val="2"/>
              <c:tx>
                <c:rich>
                  <a:bodyPr/>
                  <a:lstStyle/>
                  <a:p>
                    <a:fld id="{4D0C855D-BC38-40C0-997B-35724F00633B}"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39F3-4BB0-A313-3F680CD726C4}"/>
                </c:ext>
              </c:extLst>
            </c:dLbl>
            <c:dLbl>
              <c:idx val="3"/>
              <c:tx>
                <c:rich>
                  <a:bodyPr/>
                  <a:lstStyle/>
                  <a:p>
                    <a:fld id="{A41FAD0B-05FA-4378-BFCA-66D17817F0E6}"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39F3-4BB0-A313-3F680CD726C4}"/>
                </c:ext>
              </c:extLst>
            </c:dLbl>
            <c:dLbl>
              <c:idx val="4"/>
              <c:tx>
                <c:rich>
                  <a:bodyPr/>
                  <a:lstStyle/>
                  <a:p>
                    <a:fld id="{7095C846-2C84-44C9-B339-72A178E503D5}"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39F3-4BB0-A313-3F680CD726C4}"/>
                </c:ext>
              </c:extLst>
            </c:dLbl>
            <c:dLbl>
              <c:idx val="5"/>
              <c:tx>
                <c:rich>
                  <a:bodyPr/>
                  <a:lstStyle/>
                  <a:p>
                    <a:fld id="{B59A7AF2-8577-4CD9-82C6-1092A8B4A9E7}"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39F3-4BB0-A313-3F680CD726C4}"/>
                </c:ext>
              </c:extLst>
            </c:dLbl>
            <c:dLbl>
              <c:idx val="6"/>
              <c:tx>
                <c:rich>
                  <a:bodyPr/>
                  <a:lstStyle/>
                  <a:p>
                    <a:fld id="{5260C1CB-E003-44F7-8323-2B20DBA94387}"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39F3-4BB0-A313-3F680CD726C4}"/>
                </c:ext>
              </c:extLst>
            </c:dLbl>
            <c:dLbl>
              <c:idx val="7"/>
              <c:tx>
                <c:rich>
                  <a:bodyPr/>
                  <a:lstStyle/>
                  <a:p>
                    <a:fld id="{F4C621B1-CA4A-4046-9A8E-1AD1664479FD}"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39F3-4BB0-A313-3F680CD726C4}"/>
                </c:ext>
              </c:extLst>
            </c:dLbl>
            <c:dLbl>
              <c:idx val="8"/>
              <c:tx>
                <c:rich>
                  <a:bodyPr/>
                  <a:lstStyle/>
                  <a:p>
                    <a:fld id="{52E1622B-A967-45B8-BDA0-9E74EF882C14}"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39F3-4BB0-A313-3F680CD726C4}"/>
                </c:ext>
              </c:extLst>
            </c:dLbl>
            <c:spPr>
              <a:noFill/>
              <a:ln>
                <a:noFill/>
              </a:ln>
              <a:effectLst/>
            </c:spPr>
            <c:txPr>
              <a:bodyPr rot="0" spcFirstLastPara="1" vertOverflow="ellipsis" horzOverflow="clip" vert="horz" wrap="square" lIns="36000" tIns="19050" rIns="36000" bIns="19050" anchor="ctr"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strRef>
              <c:f>Hoja4!$K$7:$K$15</c:f>
              <c:strCache>
                <c:ptCount val="9"/>
                <c:pt idx="0">
                  <c:v>SSB</c:v>
                </c:pt>
                <c:pt idx="1">
                  <c:v>SSB</c:v>
                </c:pt>
                <c:pt idx="2">
                  <c:v>SSB</c:v>
                </c:pt>
                <c:pt idx="3">
                  <c:v>SSB</c:v>
                </c:pt>
                <c:pt idx="4">
                  <c:v>SSB</c:v>
                </c:pt>
                <c:pt idx="5">
                  <c:v>SSB</c:v>
                </c:pt>
                <c:pt idx="6">
                  <c:v>SSB</c:v>
                </c:pt>
                <c:pt idx="7">
                  <c:v>SSB</c:v>
                </c:pt>
                <c:pt idx="8">
                  <c:v>SSB</c:v>
                </c:pt>
              </c:strCache>
            </c:strRef>
          </c:cat>
          <c:val>
            <c:numRef>
              <c:f>Hoja4!$G$7:$G$15</c:f>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c:ext xmlns:c15="http://schemas.microsoft.com/office/drawing/2012/char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09-B648-489A-949C-71D9A0235387}"/>
            </c:ext>
          </c:extLst>
        </c:ser>
        <c:dLbls>
          <c:showLegendKey val="0"/>
          <c:showVal val="0"/>
          <c:showCatName val="0"/>
          <c:showSerName val="0"/>
          <c:showPercent val="0"/>
          <c:showBubbleSize val="0"/>
        </c:dLbls>
        <c:gapWidth val="50"/>
        <c:overlap val="50"/>
        <c:axId val="1393371456"/>
        <c:axId val="1393364928"/>
        <c:extLst>
          <c:ext xmlns:c15="http://schemas.microsoft.com/office/drawing/2012/chart" uri="{02D57815-91ED-43cb-92C2-25804820EDAC}">
            <c15:filteredBarSeries>
              <c15:ser>
                <c:idx val="1"/>
                <c:order val="1"/>
                <c:tx>
                  <c:strRef>
                    <c:extLst>
                      <c:ext uri="{02D57815-91ED-43cb-92C2-25804820EDAC}">
                        <c15:formulaRef>
                          <c15:sqref>Hoja1!$G$6</c15:sqref>
                        </c15:formulaRef>
                      </c:ext>
                    </c:extLst>
                    <c:strCache>
                      <c:ptCount val="1"/>
                      <c:pt idx="0">
                        <c:v>ERC</c:v>
                      </c:pt>
                    </c:strCache>
                  </c:strRef>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BFD8EA01-193B-49E7-BE76-4C31FA5D92D3}" type="CELLRANGE">
                            <a:rPr lang="en-US"/>
                            <a:pPr/>
                            <a:t>[CELLRANGE]</a:t>
                          </a:fld>
                          <a:endParaRPr lang="es-MX"/>
                        </a:p>
                      </c:rich>
                    </c:tx>
                    <c:dLblPos val="ctr"/>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A-B648-489A-949C-71D9A0235387}"/>
                      </c:ext>
                    </c:extLst>
                  </c:dLbl>
                  <c:dLbl>
                    <c:idx val="1"/>
                    <c:tx>
                      <c:rich>
                        <a:bodyPr/>
                        <a:lstStyle/>
                        <a:p>
                          <a:fld id="{9DC344DD-959A-41F9-8209-7AA5DF20D216}" type="CELLRANGE">
                            <a:rPr lang="en-US"/>
                            <a:pPr/>
                            <a:t>[CELLRANGE]</a:t>
                          </a:fld>
                          <a:endParaRPr lang="es-MX"/>
                        </a:p>
                      </c:rich>
                    </c:tx>
                    <c:dLblPos val="ctr"/>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B-B648-489A-949C-71D9A0235387}"/>
                      </c:ext>
                    </c:extLst>
                  </c:dLbl>
                  <c:dLbl>
                    <c:idx val="2"/>
                    <c:tx>
                      <c:rich>
                        <a:bodyPr/>
                        <a:lstStyle/>
                        <a:p>
                          <a:fld id="{3F5B184C-202B-4EF3-8E7C-5315138FE43E}" type="CELLRANGE">
                            <a:rPr lang="en-US"/>
                            <a:pPr/>
                            <a:t>[CELLRANGE]</a:t>
                          </a:fld>
                          <a:endParaRPr lang="es-MX"/>
                        </a:p>
                      </c:rich>
                    </c:tx>
                    <c:dLblPos val="ctr"/>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C-B648-489A-949C-71D9A0235387}"/>
                      </c:ext>
                    </c:extLst>
                  </c:dLbl>
                  <c:dLbl>
                    <c:idx val="3"/>
                    <c:tx>
                      <c:rich>
                        <a:bodyPr/>
                        <a:lstStyle/>
                        <a:p>
                          <a:fld id="{FF6AC84B-48D8-4CE8-B3E8-5F2912321574}" type="CELLRANGE">
                            <a:rPr lang="en-US"/>
                            <a:pPr/>
                            <a:t>[CELLRANGE]</a:t>
                          </a:fld>
                          <a:endParaRPr lang="es-MX"/>
                        </a:p>
                      </c:rich>
                    </c:tx>
                    <c:dLblPos val="ctr"/>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D-B648-489A-949C-71D9A0235387}"/>
                      </c:ext>
                    </c:extLst>
                  </c:dLbl>
                  <c:dLbl>
                    <c:idx val="4"/>
                    <c:tx>
                      <c:rich>
                        <a:bodyPr/>
                        <a:lstStyle/>
                        <a:p>
                          <a:fld id="{23BE9E56-3CCD-418E-A860-8B2B7B9CC712}" type="CELLRANGE">
                            <a:rPr lang="en-US"/>
                            <a:pPr/>
                            <a:t>[CELLRANGE]</a:t>
                          </a:fld>
                          <a:endParaRPr lang="es-MX"/>
                        </a:p>
                      </c:rich>
                    </c:tx>
                    <c:dLblPos val="ctr"/>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E-B648-489A-949C-71D9A0235387}"/>
                      </c:ext>
                    </c:extLst>
                  </c:dLbl>
                  <c:dLbl>
                    <c:idx val="5"/>
                    <c:tx>
                      <c:rich>
                        <a:bodyPr/>
                        <a:lstStyle/>
                        <a:p>
                          <a:fld id="{B0CCF1D2-77F3-4BEE-A2B8-F6471DBE59B4}" type="CELLRANGE">
                            <a:rPr lang="en-US"/>
                            <a:pPr/>
                            <a:t>[CELLRANGE]</a:t>
                          </a:fld>
                          <a:endParaRPr lang="es-MX"/>
                        </a:p>
                      </c:rich>
                    </c:tx>
                    <c:dLblPos val="ctr"/>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F-B648-489A-949C-71D9A0235387}"/>
                      </c:ext>
                    </c:extLst>
                  </c:dLbl>
                  <c:dLbl>
                    <c:idx val="6"/>
                    <c:tx>
                      <c:rich>
                        <a:bodyPr/>
                        <a:lstStyle/>
                        <a:p>
                          <a:fld id="{0B3463B6-A928-4DD9-9449-9015B4EC0D0F}" type="CELLRANGE">
                            <a:rPr lang="en-US"/>
                            <a:pPr/>
                            <a:t>[CELLRANGE]</a:t>
                          </a:fld>
                          <a:endParaRPr lang="es-MX"/>
                        </a:p>
                      </c:rich>
                    </c:tx>
                    <c:dLblPos val="ctr"/>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0-B648-489A-949C-71D9A0235387}"/>
                      </c:ext>
                    </c:extLst>
                  </c:dLbl>
                  <c:dLbl>
                    <c:idx val="7"/>
                    <c:tx>
                      <c:rich>
                        <a:bodyPr/>
                        <a:lstStyle/>
                        <a:p>
                          <a:fld id="{066AB8F8-D940-4DD6-8F22-7862EB1480BF}" type="CELLRANGE">
                            <a:rPr lang="en-US"/>
                            <a:pPr/>
                            <a:t>[CELLRANGE]</a:t>
                          </a:fld>
                          <a:endParaRPr lang="es-MX"/>
                        </a:p>
                      </c:rich>
                    </c:tx>
                    <c:dLblPos val="ctr"/>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1-B648-489A-949C-71D9A0235387}"/>
                      </c:ext>
                    </c:extLst>
                  </c:dLbl>
                  <c:dLbl>
                    <c:idx val="8"/>
                    <c:tx>
                      <c:rich>
                        <a:bodyPr/>
                        <a:lstStyle/>
                        <a:p>
                          <a:fld id="{7514CC97-6201-41B5-B432-C541FFDB2EF4}" type="CELLRANGE">
                            <a:rPr lang="en-US"/>
                            <a:pPr/>
                            <a:t>[CELLRANGE]</a:t>
                          </a:fld>
                          <a:endParaRPr lang="es-MX"/>
                        </a:p>
                      </c:rich>
                    </c:tx>
                    <c:dLblPos val="ctr"/>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2-B648-489A-949C-71D9A0235387}"/>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c:ext uri="{CE6537A1-D6FC-4f65-9D91-7224C49458BB}">
                      <c15:showDataLabelsRange val="1"/>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Hoja4!$K$7:$K$15</c15:sqref>
                        </c15:formulaRef>
                      </c:ext>
                    </c:extLst>
                    <c:strCache>
                      <c:ptCount val="9"/>
                      <c:pt idx="0">
                        <c:v>SSB</c:v>
                      </c:pt>
                      <c:pt idx="1">
                        <c:v>SSB</c:v>
                      </c:pt>
                      <c:pt idx="2">
                        <c:v>SSB</c:v>
                      </c:pt>
                      <c:pt idx="3">
                        <c:v>SSB</c:v>
                      </c:pt>
                      <c:pt idx="4">
                        <c:v>SSB</c:v>
                      </c:pt>
                      <c:pt idx="5">
                        <c:v>SSB</c:v>
                      </c:pt>
                      <c:pt idx="6">
                        <c:v>SSB</c:v>
                      </c:pt>
                      <c:pt idx="7">
                        <c:v>SSB</c:v>
                      </c:pt>
                      <c:pt idx="8">
                        <c:v>SSB</c:v>
                      </c:pt>
                    </c:strCache>
                  </c:strRef>
                </c:cat>
                <c:val>
                  <c:numRef>
                    <c:extLst>
                      <c:ext uri="{02D57815-91ED-43cb-92C2-25804820EDAC}">
                        <c15:formulaRef>
                          <c15:sqref>Hoja1!$G$28:$G$36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c:ex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13-B648-489A-949C-71D9A0235387}"/>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Hoja1!$H$6</c15:sqref>
                        </c15:formulaRef>
                      </c:ext>
                    </c:extLst>
                    <c:strCache>
                      <c:ptCount val="1"/>
                      <c:pt idx="0">
                        <c:v>ERC2</c:v>
                      </c:pt>
                    </c:strCache>
                  </c:strRef>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C3AFE841-8A5E-479F-AEE5-C94FFEC79BB7}"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4-B648-489A-949C-71D9A0235387}"/>
                      </c:ext>
                    </c:extLst>
                  </c:dLbl>
                  <c:dLbl>
                    <c:idx val="1"/>
                    <c:tx>
                      <c:rich>
                        <a:bodyPr/>
                        <a:lstStyle/>
                        <a:p>
                          <a:fld id="{96472557-1C0F-4D67-97C6-8449B7C5A46C}"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5-B648-489A-949C-71D9A0235387}"/>
                      </c:ext>
                    </c:extLst>
                  </c:dLbl>
                  <c:dLbl>
                    <c:idx val="2"/>
                    <c:tx>
                      <c:rich>
                        <a:bodyPr/>
                        <a:lstStyle/>
                        <a:p>
                          <a:fld id="{D2BCF3DC-F81C-413B-8152-B5FD55216514}"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6-B648-489A-949C-71D9A0235387}"/>
                      </c:ext>
                    </c:extLst>
                  </c:dLbl>
                  <c:dLbl>
                    <c:idx val="3"/>
                    <c:tx>
                      <c:rich>
                        <a:bodyPr/>
                        <a:lstStyle/>
                        <a:p>
                          <a:fld id="{12083B3A-57C0-4810-AB81-E424B552C90C}"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7-B648-489A-949C-71D9A0235387}"/>
                      </c:ext>
                    </c:extLst>
                  </c:dLbl>
                  <c:dLbl>
                    <c:idx val="4"/>
                    <c:tx>
                      <c:rich>
                        <a:bodyPr/>
                        <a:lstStyle/>
                        <a:p>
                          <a:fld id="{E8E789EA-027D-484C-9DFC-1E3091BA61B9}"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8-B648-489A-949C-71D9A0235387}"/>
                      </c:ext>
                    </c:extLst>
                  </c:dLbl>
                  <c:dLbl>
                    <c:idx val="5"/>
                    <c:tx>
                      <c:rich>
                        <a:bodyPr/>
                        <a:lstStyle/>
                        <a:p>
                          <a:fld id="{A089B9F1-4BFE-4CA8-A702-DD39D86B2770}"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9-B648-489A-949C-71D9A0235387}"/>
                      </c:ext>
                    </c:extLst>
                  </c:dLbl>
                  <c:dLbl>
                    <c:idx val="6"/>
                    <c:tx>
                      <c:rich>
                        <a:bodyPr/>
                        <a:lstStyle/>
                        <a:p>
                          <a:fld id="{1EC3A06F-0895-4DBA-BF19-685F940B3708}"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A-B648-489A-949C-71D9A0235387}"/>
                      </c:ext>
                    </c:extLst>
                  </c:dLbl>
                  <c:dLbl>
                    <c:idx val="7"/>
                    <c:tx>
                      <c:rich>
                        <a:bodyPr/>
                        <a:lstStyle/>
                        <a:p>
                          <a:fld id="{44A2A3B4-74BC-4AE9-BFFA-03A4E53D4471}"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B-B648-489A-949C-71D9A0235387}"/>
                      </c:ext>
                    </c:extLst>
                  </c:dLbl>
                  <c:dLbl>
                    <c:idx val="8"/>
                    <c:tx>
                      <c:rich>
                        <a:bodyPr/>
                        <a:lstStyle/>
                        <a:p>
                          <a:fld id="{E4119733-E386-45BC-954C-A541EE20B21C}"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C-B648-489A-949C-71D9A0235387}"/>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Hoja4!$K$7:$K$15</c15:sqref>
                        </c15:formulaRef>
                      </c:ext>
                    </c:extLst>
                    <c:strCache>
                      <c:ptCount val="9"/>
                      <c:pt idx="0">
                        <c:v>SSB</c:v>
                      </c:pt>
                      <c:pt idx="1">
                        <c:v>SSB</c:v>
                      </c:pt>
                      <c:pt idx="2">
                        <c:v>SSB</c:v>
                      </c:pt>
                      <c:pt idx="3">
                        <c:v>SSB</c:v>
                      </c:pt>
                      <c:pt idx="4">
                        <c:v>SSB</c:v>
                      </c:pt>
                      <c:pt idx="5">
                        <c:v>SSB</c:v>
                      </c:pt>
                      <c:pt idx="6">
                        <c:v>SSB</c:v>
                      </c:pt>
                      <c:pt idx="7">
                        <c:v>SSB</c:v>
                      </c:pt>
                      <c:pt idx="8">
                        <c:v>SSB</c:v>
                      </c:pt>
                    </c:strCache>
                  </c:strRef>
                </c:cat>
                <c:val>
                  <c:numRef>
                    <c:extLst xmlns:c15="http://schemas.microsoft.com/office/drawing/2012/chart">
                      <c:ext xmlns:c15="http://schemas.microsoft.com/office/drawing/2012/chart" uri="{02D57815-91ED-43cb-92C2-25804820EDAC}">
                        <c15:formulaRef>
                          <c15:sqref>Hoja1!$H$28:$H$36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 xmlns:c16="http://schemas.microsoft.com/office/drawing/2014/chart" uri="{C3380CC4-5D6E-409C-BE32-E72D297353CC}">
                    <c16:uniqueId val="{0000001D-B648-489A-949C-71D9A0235387}"/>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E-B648-489A-949C-71D9A0235387}"/>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F-B648-489A-949C-71D9A0235387}"/>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0-B648-489A-949C-71D9A0235387}"/>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1-B648-489A-949C-71D9A0235387}"/>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2-B648-489A-949C-71D9A0235387}"/>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3-B648-489A-949C-71D9A0235387}"/>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4-B648-489A-949C-71D9A0235387}"/>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5-B648-489A-949C-71D9A0235387}"/>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6-B648-489A-949C-71D9A0235387}"/>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Hoja4!$K$7:$K$15</c15:sqref>
                        </c15:formulaRef>
                      </c:ext>
                    </c:extLst>
                    <c:strCache>
                      <c:ptCount val="9"/>
                      <c:pt idx="0">
                        <c:v>SSB</c:v>
                      </c:pt>
                      <c:pt idx="1">
                        <c:v>SSB</c:v>
                      </c:pt>
                      <c:pt idx="2">
                        <c:v>SSB</c:v>
                      </c:pt>
                      <c:pt idx="3">
                        <c:v>SSB</c:v>
                      </c:pt>
                      <c:pt idx="4">
                        <c:v>SSB</c:v>
                      </c:pt>
                      <c:pt idx="5">
                        <c:v>SSB</c:v>
                      </c:pt>
                      <c:pt idx="6">
                        <c:v>SSB</c:v>
                      </c:pt>
                      <c:pt idx="7">
                        <c:v>SSB</c:v>
                      </c:pt>
                      <c:pt idx="8">
                        <c:v>SSB</c:v>
                      </c:pt>
                    </c:strCache>
                  </c:strRef>
                </c:cat>
                <c:val>
                  <c:numRef>
                    <c:extLst xmlns:c15="http://schemas.microsoft.com/office/drawing/2012/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 xmlns:c16="http://schemas.microsoft.com/office/drawing/2014/chart" uri="{C3380CC4-5D6E-409C-BE32-E72D297353CC}">
                    <c16:uniqueId val="{00000027-B648-489A-949C-71D9A0235387}"/>
                  </c:ext>
                </c:extLst>
              </c15:ser>
            </c15:filteredBarSeries>
          </c:ext>
        </c:extLst>
      </c:barChart>
      <c:catAx>
        <c:axId val="1393371456"/>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93364928"/>
        <c:crosses val="autoZero"/>
        <c:auto val="0"/>
        <c:lblAlgn val="ctr"/>
        <c:lblOffset val="100"/>
        <c:noMultiLvlLbl val="0"/>
      </c:catAx>
      <c:valAx>
        <c:axId val="1393364928"/>
        <c:scaling>
          <c:orientation val="minMax"/>
        </c:scaling>
        <c:delete val="0"/>
        <c:axPos val="l"/>
        <c:minorGridlines>
          <c:spPr>
            <a:ln>
              <a:noFill/>
            </a:ln>
            <a:effectLst/>
          </c:spPr>
        </c:minorGridlines>
        <c:title>
          <c:tx>
            <c:rich>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r>
                  <a:rPr lang="es-MX"/>
                  <a:t>PRECIO</a:t>
                </a:r>
                <a:r>
                  <a:rPr lang="es-MX" baseline="0"/>
                  <a:t> DE LA OFERTA DE COMPRA</a:t>
                </a:r>
                <a:endParaRPr lang="es-MX"/>
              </a:p>
            </c:rich>
          </c:tx>
          <c:overlay val="0"/>
          <c:spPr>
            <a:noFill/>
            <a:ln>
              <a:noFill/>
            </a:ln>
            <a:effectLst/>
          </c:spPr>
          <c:txPr>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endParaRPr lang="es-MX"/>
            </a:p>
          </c:txPr>
        </c:title>
        <c:numFmt formatCode="_(&quot;$&quot;* #,##0.00_);_(&quot;$&quot;* \(#,##0.00\);_(&quot;$&quot;* &quot;-&quot;??_);_(@_)" sourceLinked="1"/>
        <c:majorTickMark val="none"/>
        <c:minorTickMark val="out"/>
        <c:tickLblPos val="nextTo"/>
        <c:spPr>
          <a:noFill/>
          <a:ln>
            <a:noFill/>
          </a:ln>
          <a:effectLst/>
        </c:spPr>
        <c:txPr>
          <a:bodyPr rot="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93371456"/>
        <c:crosses val="autoZero"/>
        <c:crossBetween val="between"/>
      </c:valAx>
      <c:spPr>
        <a:noFill/>
        <a:ln>
          <a:noFill/>
        </a:ln>
        <a:effectLst/>
      </c:spPr>
    </c:plotArea>
    <c:legend>
      <c:legendPos val="t"/>
      <c:layout>
        <c:manualLayout>
          <c:xMode val="edge"/>
          <c:yMode val="edge"/>
          <c:x val="0.16951770543901853"/>
          <c:y val="4.3207987372472124E-4"/>
          <c:w val="0.74592761586876044"/>
          <c:h val="9.454347839757847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1"/>
          <c:order val="1"/>
          <c:tx>
            <c:strRef>
              <c:f>Hoja1!$G$6</c:f>
              <c:strCache>
                <c:ptCount val="1"/>
                <c:pt idx="0">
                  <c:v>ERC</c:v>
                </c:pt>
              </c:strCache>
              <c:extLst xmlns:c15="http://schemas.microsoft.com/office/drawing/2012/chart"/>
            </c:strRef>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FF773FF9-AAAA-42A2-83EB-BE390DAB8109}"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00-9116-420B-9125-83143BD75A34}"/>
                </c:ext>
              </c:extLst>
            </c:dLbl>
            <c:dLbl>
              <c:idx val="1"/>
              <c:tx>
                <c:rich>
                  <a:bodyPr/>
                  <a:lstStyle/>
                  <a:p>
                    <a:fld id="{7AA7C16E-ED28-42B6-824A-17DC4B1922B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1640-4F3D-8806-A3C928ACFCEB}"/>
                </c:ext>
              </c:extLst>
            </c:dLbl>
            <c:dLbl>
              <c:idx val="2"/>
              <c:tx>
                <c:rich>
                  <a:bodyPr/>
                  <a:lstStyle/>
                  <a:p>
                    <a:fld id="{3EC53DBE-7A7F-4AEF-95C3-056DB509E277}"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1640-4F3D-8806-A3C928ACFCEB}"/>
                </c:ext>
              </c:extLst>
            </c:dLbl>
            <c:dLbl>
              <c:idx val="3"/>
              <c:tx>
                <c:rich>
                  <a:bodyPr/>
                  <a:lstStyle/>
                  <a:p>
                    <a:fld id="{D8AEE290-2A9C-4D48-B546-662E251A4E7C}"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1640-4F3D-8806-A3C928ACFCEB}"/>
                </c:ext>
              </c:extLst>
            </c:dLbl>
            <c:dLbl>
              <c:idx val="4"/>
              <c:tx>
                <c:rich>
                  <a:bodyPr/>
                  <a:lstStyle/>
                  <a:p>
                    <a:fld id="{55F24509-C44A-4FF2-8E55-832D6411D64E}"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1640-4F3D-8806-A3C928ACFCEB}"/>
                </c:ext>
              </c:extLst>
            </c:dLbl>
            <c:dLbl>
              <c:idx val="5"/>
              <c:tx>
                <c:rich>
                  <a:bodyPr/>
                  <a:lstStyle/>
                  <a:p>
                    <a:fld id="{6BDD176C-DE04-4192-99C3-33B08E6B637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1640-4F3D-8806-A3C928ACFCEB}"/>
                </c:ext>
              </c:extLst>
            </c:dLbl>
            <c:dLbl>
              <c:idx val="6"/>
              <c:tx>
                <c:rich>
                  <a:bodyPr/>
                  <a:lstStyle/>
                  <a:p>
                    <a:fld id="{78595EB7-803B-49CF-8D99-445B3684728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1640-4F3D-8806-A3C928ACFCEB}"/>
                </c:ext>
              </c:extLst>
            </c:dLbl>
            <c:dLbl>
              <c:idx val="7"/>
              <c:tx>
                <c:rich>
                  <a:bodyPr/>
                  <a:lstStyle/>
                  <a:p>
                    <a:fld id="{CD8AF1AD-F9BF-4F88-99EC-C8C84486926D}"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1640-4F3D-8806-A3C928ACFCEB}"/>
                </c:ext>
              </c:extLst>
            </c:dLbl>
            <c:dLbl>
              <c:idx val="8"/>
              <c:tx>
                <c:rich>
                  <a:bodyPr/>
                  <a:lstStyle/>
                  <a:p>
                    <a:fld id="{BDF048C5-AA87-4970-9AD2-4470240AB3A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1640-4F3D-8806-A3C928ACFCEB}"/>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strRef>
              <c:f>Hoja4!$L$7:$L$15</c:f>
              <c:strCache>
                <c:ptCount val="9"/>
                <c:pt idx="0">
                  <c:v>ERC</c:v>
                </c:pt>
                <c:pt idx="1">
                  <c:v>ERC</c:v>
                </c:pt>
                <c:pt idx="2">
                  <c:v>ERC</c:v>
                </c:pt>
                <c:pt idx="3">
                  <c:v>ERC</c:v>
                </c:pt>
                <c:pt idx="4">
                  <c:v>ERC</c:v>
                </c:pt>
                <c:pt idx="5">
                  <c:v>ERC</c:v>
                </c:pt>
                <c:pt idx="6">
                  <c:v>ERC</c:v>
                </c:pt>
                <c:pt idx="7">
                  <c:v>ERC</c:v>
                </c:pt>
                <c:pt idx="8">
                  <c:v>ERC</c:v>
                </c:pt>
              </c:strCache>
            </c:strRef>
          </c:cat>
          <c:val>
            <c:numRef>
              <c:f>Hoja1!$G$28:$G$36</c:f>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extLst xmlns:c15="http://schemas.microsoft.com/office/drawing/2012/chart"/>
            </c:numRef>
          </c:val>
          <c:extLst xmlns:c15="http://schemas.microsoft.com/office/drawing/2012/chart">
            <c:ext xmlns:c15="http://schemas.microsoft.com/office/drawing/2012/char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09-9116-420B-9125-83143BD75A34}"/>
            </c:ext>
          </c:extLst>
        </c:ser>
        <c:dLbls>
          <c:showLegendKey val="0"/>
          <c:showVal val="0"/>
          <c:showCatName val="0"/>
          <c:showSerName val="0"/>
          <c:showPercent val="0"/>
          <c:showBubbleSize val="0"/>
        </c:dLbls>
        <c:gapWidth val="300"/>
        <c:overlap val="50"/>
        <c:axId val="1393367648"/>
        <c:axId val="1393366560"/>
        <c:extLst>
          <c:ext xmlns:c15="http://schemas.microsoft.com/office/drawing/2012/chart" uri="{02D57815-91ED-43cb-92C2-25804820EDAC}">
            <c15:filteredBarSeries>
              <c15: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tx>
                      <c:rich>
                        <a:bodyPr/>
                        <a:lstStyle/>
                        <a:p>
                          <a:fld id="{EE795028-29DD-400F-8258-B60D4150F5B5}"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8-1640-4F3D-8806-A3C928ACFCEB}"/>
                      </c:ext>
                    </c:extLst>
                  </c:dLbl>
                  <c:dLbl>
                    <c:idx val="1"/>
                    <c:tx>
                      <c:rich>
                        <a:bodyPr/>
                        <a:lstStyle/>
                        <a:p>
                          <a:fld id="{EBB31DF0-6311-4B6B-8A75-30B5A34C3838}"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9-1640-4F3D-8806-A3C928ACFCEB}"/>
                      </c:ext>
                    </c:extLst>
                  </c:dLbl>
                  <c:dLbl>
                    <c:idx val="2"/>
                    <c:tx>
                      <c:rich>
                        <a:bodyPr/>
                        <a:lstStyle/>
                        <a:p>
                          <a:fld id="{F6C9AC4A-9877-4B1A-9859-4FEF04663FD3}"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A-1640-4F3D-8806-A3C928ACFCEB}"/>
                      </c:ext>
                    </c:extLst>
                  </c:dLbl>
                  <c:dLbl>
                    <c:idx val="3"/>
                    <c:tx>
                      <c:rich>
                        <a:bodyPr/>
                        <a:lstStyle/>
                        <a:p>
                          <a:fld id="{A0D99E37-86B1-4EB2-856E-D7B5CCB05C6B}"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B-1640-4F3D-8806-A3C928ACFCEB}"/>
                      </c:ext>
                    </c:extLst>
                  </c:dLbl>
                  <c:dLbl>
                    <c:idx val="4"/>
                    <c:tx>
                      <c:rich>
                        <a:bodyPr/>
                        <a:lstStyle/>
                        <a:p>
                          <a:fld id="{0766F098-AB2E-463C-A85E-71FDA4D7A6BE}"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C-1640-4F3D-8806-A3C928ACFCEB}"/>
                      </c:ext>
                    </c:extLst>
                  </c:dLbl>
                  <c:dLbl>
                    <c:idx val="5"/>
                    <c:tx>
                      <c:rich>
                        <a:bodyPr/>
                        <a:lstStyle/>
                        <a:p>
                          <a:fld id="{C3ACFC39-D3AA-41CE-B639-BABC88F63BEA}"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D-1640-4F3D-8806-A3C928ACFCEB}"/>
                      </c:ext>
                    </c:extLst>
                  </c:dLbl>
                  <c:dLbl>
                    <c:idx val="6"/>
                    <c:tx>
                      <c:rich>
                        <a:bodyPr/>
                        <a:lstStyle/>
                        <a:p>
                          <a:fld id="{7D42AEBB-3861-40B5-9979-706E114E9147}"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E-1640-4F3D-8806-A3C928ACFCEB}"/>
                      </c:ext>
                    </c:extLst>
                  </c:dLbl>
                  <c:dLbl>
                    <c:idx val="7"/>
                    <c:tx>
                      <c:rich>
                        <a:bodyPr/>
                        <a:lstStyle/>
                        <a:p>
                          <a:fld id="{242134DD-1596-4E43-BDE0-675D5846C3D2}"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F-1640-4F3D-8806-A3C928ACFCEB}"/>
                      </c:ext>
                    </c:extLst>
                  </c:dLbl>
                  <c:dLbl>
                    <c:idx val="8"/>
                    <c:tx>
                      <c:rich>
                        <a:bodyPr/>
                        <a:lstStyle/>
                        <a:p>
                          <a:fld id="{FA921D29-59EB-4894-986C-76DBFB2B99E2}"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10-1640-4F3D-8806-A3C928ACFCEB}"/>
                      </c:ext>
                    </c:extLst>
                  </c:dLbl>
                  <c:spPr>
                    <a:noFill/>
                    <a:ln>
                      <a:noFill/>
                    </a:ln>
                    <a:effectLst/>
                  </c:spPr>
                  <c:txPr>
                    <a:bodyPr rot="0" spcFirstLastPara="1" vertOverflow="ellipsis" horzOverflow="clip" vert="horz" wrap="square" lIns="36000" tIns="19050" rIns="36000" bIns="19050" anchor="ctr"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c:ex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Hoja4!$L$7:$L$15</c15:sqref>
                        </c15:formulaRef>
                      </c:ext>
                    </c:extLst>
                    <c:strCache>
                      <c:ptCount val="9"/>
                      <c:pt idx="0">
                        <c:v>ERC</c:v>
                      </c:pt>
                      <c:pt idx="1">
                        <c:v>ERC</c:v>
                      </c:pt>
                      <c:pt idx="2">
                        <c:v>ERC</c:v>
                      </c:pt>
                      <c:pt idx="3">
                        <c:v>ERC</c:v>
                      </c:pt>
                      <c:pt idx="4">
                        <c:v>ERC</c:v>
                      </c:pt>
                      <c:pt idx="5">
                        <c:v>ERC</c:v>
                      </c:pt>
                      <c:pt idx="6">
                        <c:v>ERC</c:v>
                      </c:pt>
                      <c:pt idx="7">
                        <c:v>ERC</c:v>
                      </c:pt>
                      <c:pt idx="8">
                        <c:v>ERC</c:v>
                      </c:pt>
                    </c:strCache>
                  </c:strRef>
                </c:cat>
                <c:val>
                  <c:numRef>
                    <c:extLst>
                      <c:ex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c:ex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13-9116-420B-9125-83143BD75A34}"/>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Hoja1!$H$6</c15:sqref>
                        </c15:formulaRef>
                      </c:ext>
                    </c:extLst>
                    <c:strCache>
                      <c:ptCount val="1"/>
                      <c:pt idx="0">
                        <c:v>ERC2</c:v>
                      </c:pt>
                    </c:strCache>
                  </c:strRef>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C3AFE841-8A5E-479F-AEE5-C94FFEC79BB7}"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4-9116-420B-9125-83143BD75A34}"/>
                      </c:ext>
                    </c:extLst>
                  </c:dLbl>
                  <c:dLbl>
                    <c:idx val="1"/>
                    <c:tx>
                      <c:rich>
                        <a:bodyPr/>
                        <a:lstStyle/>
                        <a:p>
                          <a:fld id="{96472557-1C0F-4D67-97C6-8449B7C5A46C}"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5-9116-420B-9125-83143BD75A34}"/>
                      </c:ext>
                    </c:extLst>
                  </c:dLbl>
                  <c:dLbl>
                    <c:idx val="2"/>
                    <c:tx>
                      <c:rich>
                        <a:bodyPr/>
                        <a:lstStyle/>
                        <a:p>
                          <a:fld id="{D2BCF3DC-F81C-413B-8152-B5FD55216514}"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6-9116-420B-9125-83143BD75A34}"/>
                      </c:ext>
                    </c:extLst>
                  </c:dLbl>
                  <c:dLbl>
                    <c:idx val="3"/>
                    <c:tx>
                      <c:rich>
                        <a:bodyPr/>
                        <a:lstStyle/>
                        <a:p>
                          <a:fld id="{12083B3A-57C0-4810-AB81-E424B552C90C}"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7-9116-420B-9125-83143BD75A34}"/>
                      </c:ext>
                    </c:extLst>
                  </c:dLbl>
                  <c:dLbl>
                    <c:idx val="4"/>
                    <c:tx>
                      <c:rich>
                        <a:bodyPr/>
                        <a:lstStyle/>
                        <a:p>
                          <a:fld id="{E8E789EA-027D-484C-9DFC-1E3091BA61B9}"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8-9116-420B-9125-83143BD75A34}"/>
                      </c:ext>
                    </c:extLst>
                  </c:dLbl>
                  <c:dLbl>
                    <c:idx val="5"/>
                    <c:tx>
                      <c:rich>
                        <a:bodyPr/>
                        <a:lstStyle/>
                        <a:p>
                          <a:fld id="{A089B9F1-4BFE-4CA8-A702-DD39D86B2770}"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9-9116-420B-9125-83143BD75A34}"/>
                      </c:ext>
                    </c:extLst>
                  </c:dLbl>
                  <c:dLbl>
                    <c:idx val="6"/>
                    <c:tx>
                      <c:rich>
                        <a:bodyPr/>
                        <a:lstStyle/>
                        <a:p>
                          <a:fld id="{1EC3A06F-0895-4DBA-BF19-685F940B3708}"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A-9116-420B-9125-83143BD75A34}"/>
                      </c:ext>
                    </c:extLst>
                  </c:dLbl>
                  <c:dLbl>
                    <c:idx val="7"/>
                    <c:tx>
                      <c:rich>
                        <a:bodyPr/>
                        <a:lstStyle/>
                        <a:p>
                          <a:fld id="{44A2A3B4-74BC-4AE9-BFFA-03A4E53D4471}"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B-9116-420B-9125-83143BD75A34}"/>
                      </c:ext>
                    </c:extLst>
                  </c:dLbl>
                  <c:dLbl>
                    <c:idx val="8"/>
                    <c:tx>
                      <c:rich>
                        <a:bodyPr/>
                        <a:lstStyle/>
                        <a:p>
                          <a:fld id="{E4119733-E386-45BC-954C-A541EE20B21C}"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C-9116-420B-9125-83143BD75A34}"/>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Hoja4!$L$7:$L$15</c15:sqref>
                        </c15:formulaRef>
                      </c:ext>
                    </c:extLst>
                    <c:strCache>
                      <c:ptCount val="9"/>
                      <c:pt idx="0">
                        <c:v>ERC</c:v>
                      </c:pt>
                      <c:pt idx="1">
                        <c:v>ERC</c:v>
                      </c:pt>
                      <c:pt idx="2">
                        <c:v>ERC</c:v>
                      </c:pt>
                      <c:pt idx="3">
                        <c:v>ERC</c:v>
                      </c:pt>
                      <c:pt idx="4">
                        <c:v>ERC</c:v>
                      </c:pt>
                      <c:pt idx="5">
                        <c:v>ERC</c:v>
                      </c:pt>
                      <c:pt idx="6">
                        <c:v>ERC</c:v>
                      </c:pt>
                      <c:pt idx="7">
                        <c:v>ERC</c:v>
                      </c:pt>
                      <c:pt idx="8">
                        <c:v>ERC</c:v>
                      </c:pt>
                    </c:strCache>
                  </c:strRef>
                </c:cat>
                <c:val>
                  <c:numRef>
                    <c:extLst xmlns:c15="http://schemas.microsoft.com/office/drawing/2012/chart">
                      <c:ext xmlns:c15="http://schemas.microsoft.com/office/drawing/2012/chart" uri="{02D57815-91ED-43cb-92C2-25804820EDAC}">
                        <c15:formulaRef>
                          <c15:sqref>Hoja1!$H$28:$H$36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 xmlns:c16="http://schemas.microsoft.com/office/drawing/2014/chart" uri="{C3380CC4-5D6E-409C-BE32-E72D297353CC}">
                    <c16:uniqueId val="{0000001D-9116-420B-9125-83143BD75A34}"/>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E-9116-420B-9125-83143BD75A34}"/>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F-9116-420B-9125-83143BD75A34}"/>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0-9116-420B-9125-83143BD75A34}"/>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1-9116-420B-9125-83143BD75A34}"/>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2-9116-420B-9125-83143BD75A34}"/>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3-9116-420B-9125-83143BD75A34}"/>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4-9116-420B-9125-83143BD75A34}"/>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5-9116-420B-9125-83143BD75A34}"/>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6-9116-420B-9125-83143BD75A34}"/>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Hoja4!$L$7:$L$15</c15:sqref>
                        </c15:formulaRef>
                      </c:ext>
                    </c:extLst>
                    <c:strCache>
                      <c:ptCount val="9"/>
                      <c:pt idx="0">
                        <c:v>ERC</c:v>
                      </c:pt>
                      <c:pt idx="1">
                        <c:v>ERC</c:v>
                      </c:pt>
                      <c:pt idx="2">
                        <c:v>ERC</c:v>
                      </c:pt>
                      <c:pt idx="3">
                        <c:v>ERC</c:v>
                      </c:pt>
                      <c:pt idx="4">
                        <c:v>ERC</c:v>
                      </c:pt>
                      <c:pt idx="5">
                        <c:v>ERC</c:v>
                      </c:pt>
                      <c:pt idx="6">
                        <c:v>ERC</c:v>
                      </c:pt>
                      <c:pt idx="7">
                        <c:v>ERC</c:v>
                      </c:pt>
                      <c:pt idx="8">
                        <c:v>ERC</c:v>
                      </c:pt>
                    </c:strCache>
                  </c:strRef>
                </c:cat>
                <c:val>
                  <c:numRef>
                    <c:extLst xmlns:c15="http://schemas.microsoft.com/office/drawing/2012/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 xmlns:c16="http://schemas.microsoft.com/office/drawing/2014/chart" uri="{C3380CC4-5D6E-409C-BE32-E72D297353CC}">
                    <c16:uniqueId val="{00000027-9116-420B-9125-83143BD75A34}"/>
                  </c:ext>
                </c:extLst>
              </c15:ser>
            </c15:filteredBarSeries>
          </c:ext>
        </c:extLst>
      </c:barChart>
      <c:catAx>
        <c:axId val="1393367648"/>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93366560"/>
        <c:crosses val="autoZero"/>
        <c:auto val="0"/>
        <c:lblAlgn val="ctr"/>
        <c:lblOffset val="100"/>
        <c:noMultiLvlLbl val="0"/>
      </c:catAx>
      <c:valAx>
        <c:axId val="1393366560"/>
        <c:scaling>
          <c:orientation val="minMax"/>
        </c:scaling>
        <c:delete val="0"/>
        <c:axPos val="l"/>
        <c:minorGridlines>
          <c:spPr>
            <a:ln>
              <a:noFill/>
            </a:ln>
            <a:effectLst/>
          </c:spPr>
        </c:minorGridlines>
        <c:title>
          <c:tx>
            <c:rich>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r>
                  <a:rPr lang="es-MX"/>
                  <a:t>PRECIO</a:t>
                </a:r>
                <a:r>
                  <a:rPr lang="es-MX" baseline="0"/>
                  <a:t> DE LA OFERTA DE COMPRA</a:t>
                </a:r>
                <a:endParaRPr lang="es-MX"/>
              </a:p>
            </c:rich>
          </c:tx>
          <c:overlay val="0"/>
          <c:spPr>
            <a:noFill/>
            <a:ln>
              <a:noFill/>
            </a:ln>
            <a:effectLst/>
          </c:spPr>
          <c:txPr>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none"/>
        <c:minorTickMark val="out"/>
        <c:tickLblPos val="nextTo"/>
        <c:spPr>
          <a:noFill/>
          <a:ln>
            <a:noFill/>
          </a:ln>
          <a:effectLst/>
        </c:spPr>
        <c:txPr>
          <a:bodyPr rot="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93367648"/>
        <c:crosses val="autoZero"/>
        <c:crossBetween val="between"/>
      </c:valAx>
      <c:spPr>
        <a:noFill/>
        <a:ln>
          <a:noFill/>
        </a:ln>
        <a:effectLst/>
      </c:spPr>
    </c:plotArea>
    <c:legend>
      <c:legendPos val="t"/>
      <c:layout>
        <c:manualLayout>
          <c:xMode val="edge"/>
          <c:yMode val="edge"/>
          <c:x val="0.25407231802117924"/>
          <c:y val="1.7070580935092363E-2"/>
          <c:w val="0.44748790361778257"/>
          <c:h val="4.1299848532149346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2"/>
          <c:order val="2"/>
          <c:tx>
            <c:strRef>
              <c:f>Hoja1!$H$6</c:f>
              <c:strCache>
                <c:ptCount val="1"/>
                <c:pt idx="0">
                  <c:v>ERC2</c:v>
                </c:pt>
              </c:strCache>
              <c:extLst xmlns:c15="http://schemas.microsoft.com/office/drawing/2012/chart"/>
            </c:strRef>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F29AA51C-C1D6-46CB-AF1F-6A3FD7C592E2}"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00-CD46-4C9D-9773-9E757CBFA3D8}"/>
                </c:ext>
              </c:extLst>
            </c:dLbl>
            <c:dLbl>
              <c:idx val="1"/>
              <c:tx>
                <c:rich>
                  <a:bodyPr/>
                  <a:lstStyle/>
                  <a:p>
                    <a:fld id="{C46C02B2-66A9-4A78-9DA6-08BA7BBBA2F8}"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C86F-4BA8-8704-D77FDDCE237D}"/>
                </c:ext>
              </c:extLst>
            </c:dLbl>
            <c:dLbl>
              <c:idx val="2"/>
              <c:tx>
                <c:rich>
                  <a:bodyPr/>
                  <a:lstStyle/>
                  <a:p>
                    <a:fld id="{E19D05E4-1D30-4C06-B79F-70FF2ED2E272}"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C86F-4BA8-8704-D77FDDCE237D}"/>
                </c:ext>
              </c:extLst>
            </c:dLbl>
            <c:dLbl>
              <c:idx val="3"/>
              <c:tx>
                <c:rich>
                  <a:bodyPr/>
                  <a:lstStyle/>
                  <a:p>
                    <a:fld id="{78A013A5-14C0-423C-B447-5CE9D15C871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C86F-4BA8-8704-D77FDDCE237D}"/>
                </c:ext>
              </c:extLst>
            </c:dLbl>
            <c:dLbl>
              <c:idx val="4"/>
              <c:tx>
                <c:rich>
                  <a:bodyPr/>
                  <a:lstStyle/>
                  <a:p>
                    <a:fld id="{C9CB4095-CCBB-44CC-AFC5-5D7AC84D2D57}"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C86F-4BA8-8704-D77FDDCE237D}"/>
                </c:ext>
              </c:extLst>
            </c:dLbl>
            <c:dLbl>
              <c:idx val="5"/>
              <c:tx>
                <c:rich>
                  <a:bodyPr/>
                  <a:lstStyle/>
                  <a:p>
                    <a:fld id="{3A09A44A-8B0D-4049-B3E1-98633030021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C86F-4BA8-8704-D77FDDCE237D}"/>
                </c:ext>
              </c:extLst>
            </c:dLbl>
            <c:dLbl>
              <c:idx val="6"/>
              <c:tx>
                <c:rich>
                  <a:bodyPr/>
                  <a:lstStyle/>
                  <a:p>
                    <a:fld id="{205F0268-64E5-4071-8FFD-41F461E34AD2}"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C86F-4BA8-8704-D77FDDCE237D}"/>
                </c:ext>
              </c:extLst>
            </c:dLbl>
            <c:dLbl>
              <c:idx val="7"/>
              <c:tx>
                <c:rich>
                  <a:bodyPr/>
                  <a:lstStyle/>
                  <a:p>
                    <a:fld id="{27E1418B-1F08-4683-B9E1-3EF56BE33E61}"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C86F-4BA8-8704-D77FDDCE237D}"/>
                </c:ext>
              </c:extLst>
            </c:dLbl>
            <c:dLbl>
              <c:idx val="8"/>
              <c:tx>
                <c:rich>
                  <a:bodyPr/>
                  <a:lstStyle/>
                  <a:p>
                    <a:fld id="{63167ACA-7C45-422C-9BA1-FE2E9C17E90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C86F-4BA8-8704-D77FDDCE237D}"/>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strRef>
              <c:f>Hoja4!$M$7:$M$15</c:f>
              <c:strCache>
                <c:ptCount val="9"/>
                <c:pt idx="0">
                  <c:v>ERC2</c:v>
                </c:pt>
                <c:pt idx="1">
                  <c:v>ERC2</c:v>
                </c:pt>
                <c:pt idx="2">
                  <c:v>ERC2</c:v>
                </c:pt>
                <c:pt idx="3">
                  <c:v>ERC2</c:v>
                </c:pt>
                <c:pt idx="4">
                  <c:v>ERC2</c:v>
                </c:pt>
                <c:pt idx="5">
                  <c:v>ERC2</c:v>
                </c:pt>
                <c:pt idx="6">
                  <c:v>ERC2</c:v>
                </c:pt>
                <c:pt idx="7">
                  <c:v>ERC2</c:v>
                </c:pt>
                <c:pt idx="8">
                  <c:v>ERC2</c:v>
                </c:pt>
              </c:strCache>
            </c:strRef>
          </c:cat>
          <c:val>
            <c:numRef>
              <c:f>Hoja1!$H$28:$H$36</c:f>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extLst xmlns:c15="http://schemas.microsoft.com/office/drawing/2012/chart"/>
            </c:numRef>
          </c:val>
          <c:extLst xmlns:c15="http://schemas.microsoft.com/office/drawing/2012/char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 xmlns:c16="http://schemas.microsoft.com/office/drawing/2014/chart" uri="{C3380CC4-5D6E-409C-BE32-E72D297353CC}">
              <c16:uniqueId val="{00000009-CD46-4C9D-9773-9E757CBFA3D8}"/>
            </c:ext>
          </c:extLst>
        </c:ser>
        <c:dLbls>
          <c:showLegendKey val="0"/>
          <c:showVal val="0"/>
          <c:showCatName val="0"/>
          <c:showSerName val="0"/>
          <c:showPercent val="0"/>
          <c:showBubbleSize val="0"/>
        </c:dLbls>
        <c:gapWidth val="200"/>
        <c:overlap val="50"/>
        <c:axId val="1393367104"/>
        <c:axId val="1393363296"/>
        <c:extLst>
          <c:ext xmlns:c15="http://schemas.microsoft.com/office/drawing/2012/chart" uri="{02D57815-91ED-43cb-92C2-25804820EDAC}">
            <c15:filteredBarSeries>
              <c15: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tx>
                      <c:rich>
                        <a:bodyPr/>
                        <a:lstStyle/>
                        <a:p>
                          <a:fld id="{909C30DA-2E0C-49D1-AD66-53ABC90D1C63}"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8-C86F-4BA8-8704-D77FDDCE237D}"/>
                      </c:ext>
                    </c:extLst>
                  </c:dLbl>
                  <c:dLbl>
                    <c:idx val="1"/>
                    <c:tx>
                      <c:rich>
                        <a:bodyPr/>
                        <a:lstStyle/>
                        <a:p>
                          <a:fld id="{6B26FF97-95E1-4D39-8635-4E615007F340}"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9-C86F-4BA8-8704-D77FDDCE237D}"/>
                      </c:ext>
                    </c:extLst>
                  </c:dLbl>
                  <c:dLbl>
                    <c:idx val="2"/>
                    <c:tx>
                      <c:rich>
                        <a:bodyPr/>
                        <a:lstStyle/>
                        <a:p>
                          <a:fld id="{F852AA6B-BBF1-4942-B0FB-8B274290A3A0}"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A-C86F-4BA8-8704-D77FDDCE237D}"/>
                      </c:ext>
                    </c:extLst>
                  </c:dLbl>
                  <c:dLbl>
                    <c:idx val="3"/>
                    <c:tx>
                      <c:rich>
                        <a:bodyPr/>
                        <a:lstStyle/>
                        <a:p>
                          <a:fld id="{7BD446A4-E191-4E04-B1C7-D2410A50A185}"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B-C86F-4BA8-8704-D77FDDCE237D}"/>
                      </c:ext>
                    </c:extLst>
                  </c:dLbl>
                  <c:dLbl>
                    <c:idx val="4"/>
                    <c:tx>
                      <c:rich>
                        <a:bodyPr/>
                        <a:lstStyle/>
                        <a:p>
                          <a:fld id="{3D57DC26-CBED-4124-9BE5-A6EEB6A02A79}"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C-C86F-4BA8-8704-D77FDDCE237D}"/>
                      </c:ext>
                    </c:extLst>
                  </c:dLbl>
                  <c:dLbl>
                    <c:idx val="5"/>
                    <c:tx>
                      <c:rich>
                        <a:bodyPr/>
                        <a:lstStyle/>
                        <a:p>
                          <a:fld id="{159BD35B-FF14-46F1-8DD5-51FFD659D0B7}"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D-C86F-4BA8-8704-D77FDDCE237D}"/>
                      </c:ext>
                    </c:extLst>
                  </c:dLbl>
                  <c:dLbl>
                    <c:idx val="6"/>
                    <c:tx>
                      <c:rich>
                        <a:bodyPr/>
                        <a:lstStyle/>
                        <a:p>
                          <a:fld id="{51D6CB96-4F0B-46C6-8EBC-C2FCFF13FC22}"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E-C86F-4BA8-8704-D77FDDCE237D}"/>
                      </c:ext>
                    </c:extLst>
                  </c:dLbl>
                  <c:dLbl>
                    <c:idx val="7"/>
                    <c:tx>
                      <c:rich>
                        <a:bodyPr/>
                        <a:lstStyle/>
                        <a:p>
                          <a:fld id="{2DBCB3B3-5673-49AE-B590-6DEBC4734A9D}"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F-C86F-4BA8-8704-D77FDDCE237D}"/>
                      </c:ext>
                    </c:extLst>
                  </c:dLbl>
                  <c:dLbl>
                    <c:idx val="8"/>
                    <c:tx>
                      <c:rich>
                        <a:bodyPr/>
                        <a:lstStyle/>
                        <a:p>
                          <a:fld id="{5699957E-DDCF-4A69-98D7-8D58A71F63FF}" type="CELLRANGE">
                            <a:rPr lang="es-MX"/>
                            <a:pPr/>
                            <a:t>[CELLRANGE]</a:t>
                          </a:fld>
                          <a:endParaRPr lang="es-MX"/>
                        </a:p>
                      </c:rich>
                    </c:tx>
                    <c:dLblPos val="outEnd"/>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10-C86F-4BA8-8704-D77FDDCE237D}"/>
                      </c:ext>
                    </c:extLst>
                  </c:dLbl>
                  <c:spPr>
                    <a:noFill/>
                    <a:ln>
                      <a:noFill/>
                    </a:ln>
                    <a:effectLst/>
                  </c:spPr>
                  <c:txPr>
                    <a:bodyPr rot="0" spcFirstLastPara="1" vertOverflow="ellipsis" horzOverflow="clip" vert="horz" wrap="square" lIns="36000" tIns="19050" rIns="36000" bIns="19050" anchor="ctr"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c:ex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Hoja4!$M$7:$M$15</c15:sqref>
                        </c15:formulaRef>
                      </c:ext>
                    </c:extLst>
                    <c:strCache>
                      <c:ptCount val="9"/>
                      <c:pt idx="0">
                        <c:v>ERC2</c:v>
                      </c:pt>
                      <c:pt idx="1">
                        <c:v>ERC2</c:v>
                      </c:pt>
                      <c:pt idx="2">
                        <c:v>ERC2</c:v>
                      </c:pt>
                      <c:pt idx="3">
                        <c:v>ERC2</c:v>
                      </c:pt>
                      <c:pt idx="4">
                        <c:v>ERC2</c:v>
                      </c:pt>
                      <c:pt idx="5">
                        <c:v>ERC2</c:v>
                      </c:pt>
                      <c:pt idx="6">
                        <c:v>ERC2</c:v>
                      </c:pt>
                      <c:pt idx="7">
                        <c:v>ERC2</c:v>
                      </c:pt>
                      <c:pt idx="8">
                        <c:v>ERC2</c:v>
                      </c:pt>
                    </c:strCache>
                  </c:strRef>
                </c:cat>
                <c:val>
                  <c:numRef>
                    <c:extLst>
                      <c:ex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c:ex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13-CD46-4C9D-9773-9E757CBFA3D8}"/>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Hoja1!$G$6</c15:sqref>
                        </c15:formulaRef>
                      </c:ext>
                    </c:extLst>
                    <c:strCache>
                      <c:ptCount val="1"/>
                      <c:pt idx="0">
                        <c:v>ERC</c:v>
                      </c:pt>
                    </c:strCache>
                  </c:strRef>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42936D0C-52B6-455C-84F6-AFB89AFE3AC9}"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4-CD46-4C9D-9773-9E757CBFA3D8}"/>
                      </c:ext>
                    </c:extLst>
                  </c:dLbl>
                  <c:dLbl>
                    <c:idx val="1"/>
                    <c:tx>
                      <c:rich>
                        <a:bodyPr/>
                        <a:lstStyle/>
                        <a:p>
                          <a:fld id="{E3136B80-65C7-4F3A-A55B-19B9DFAD608B}"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1-C86F-4BA8-8704-D77FDDCE237D}"/>
                      </c:ext>
                    </c:extLst>
                  </c:dLbl>
                  <c:dLbl>
                    <c:idx val="2"/>
                    <c:tx>
                      <c:rich>
                        <a:bodyPr/>
                        <a:lstStyle/>
                        <a:p>
                          <a:fld id="{BBA31557-094B-42B8-BF44-00948D3D4D2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2-C86F-4BA8-8704-D77FDDCE237D}"/>
                      </c:ext>
                    </c:extLst>
                  </c:dLbl>
                  <c:dLbl>
                    <c:idx val="3"/>
                    <c:tx>
                      <c:rich>
                        <a:bodyPr/>
                        <a:lstStyle/>
                        <a:p>
                          <a:fld id="{BD3F8D80-A164-438B-87B7-0AB928A22AC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3-C86F-4BA8-8704-D77FDDCE237D}"/>
                      </c:ext>
                    </c:extLst>
                  </c:dLbl>
                  <c:dLbl>
                    <c:idx val="4"/>
                    <c:tx>
                      <c:rich>
                        <a:bodyPr/>
                        <a:lstStyle/>
                        <a:p>
                          <a:fld id="{2BCEC71C-A079-4594-8127-1CAF49CA142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4-C86F-4BA8-8704-D77FDDCE237D}"/>
                      </c:ext>
                    </c:extLst>
                  </c:dLbl>
                  <c:dLbl>
                    <c:idx val="5"/>
                    <c:tx>
                      <c:rich>
                        <a:bodyPr/>
                        <a:lstStyle/>
                        <a:p>
                          <a:fld id="{1DED3419-260A-4D1B-9867-28BDFDA1A31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5-C86F-4BA8-8704-D77FDDCE237D}"/>
                      </c:ext>
                    </c:extLst>
                  </c:dLbl>
                  <c:dLbl>
                    <c:idx val="6"/>
                    <c:tx>
                      <c:rich>
                        <a:bodyPr/>
                        <a:lstStyle/>
                        <a:p>
                          <a:fld id="{E3507767-0A00-47C4-ACF2-0515863EA628}"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6-C86F-4BA8-8704-D77FDDCE237D}"/>
                      </c:ext>
                    </c:extLst>
                  </c:dLbl>
                  <c:dLbl>
                    <c:idx val="7"/>
                    <c:tx>
                      <c:rich>
                        <a:bodyPr/>
                        <a:lstStyle/>
                        <a:p>
                          <a:fld id="{DF93D375-E293-4AE1-9E2F-BE7F382DF758}"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7-C86F-4BA8-8704-D77FDDCE237D}"/>
                      </c:ext>
                    </c:extLst>
                  </c:dLbl>
                  <c:dLbl>
                    <c:idx val="8"/>
                    <c:tx>
                      <c:rich>
                        <a:bodyPr/>
                        <a:lstStyle/>
                        <a:p>
                          <a:fld id="{11C6E717-A50F-40E1-8AF9-7ED024E777CF}"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8-C86F-4BA8-8704-D77FDDCE237D}"/>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Hoja4!$M$7:$M$15</c15:sqref>
                        </c15:formulaRef>
                      </c:ext>
                    </c:extLst>
                    <c:strCache>
                      <c:ptCount val="9"/>
                      <c:pt idx="0">
                        <c:v>ERC2</c:v>
                      </c:pt>
                      <c:pt idx="1">
                        <c:v>ERC2</c:v>
                      </c:pt>
                      <c:pt idx="2">
                        <c:v>ERC2</c:v>
                      </c:pt>
                      <c:pt idx="3">
                        <c:v>ERC2</c:v>
                      </c:pt>
                      <c:pt idx="4">
                        <c:v>ERC2</c:v>
                      </c:pt>
                      <c:pt idx="5">
                        <c:v>ERC2</c:v>
                      </c:pt>
                      <c:pt idx="6">
                        <c:v>ERC2</c:v>
                      </c:pt>
                      <c:pt idx="7">
                        <c:v>ERC2</c:v>
                      </c:pt>
                      <c:pt idx="8">
                        <c:v>ERC2</c:v>
                      </c:pt>
                    </c:strCache>
                  </c:strRef>
                </c:cat>
                <c:val>
                  <c:numRef>
                    <c:extLst xmlns:c15="http://schemas.microsoft.com/office/drawing/2012/chart">
                      <c:ext xmlns:c15="http://schemas.microsoft.com/office/drawing/2012/chart" uri="{02D57815-91ED-43cb-92C2-25804820EDAC}">
                        <c15:formulaRef>
                          <c15:sqref>Hoja1!$G$28:$G$36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1D-CD46-4C9D-9773-9E757CBFA3D8}"/>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E-CD46-4C9D-9773-9E757CBFA3D8}"/>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F-CD46-4C9D-9773-9E757CBFA3D8}"/>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0-CD46-4C9D-9773-9E757CBFA3D8}"/>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1-CD46-4C9D-9773-9E757CBFA3D8}"/>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2-CD46-4C9D-9773-9E757CBFA3D8}"/>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3-CD46-4C9D-9773-9E757CBFA3D8}"/>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4-CD46-4C9D-9773-9E757CBFA3D8}"/>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5-CD46-4C9D-9773-9E757CBFA3D8}"/>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6-CD46-4C9D-9773-9E757CBFA3D8}"/>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strRef>
                    <c:extLst xmlns:c15="http://schemas.microsoft.com/office/drawing/2012/chart">
                      <c:ext xmlns:c15="http://schemas.microsoft.com/office/drawing/2012/chart" uri="{02D57815-91ED-43cb-92C2-25804820EDAC}">
                        <c15:formulaRef>
                          <c15:sqref>Hoja4!$M$7:$M$15</c15:sqref>
                        </c15:formulaRef>
                      </c:ext>
                    </c:extLst>
                    <c:strCache>
                      <c:ptCount val="9"/>
                      <c:pt idx="0">
                        <c:v>ERC2</c:v>
                      </c:pt>
                      <c:pt idx="1">
                        <c:v>ERC2</c:v>
                      </c:pt>
                      <c:pt idx="2">
                        <c:v>ERC2</c:v>
                      </c:pt>
                      <c:pt idx="3">
                        <c:v>ERC2</c:v>
                      </c:pt>
                      <c:pt idx="4">
                        <c:v>ERC2</c:v>
                      </c:pt>
                      <c:pt idx="5">
                        <c:v>ERC2</c:v>
                      </c:pt>
                      <c:pt idx="6">
                        <c:v>ERC2</c:v>
                      </c:pt>
                      <c:pt idx="7">
                        <c:v>ERC2</c:v>
                      </c:pt>
                      <c:pt idx="8">
                        <c:v>ERC2</c:v>
                      </c:pt>
                    </c:strCache>
                  </c:strRef>
                </c:cat>
                <c:val>
                  <c:numRef>
                    <c:extLst xmlns:c15="http://schemas.microsoft.com/office/drawing/2012/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 xmlns:c16="http://schemas.microsoft.com/office/drawing/2014/chart" uri="{C3380CC4-5D6E-409C-BE32-E72D297353CC}">
                    <c16:uniqueId val="{00000027-CD46-4C9D-9773-9E757CBFA3D8}"/>
                  </c:ext>
                </c:extLst>
              </c15:ser>
            </c15:filteredBarSeries>
          </c:ext>
        </c:extLst>
      </c:barChart>
      <c:catAx>
        <c:axId val="1393367104"/>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93363296"/>
        <c:crosses val="autoZero"/>
        <c:auto val="0"/>
        <c:lblAlgn val="ctr"/>
        <c:lblOffset val="100"/>
        <c:noMultiLvlLbl val="0"/>
      </c:catAx>
      <c:valAx>
        <c:axId val="1393363296"/>
        <c:scaling>
          <c:orientation val="minMax"/>
        </c:scaling>
        <c:delete val="0"/>
        <c:axPos val="l"/>
        <c:minorGridlines>
          <c:spPr>
            <a:ln>
              <a:noFill/>
            </a:ln>
            <a:effectLst/>
          </c:spPr>
        </c:minorGridlines>
        <c:title>
          <c:tx>
            <c:rich>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r>
                  <a:rPr lang="es-MX"/>
                  <a:t>PRECIO</a:t>
                </a:r>
                <a:r>
                  <a:rPr lang="es-MX" baseline="0"/>
                  <a:t> DE LA OFERTA DE COMPRA</a:t>
                </a:r>
                <a:endParaRPr lang="es-MX"/>
              </a:p>
            </c:rich>
          </c:tx>
          <c:overlay val="0"/>
          <c:spPr>
            <a:noFill/>
            <a:ln>
              <a:noFill/>
            </a:ln>
            <a:effectLst/>
          </c:spPr>
          <c:txPr>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none"/>
        <c:minorTickMark val="out"/>
        <c:tickLblPos val="nextTo"/>
        <c:spPr>
          <a:noFill/>
          <a:ln>
            <a:noFill/>
          </a:ln>
          <a:effectLst/>
        </c:spPr>
        <c:txPr>
          <a:bodyPr rot="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93367104"/>
        <c:crosses val="autoZero"/>
        <c:crossBetween val="between"/>
      </c:valAx>
      <c:spPr>
        <a:noFill/>
        <a:ln>
          <a:noFill/>
        </a:ln>
        <a:effectLst/>
      </c:spPr>
    </c:plotArea>
    <c:legend>
      <c:legendPos val="t"/>
      <c:layout>
        <c:manualLayout>
          <c:xMode val="edge"/>
          <c:yMode val="edge"/>
          <c:x val="0.25407231802117924"/>
          <c:y val="1.7070580935092363E-2"/>
          <c:w val="0.44748790361778257"/>
          <c:h val="4.129984853214934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layout>
                <c:manualLayout>
                  <c:x val="-1.3152950018789963E-2"/>
                  <c:y val="0.41495247031944843"/>
                </c:manualLayout>
              </c:layout>
              <c:tx>
                <c:rich>
                  <a:bodyPr/>
                  <a:lstStyle/>
                  <a:p>
                    <a:fld id="{FE395C83-B059-412D-A091-605499EFA822}" type="CELLRANGE">
                      <a:rPr lang="en-US"/>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0-479B-4219-B344-89F2659303D4}"/>
                </c:ext>
              </c:extLst>
            </c:dLbl>
            <c:dLbl>
              <c:idx val="1"/>
              <c:layout>
                <c:manualLayout>
                  <c:x val="-1.5031942878617095E-2"/>
                  <c:y val="0.41123259851585908"/>
                </c:manualLayout>
              </c:layout>
              <c:tx>
                <c:rich>
                  <a:bodyPr/>
                  <a:lstStyle/>
                  <a:p>
                    <a:fld id="{E40AF993-C8F3-4BD6-838A-E340B548BD68}" type="CELLRANGE">
                      <a:rPr lang="en-US"/>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1-479B-4219-B344-89F2659303D4}"/>
                </c:ext>
              </c:extLst>
            </c:dLbl>
            <c:dLbl>
              <c:idx val="2"/>
              <c:layout>
                <c:manualLayout>
                  <c:x val="-1.3152950018789928E-2"/>
                  <c:y val="0.39626607554884657"/>
                </c:manualLayout>
              </c:layout>
              <c:tx>
                <c:rich>
                  <a:bodyPr/>
                  <a:lstStyle/>
                  <a:p>
                    <a:fld id="{A420529D-03A1-41B3-BD8B-A78C2A373B46}" type="CELLRANGE">
                      <a:rPr lang="en-US"/>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2-479B-4219-B344-89F2659303D4}"/>
                </c:ext>
              </c:extLst>
            </c:dLbl>
            <c:dLbl>
              <c:idx val="3"/>
              <c:layout>
                <c:manualLayout>
                  <c:x val="-1.5031942878617061E-2"/>
                  <c:y val="0.39619513234420828"/>
                </c:manualLayout>
              </c:layout>
              <c:tx>
                <c:rich>
                  <a:bodyPr/>
                  <a:lstStyle/>
                  <a:p>
                    <a:fld id="{3C1098CE-9AC4-4337-8DB7-D84E9D7CBE91}" type="CELLRANGE">
                      <a:rPr lang="en-US"/>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3-479B-4219-B344-89F2659303D4}"/>
                </c:ext>
              </c:extLst>
            </c:dLbl>
            <c:dLbl>
              <c:idx val="4"/>
              <c:layout>
                <c:manualLayout>
                  <c:x val="-1.3152950018789997E-2"/>
                  <c:y val="0.18059873344847427"/>
                </c:manualLayout>
              </c:layout>
              <c:tx>
                <c:rich>
                  <a:bodyPr/>
                  <a:lstStyle/>
                  <a:p>
                    <a:fld id="{6FA212C6-7759-4CC0-BFA7-D1A9213CE358}" type="CELLRANGE">
                      <a:rPr lang="en-US"/>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4-479B-4219-B344-89F2659303D4}"/>
                </c:ext>
              </c:extLst>
            </c:dLbl>
            <c:dLbl>
              <c:idx val="5"/>
              <c:layout>
                <c:manualLayout>
                  <c:x val="-1.3152950018789928E-2"/>
                  <c:y val="0.16115780216592096"/>
                </c:manualLayout>
              </c:layout>
              <c:tx>
                <c:rich>
                  <a:bodyPr/>
                  <a:lstStyle/>
                  <a:p>
                    <a:fld id="{02AF561E-E289-474A-B03F-534E4C14E732}" type="CELLRANGE">
                      <a:rPr lang="en-US"/>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5-479B-4219-B344-89F2659303D4}"/>
                </c:ext>
              </c:extLst>
            </c:dLbl>
            <c:dLbl>
              <c:idx val="6"/>
              <c:layout>
                <c:manualLayout>
                  <c:x val="-1.6910935738444193E-2"/>
                  <c:y val="0.13596004514979668"/>
                </c:manualLayout>
              </c:layout>
              <c:tx>
                <c:rich>
                  <a:bodyPr/>
                  <a:lstStyle/>
                  <a:p>
                    <a:fld id="{02A1C037-FCAE-490B-9CB3-184521BC7471}" type="CELLRANGE">
                      <a:rPr lang="en-US"/>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6-479B-4219-B344-89F2659303D4}"/>
                </c:ext>
              </c:extLst>
            </c:dLbl>
            <c:dLbl>
              <c:idx val="7"/>
              <c:layout>
                <c:manualLayout>
                  <c:x val="-1.5031942878617061E-2"/>
                  <c:y val="0.11364058767265491"/>
                </c:manualLayout>
              </c:layout>
              <c:tx>
                <c:rich>
                  <a:bodyPr/>
                  <a:lstStyle/>
                  <a:p>
                    <a:fld id="{BA545280-DFB3-412F-8D9F-A15D8C75501E}" type="CELLRANGE">
                      <a:rPr lang="en-US"/>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7-479B-4219-B344-89F2659303D4}"/>
                </c:ext>
              </c:extLst>
            </c:dLbl>
            <c:dLbl>
              <c:idx val="8"/>
              <c:layout>
                <c:manualLayout>
                  <c:x val="-1.3152950018789928E-2"/>
                  <c:y val="8.9277603252961149E-2"/>
                </c:manualLayout>
              </c:layout>
              <c:tx>
                <c:rich>
                  <a:bodyPr/>
                  <a:lstStyle/>
                  <a:p>
                    <a:fld id="{63E8AA20-0AAA-4C72-9A12-2C3659CD21AA}" type="CELLRANGE">
                      <a:rPr lang="en-US"/>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8-479B-4219-B344-89F2659303D4}"/>
                </c:ext>
              </c:extLst>
            </c:dLbl>
            <c:spPr>
              <a:noFill/>
              <a:ln>
                <a:noFill/>
              </a:ln>
              <a:effectLst/>
            </c:spPr>
            <c:txPr>
              <a:bodyPr rot="-5400000" spcFirstLastPara="1" vertOverflow="ellipsis" horzOverflow="clip" vert="horz" wrap="square" lIns="36000" tIns="19050" rIns="36000" bIns="18000" anchor="b"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f>Hoja4!$N$7:$N$15</c:f>
              <c:numCache>
                <c:formatCode>General</c:formatCode>
                <c:ptCount val="9"/>
              </c:numCache>
            </c:numRef>
          </c:cat>
          <c:val>
            <c:numRef>
              <c:f>Hoja4!$G$7:$G$15</c:f>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c:ext xmlns:c15="http://schemas.microsoft.com/office/drawing/2012/char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09-479B-4219-B344-89F2659303D4}"/>
            </c:ext>
          </c:extLst>
        </c:ser>
        <c:dLbls>
          <c:showLegendKey val="0"/>
          <c:showVal val="0"/>
          <c:showCatName val="0"/>
          <c:showSerName val="0"/>
          <c:showPercent val="0"/>
          <c:showBubbleSize val="0"/>
        </c:dLbls>
        <c:gapWidth val="50"/>
        <c:overlap val="50"/>
        <c:axId val="1393372544"/>
        <c:axId val="1393373632"/>
        <c:extLst>
          <c:ext xmlns:c15="http://schemas.microsoft.com/office/drawing/2012/chart" uri="{02D57815-91ED-43cb-92C2-25804820EDAC}">
            <c15:filteredBarSeries>
              <c15:ser>
                <c:idx val="1"/>
                <c:order val="1"/>
                <c:tx>
                  <c:strRef>
                    <c:extLst>
                      <c:ext uri="{02D57815-91ED-43cb-92C2-25804820EDAC}">
                        <c15:formulaRef>
                          <c15:sqref>Hoja1!$G$6</c15:sqref>
                        </c15:formulaRef>
                      </c:ext>
                    </c:extLst>
                    <c:strCache>
                      <c:ptCount val="1"/>
                      <c:pt idx="0">
                        <c:v>ERC</c:v>
                      </c:pt>
                    </c:strCache>
                  </c:strRef>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0F5DAFC9-C60A-4B2C-B5C4-CC8DD1F5E408}" type="CELLRANGE">
                            <a:rPr lang="en-US"/>
                            <a:pPr/>
                            <a:t>[CELLRANGE]</a:t>
                          </a:fld>
                          <a:endParaRPr lang="es-MX"/>
                        </a:p>
                      </c:rich>
                    </c:tx>
                    <c:dLblPos val="ctr"/>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A-479B-4219-B344-89F2659303D4}"/>
                      </c:ext>
                    </c:extLst>
                  </c:dLbl>
                  <c:dLbl>
                    <c:idx val="1"/>
                    <c:tx>
                      <c:rich>
                        <a:bodyPr/>
                        <a:lstStyle/>
                        <a:p>
                          <a:fld id="{205DAF85-6F7E-4AA7-8EC6-4B2625FC6C11}"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0-2DC6-4EA5-8D1B-4B4D8BA48424}"/>
                      </c:ext>
                    </c:extLst>
                  </c:dLbl>
                  <c:dLbl>
                    <c:idx val="2"/>
                    <c:tx>
                      <c:rich>
                        <a:bodyPr/>
                        <a:lstStyle/>
                        <a:p>
                          <a:fld id="{B37C4B09-92E1-4F4A-93ED-88924A32156F}"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1-2DC6-4EA5-8D1B-4B4D8BA48424}"/>
                      </c:ext>
                    </c:extLst>
                  </c:dLbl>
                  <c:dLbl>
                    <c:idx val="3"/>
                    <c:tx>
                      <c:rich>
                        <a:bodyPr/>
                        <a:lstStyle/>
                        <a:p>
                          <a:fld id="{854B154A-F087-4151-99C7-6EA65D43D761}"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2-2DC6-4EA5-8D1B-4B4D8BA48424}"/>
                      </c:ext>
                    </c:extLst>
                  </c:dLbl>
                  <c:dLbl>
                    <c:idx val="4"/>
                    <c:tx>
                      <c:rich>
                        <a:bodyPr/>
                        <a:lstStyle/>
                        <a:p>
                          <a:fld id="{76DDD753-D740-475A-A7CC-BC2D35AB7F50}"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3-2DC6-4EA5-8D1B-4B4D8BA48424}"/>
                      </c:ext>
                    </c:extLst>
                  </c:dLbl>
                  <c:dLbl>
                    <c:idx val="5"/>
                    <c:tx>
                      <c:rich>
                        <a:bodyPr/>
                        <a:lstStyle/>
                        <a:p>
                          <a:fld id="{E1DD9AAB-F257-49BA-BF49-DC82CDFAB897}"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4-2DC6-4EA5-8D1B-4B4D8BA48424}"/>
                      </c:ext>
                    </c:extLst>
                  </c:dLbl>
                  <c:dLbl>
                    <c:idx val="6"/>
                    <c:tx>
                      <c:rich>
                        <a:bodyPr/>
                        <a:lstStyle/>
                        <a:p>
                          <a:fld id="{FB859BCA-2604-4938-8CA2-7EBA50CA4B88}"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5-2DC6-4EA5-8D1B-4B4D8BA48424}"/>
                      </c:ext>
                    </c:extLst>
                  </c:dLbl>
                  <c:dLbl>
                    <c:idx val="7"/>
                    <c:tx>
                      <c:rich>
                        <a:bodyPr/>
                        <a:lstStyle/>
                        <a:p>
                          <a:fld id="{BA2971D1-60E2-4DE7-B00A-3915D5FAA09A}"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6-2DC6-4EA5-8D1B-4B4D8BA48424}"/>
                      </c:ext>
                    </c:extLst>
                  </c:dLbl>
                  <c:dLbl>
                    <c:idx val="8"/>
                    <c:tx>
                      <c:rich>
                        <a:bodyPr/>
                        <a:lstStyle/>
                        <a:p>
                          <a:fld id="{98CDF537-493F-424C-BD68-931C29C517CE}" type="CELLRANGE">
                            <a:rPr lang="es-MX"/>
                            <a:pPr/>
                            <a:t>[CELLRANGE]</a:t>
                          </a:fld>
                          <a:endParaRPr lang="es-MX"/>
                        </a:p>
                      </c:rich>
                    </c:tx>
                    <c:dLblPos val="ctr"/>
                    <c:showLegendKey val="0"/>
                    <c:showVal val="0"/>
                    <c:showCatName val="0"/>
                    <c:showSerName val="0"/>
                    <c:showPercent val="0"/>
                    <c:showBubbleSize val="0"/>
                    <c:extLst>
                      <c:ext uri="{CE6537A1-D6FC-4f65-9D91-7224C49458BB}">
                        <c15:dlblFieldTable/>
                        <c15:xForSave val="1"/>
                        <c15:showDataLabelsRange val="1"/>
                      </c:ext>
                      <c:ext xmlns:c16="http://schemas.microsoft.com/office/drawing/2014/chart" uri="{C3380CC4-5D6E-409C-BE32-E72D297353CC}">
                        <c16:uniqueId val="{00000007-2DC6-4EA5-8D1B-4B4D8BA48424}"/>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c:ex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c:ext uri="{02D57815-91ED-43cb-92C2-25804820EDAC}">
                        <c15:formulaRef>
                          <c15:sqref>Hoja4!$N$7:$N$15</c15:sqref>
                        </c15:formulaRef>
                      </c:ext>
                    </c:extLst>
                    <c:numCache>
                      <c:formatCode>General</c:formatCode>
                      <c:ptCount val="9"/>
                    </c:numCache>
                  </c:numRef>
                </c:cat>
                <c:val>
                  <c:numRef>
                    <c:extLst>
                      <c:ext uri="{02D57815-91ED-43cb-92C2-25804820EDAC}">
                        <c15:formulaRef>
                          <c15:sqref>Hoja1!$G$28:$G$36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c:ex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13-479B-4219-B344-89F2659303D4}"/>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Hoja1!$H$6</c15:sqref>
                        </c15:formulaRef>
                      </c:ext>
                    </c:extLst>
                    <c:strCache>
                      <c:ptCount val="1"/>
                      <c:pt idx="0">
                        <c:v>ERC2</c:v>
                      </c:pt>
                    </c:strCache>
                  </c:strRef>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B8F0F3EA-8F6B-4C65-A83A-F6672FFAAC69}"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4-479B-4219-B344-89F2659303D4}"/>
                      </c:ext>
                    </c:extLst>
                  </c:dLbl>
                  <c:dLbl>
                    <c:idx val="1"/>
                    <c:tx>
                      <c:rich>
                        <a:bodyPr/>
                        <a:lstStyle/>
                        <a:p>
                          <a:fld id="{FF4E6E78-01C4-408C-A6F2-30E0574C19E7}"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2DC6-4EA5-8D1B-4B4D8BA48424}"/>
                      </c:ext>
                    </c:extLst>
                  </c:dLbl>
                  <c:dLbl>
                    <c:idx val="2"/>
                    <c:tx>
                      <c:rich>
                        <a:bodyPr/>
                        <a:lstStyle/>
                        <a:p>
                          <a:fld id="{F873BD86-105F-4327-A5F6-45178E04A93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2DC6-4EA5-8D1B-4B4D8BA48424}"/>
                      </c:ext>
                    </c:extLst>
                  </c:dLbl>
                  <c:dLbl>
                    <c:idx val="3"/>
                    <c:tx>
                      <c:rich>
                        <a:bodyPr/>
                        <a:lstStyle/>
                        <a:p>
                          <a:fld id="{284C46B6-1D34-4663-B2FD-09402D2A277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A-2DC6-4EA5-8D1B-4B4D8BA48424}"/>
                      </c:ext>
                    </c:extLst>
                  </c:dLbl>
                  <c:dLbl>
                    <c:idx val="4"/>
                    <c:tx>
                      <c:rich>
                        <a:bodyPr/>
                        <a:lstStyle/>
                        <a:p>
                          <a:fld id="{E979F857-5DA4-4073-B70A-A23E9AB1F538}"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B-2DC6-4EA5-8D1B-4B4D8BA48424}"/>
                      </c:ext>
                    </c:extLst>
                  </c:dLbl>
                  <c:dLbl>
                    <c:idx val="5"/>
                    <c:tx>
                      <c:rich>
                        <a:bodyPr/>
                        <a:lstStyle/>
                        <a:p>
                          <a:fld id="{2C4A39E4-C56C-497E-BD31-3741BE1902A7}"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C-2DC6-4EA5-8D1B-4B4D8BA48424}"/>
                      </c:ext>
                    </c:extLst>
                  </c:dLbl>
                  <c:dLbl>
                    <c:idx val="6"/>
                    <c:tx>
                      <c:rich>
                        <a:bodyPr/>
                        <a:lstStyle/>
                        <a:p>
                          <a:fld id="{37452B10-EE61-4692-A08D-1D953DF99A1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D-2DC6-4EA5-8D1B-4B4D8BA48424}"/>
                      </c:ext>
                    </c:extLst>
                  </c:dLbl>
                  <c:dLbl>
                    <c:idx val="7"/>
                    <c:tx>
                      <c:rich>
                        <a:bodyPr/>
                        <a:lstStyle/>
                        <a:p>
                          <a:fld id="{74158972-6F5C-4943-B713-9F040C2F934B}"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E-2DC6-4EA5-8D1B-4B4D8BA48424}"/>
                      </c:ext>
                    </c:extLst>
                  </c:dLbl>
                  <c:dLbl>
                    <c:idx val="8"/>
                    <c:tx>
                      <c:rich>
                        <a:bodyPr/>
                        <a:lstStyle/>
                        <a:p>
                          <a:fld id="{7121F7E2-C493-4BEF-97B4-CF918247D14E}"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F-2DC6-4EA5-8D1B-4B4D8BA48424}"/>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c:ext xmlns:c15="http://schemas.microsoft.com/office/drawing/2012/chart" uri="{02D57815-91ED-43cb-92C2-25804820EDAC}">
                        <c15:formulaRef>
                          <c15:sqref>Hoja1!$H$28:$H$36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 xmlns:c16="http://schemas.microsoft.com/office/drawing/2014/chart" uri="{C3380CC4-5D6E-409C-BE32-E72D297353CC}">
                    <c16:uniqueId val="{0000001D-479B-4219-B344-89F2659303D4}"/>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E-479B-4219-B344-89F2659303D4}"/>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F-479B-4219-B344-89F2659303D4}"/>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0-479B-4219-B344-89F2659303D4}"/>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1-479B-4219-B344-89F2659303D4}"/>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2-479B-4219-B344-89F2659303D4}"/>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3-479B-4219-B344-89F2659303D4}"/>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4-479B-4219-B344-89F2659303D4}"/>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5-479B-4219-B344-89F2659303D4}"/>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6-479B-4219-B344-89F2659303D4}"/>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 xmlns:c16="http://schemas.microsoft.com/office/drawing/2014/chart" uri="{C3380CC4-5D6E-409C-BE32-E72D297353CC}">
                    <c16:uniqueId val="{00000027-479B-4219-B344-89F2659303D4}"/>
                  </c:ext>
                </c:extLst>
              </c15:ser>
            </c15:filteredBarSeries>
          </c:ext>
        </c:extLst>
      </c:barChart>
      <c:catAx>
        <c:axId val="1393372544"/>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93373632"/>
        <c:crosses val="autoZero"/>
        <c:auto val="0"/>
        <c:lblAlgn val="ctr"/>
        <c:lblOffset val="100"/>
        <c:noMultiLvlLbl val="0"/>
      </c:catAx>
      <c:valAx>
        <c:axId val="1393373632"/>
        <c:scaling>
          <c:orientation val="minMax"/>
        </c:scaling>
        <c:delete val="0"/>
        <c:axPos val="l"/>
        <c:minorGridlines>
          <c:spPr>
            <a:ln>
              <a:noFill/>
            </a:ln>
            <a:effectLst/>
          </c:spPr>
        </c:minorGridlines>
        <c:title>
          <c:tx>
            <c:rich>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r>
                  <a:rPr lang="es-MX"/>
                  <a:t>PRECIO</a:t>
                </a:r>
                <a:r>
                  <a:rPr lang="es-MX" baseline="0"/>
                  <a:t> DE LA OFERTA DE COMPRA</a:t>
                </a:r>
                <a:endParaRPr lang="es-MX"/>
              </a:p>
            </c:rich>
          </c:tx>
          <c:overlay val="0"/>
          <c:spPr>
            <a:noFill/>
            <a:ln>
              <a:noFill/>
            </a:ln>
            <a:effectLst/>
          </c:spPr>
          <c:txPr>
            <a:bodyPr rot="-5400000" spcFirstLastPara="1" vertOverflow="ellipsis" vert="horz" wrap="square" anchor="b" anchorCtr="1"/>
            <a:lstStyle/>
            <a:p>
              <a:pPr>
                <a:defRPr sz="900" b="1" i="0" u="none" strike="noStrike" kern="1200" baseline="0">
                  <a:solidFill>
                    <a:schemeClr val="tx1">
                      <a:lumMod val="65000"/>
                      <a:lumOff val="35000"/>
                    </a:schemeClr>
                  </a:solidFill>
                  <a:latin typeface="+mn-lt"/>
                  <a:ea typeface="+mn-ea"/>
                  <a:cs typeface="+mn-cs"/>
                </a:defRPr>
              </a:pPr>
              <a:endParaRPr lang="es-MX"/>
            </a:p>
          </c:txPr>
        </c:title>
        <c:numFmt formatCode="_(&quot;$&quot;* #,##0.00_);_(&quot;$&quot;* \(#,##0.00\);_(&quot;$&quot;* &quot;-&quot;??_);_(@_)" sourceLinked="1"/>
        <c:majorTickMark val="none"/>
        <c:minorTickMark val="out"/>
        <c:tickLblPos val="nextTo"/>
        <c:spPr>
          <a:noFill/>
          <a:ln>
            <a:noFill/>
          </a:ln>
          <a:effectLst/>
        </c:spPr>
        <c:txPr>
          <a:bodyPr rot="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93372544"/>
        <c:crosses val="autoZero"/>
        <c:crossBetween val="between"/>
      </c:valAx>
      <c:spPr>
        <a:noFill/>
        <a:ln>
          <a:noFill/>
        </a:ln>
        <a:effectLst/>
      </c:spPr>
    </c:plotArea>
    <c:legend>
      <c:legendPos val="t"/>
      <c:layout>
        <c:manualLayout>
          <c:xMode val="edge"/>
          <c:yMode val="edge"/>
          <c:x val="0.25407231802117924"/>
          <c:y val="1.7070580935092363E-2"/>
          <c:w val="0.44748790361778257"/>
          <c:h val="4.129984853214934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1"/>
          <c:order val="1"/>
          <c:tx>
            <c:v>Oferta de Compra de ERC</c:v>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511540C1-E010-4F56-A2C0-92E8ECDDD450}"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00-B262-458B-A5D7-79166A5E5870}"/>
                </c:ext>
              </c:extLst>
            </c:dLbl>
            <c:dLbl>
              <c:idx val="1"/>
              <c:tx>
                <c:rich>
                  <a:bodyPr/>
                  <a:lstStyle/>
                  <a:p>
                    <a:fld id="{4F927D89-5088-4B18-A7E5-78F36BD164B3}"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5F01-43D4-A40D-4FB48705DC80}"/>
                </c:ext>
              </c:extLst>
            </c:dLbl>
            <c:dLbl>
              <c:idx val="2"/>
              <c:tx>
                <c:rich>
                  <a:bodyPr/>
                  <a:lstStyle/>
                  <a:p>
                    <a:fld id="{5715DD73-973E-4D4B-8168-FF642DBE3FD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5F01-43D4-A40D-4FB48705DC80}"/>
                </c:ext>
              </c:extLst>
            </c:dLbl>
            <c:dLbl>
              <c:idx val="3"/>
              <c:tx>
                <c:rich>
                  <a:bodyPr/>
                  <a:lstStyle/>
                  <a:p>
                    <a:fld id="{13A8FC83-521A-4D55-9479-9E5E7E1F7A6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5F01-43D4-A40D-4FB48705DC80}"/>
                </c:ext>
              </c:extLst>
            </c:dLbl>
            <c:dLbl>
              <c:idx val="4"/>
              <c:tx>
                <c:rich>
                  <a:bodyPr/>
                  <a:lstStyle/>
                  <a:p>
                    <a:fld id="{59A4ABB3-CBF0-4C5F-915F-4D15FAC9CF7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5F01-43D4-A40D-4FB48705DC80}"/>
                </c:ext>
              </c:extLst>
            </c:dLbl>
            <c:dLbl>
              <c:idx val="5"/>
              <c:tx>
                <c:rich>
                  <a:bodyPr/>
                  <a:lstStyle/>
                  <a:p>
                    <a:fld id="{0E5303DE-C4A7-407D-8D2D-8AF8C088E0D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5F01-43D4-A40D-4FB48705DC80}"/>
                </c:ext>
              </c:extLst>
            </c:dLbl>
            <c:dLbl>
              <c:idx val="6"/>
              <c:tx>
                <c:rich>
                  <a:bodyPr/>
                  <a:lstStyle/>
                  <a:p>
                    <a:fld id="{C0B58793-D4F6-4756-9E0F-30C7E99D96B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5F01-43D4-A40D-4FB48705DC80}"/>
                </c:ext>
              </c:extLst>
            </c:dLbl>
            <c:dLbl>
              <c:idx val="7"/>
              <c:tx>
                <c:rich>
                  <a:bodyPr/>
                  <a:lstStyle/>
                  <a:p>
                    <a:fld id="{1670E840-0255-4BB7-89BC-7C38CEEE3712}"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5F01-43D4-A40D-4FB48705DC80}"/>
                </c:ext>
              </c:extLst>
            </c:dLbl>
            <c:dLbl>
              <c:idx val="8"/>
              <c:tx>
                <c:rich>
                  <a:bodyPr/>
                  <a:lstStyle/>
                  <a:p>
                    <a:fld id="{3969667C-F349-4D30-A0E0-CB987BD4D52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5F01-43D4-A40D-4FB48705DC80}"/>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f>Hoja4!$N$7:$N$15</c:f>
              <c:numCache>
                <c:formatCode>General</c:formatCode>
                <c:ptCount val="9"/>
              </c:numCache>
            </c:numRef>
          </c:cat>
          <c:val>
            <c:numRef>
              <c:f>Hoja4!$G$7:$G$15</c:f>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09-B262-458B-A5D7-79166A5E5870}"/>
            </c:ext>
          </c:extLst>
        </c:ser>
        <c:dLbls>
          <c:showLegendKey val="0"/>
          <c:showVal val="0"/>
          <c:showCatName val="0"/>
          <c:showSerName val="0"/>
          <c:showPercent val="0"/>
          <c:showBubbleSize val="0"/>
        </c:dLbls>
        <c:gapWidth val="300"/>
        <c:overlap val="50"/>
        <c:axId val="1393375264"/>
        <c:axId val="1307863056"/>
        <c:extLst>
          <c:ext xmlns:c15="http://schemas.microsoft.com/office/drawing/2012/chart" uri="{02D57815-91ED-43cb-92C2-25804820EDAC}">
            <c15:filteredBarSeries>
              <c15: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layout>
                      <c:manualLayout>
                        <c:x val="-1.3152950018789963E-2"/>
                        <c:y val="0.41495247031944843"/>
                      </c:manualLayout>
                    </c:layout>
                    <c:tx>
                      <c:rich>
                        <a:bodyPr/>
                        <a:lstStyle/>
                        <a:p>
                          <a:fld id="{14973BB2-E9D6-4329-B1E6-FD3AA1953CAA}"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A-B262-458B-A5D7-79166A5E5870}"/>
                      </c:ext>
                    </c:extLst>
                  </c:dLbl>
                  <c:dLbl>
                    <c:idx val="1"/>
                    <c:layout>
                      <c:manualLayout>
                        <c:x val="-1.5031942878617095E-2"/>
                        <c:y val="0.41123259851585908"/>
                      </c:manualLayout>
                    </c:layout>
                    <c:tx>
                      <c:rich>
                        <a:bodyPr/>
                        <a:lstStyle/>
                        <a:p>
                          <a:fld id="{D3DDC7E5-F9E8-4E5D-9359-575FD27390F0}"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B-B262-458B-A5D7-79166A5E5870}"/>
                      </c:ext>
                    </c:extLst>
                  </c:dLbl>
                  <c:dLbl>
                    <c:idx val="2"/>
                    <c:layout>
                      <c:manualLayout>
                        <c:x val="-1.3152950018789928E-2"/>
                        <c:y val="0.39626607554884657"/>
                      </c:manualLayout>
                    </c:layout>
                    <c:tx>
                      <c:rich>
                        <a:bodyPr/>
                        <a:lstStyle/>
                        <a:p>
                          <a:fld id="{6E21F04E-AD43-4ED2-BF3A-BFF5A355BA71}"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C-B262-458B-A5D7-79166A5E5870}"/>
                      </c:ext>
                    </c:extLst>
                  </c:dLbl>
                  <c:dLbl>
                    <c:idx val="3"/>
                    <c:layout>
                      <c:manualLayout>
                        <c:x val="-1.5031942878617061E-2"/>
                        <c:y val="0.39619513234420828"/>
                      </c:manualLayout>
                    </c:layout>
                    <c:tx>
                      <c:rich>
                        <a:bodyPr/>
                        <a:lstStyle/>
                        <a:p>
                          <a:fld id="{8B3E439B-3ED4-4963-9875-DF6996FBC360}"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D-B262-458B-A5D7-79166A5E5870}"/>
                      </c:ext>
                    </c:extLst>
                  </c:dLbl>
                  <c:dLbl>
                    <c:idx val="4"/>
                    <c:layout>
                      <c:manualLayout>
                        <c:x val="-1.3152950018789997E-2"/>
                        <c:y val="0.18059873344847427"/>
                      </c:manualLayout>
                    </c:layout>
                    <c:tx>
                      <c:rich>
                        <a:bodyPr/>
                        <a:lstStyle/>
                        <a:p>
                          <a:fld id="{92C7D738-9205-4D6B-80A3-7C6C31361E1A}"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E-B262-458B-A5D7-79166A5E5870}"/>
                      </c:ext>
                    </c:extLst>
                  </c:dLbl>
                  <c:dLbl>
                    <c:idx val="5"/>
                    <c:layout>
                      <c:manualLayout>
                        <c:x val="-1.3152950018789928E-2"/>
                        <c:y val="0.16115780216592096"/>
                      </c:manualLayout>
                    </c:layout>
                    <c:tx>
                      <c:rich>
                        <a:bodyPr/>
                        <a:lstStyle/>
                        <a:p>
                          <a:fld id="{895C64E9-5D34-4B68-A3D1-08D9F173E3A9}"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F-B262-458B-A5D7-79166A5E5870}"/>
                      </c:ext>
                    </c:extLst>
                  </c:dLbl>
                  <c:dLbl>
                    <c:idx val="6"/>
                    <c:layout>
                      <c:manualLayout>
                        <c:x val="-1.6910935738444193E-2"/>
                        <c:y val="0.13596004514979668"/>
                      </c:manualLayout>
                    </c:layout>
                    <c:tx>
                      <c:rich>
                        <a:bodyPr/>
                        <a:lstStyle/>
                        <a:p>
                          <a:fld id="{A4F26267-FD45-4961-BF51-BA02642C6345}"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0-B262-458B-A5D7-79166A5E5870}"/>
                      </c:ext>
                    </c:extLst>
                  </c:dLbl>
                  <c:dLbl>
                    <c:idx val="7"/>
                    <c:layout>
                      <c:manualLayout>
                        <c:x val="-1.5031942878617061E-2"/>
                        <c:y val="0.11364058767265491"/>
                      </c:manualLayout>
                    </c:layout>
                    <c:tx>
                      <c:rich>
                        <a:bodyPr/>
                        <a:lstStyle/>
                        <a:p>
                          <a:fld id="{2A6A8A52-6A90-4A48-9954-5FC375D108BB}"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1-B262-458B-A5D7-79166A5E5870}"/>
                      </c:ext>
                    </c:extLst>
                  </c:dLbl>
                  <c:dLbl>
                    <c:idx val="8"/>
                    <c:layout>
                      <c:manualLayout>
                        <c:x val="-1.3152950018789928E-2"/>
                        <c:y val="8.9277603252961149E-2"/>
                      </c:manualLayout>
                    </c:layout>
                    <c:tx>
                      <c:rich>
                        <a:bodyPr/>
                        <a:lstStyle/>
                        <a:p>
                          <a:fld id="{A51C3AAD-B7EA-4EB1-9109-A225A629AF06}"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2-B262-458B-A5D7-79166A5E5870}"/>
                      </c:ext>
                    </c:extLst>
                  </c:dLbl>
                  <c:spPr>
                    <a:noFill/>
                    <a:ln>
                      <a:noFill/>
                    </a:ln>
                    <a:effectLst/>
                  </c:spPr>
                  <c:txPr>
                    <a:bodyPr rot="-5400000" spcFirstLastPara="1" vertOverflow="ellipsis" horzOverflow="clip" vert="horz" wrap="square" lIns="36000" tIns="19050" rIns="36000" bIns="18000" anchor="b"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c:ex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c:ext uri="{02D57815-91ED-43cb-92C2-25804820EDAC}">
                        <c15:formulaRef>
                          <c15:sqref>Hoja4!$N$7:$N$15</c15:sqref>
                        </c15:formulaRef>
                      </c:ext>
                    </c:extLst>
                    <c:numCache>
                      <c:formatCode>General</c:formatCode>
                      <c:ptCount val="9"/>
                    </c:numCache>
                  </c:numRef>
                </c:cat>
                <c:val>
                  <c:numRef>
                    <c:extLst>
                      <c:ex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c:ex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13-B262-458B-A5D7-79166A5E5870}"/>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Hoja1!$H$6</c15:sqref>
                        </c15:formulaRef>
                      </c:ext>
                    </c:extLst>
                    <c:strCache>
                      <c:ptCount val="1"/>
                      <c:pt idx="0">
                        <c:v>ERC2</c:v>
                      </c:pt>
                    </c:strCache>
                  </c:strRef>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790EAADE-862F-470F-9539-E52E14EA87FA}"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4-B262-458B-A5D7-79166A5E5870}"/>
                      </c:ext>
                    </c:extLst>
                  </c:dLbl>
                  <c:dLbl>
                    <c:idx val="1"/>
                    <c:tx>
                      <c:rich>
                        <a:bodyPr/>
                        <a:lstStyle/>
                        <a:p>
                          <a:fld id="{2D51234A-00F3-44FA-9347-6C9DD4ECC9DD}"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5F01-43D4-A40D-4FB48705DC80}"/>
                      </c:ext>
                    </c:extLst>
                  </c:dLbl>
                  <c:dLbl>
                    <c:idx val="2"/>
                    <c:tx>
                      <c:rich>
                        <a:bodyPr/>
                        <a:lstStyle/>
                        <a:p>
                          <a:fld id="{BBDD3424-1463-44DD-A65C-243CAE4E74B8}"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5F01-43D4-A40D-4FB48705DC80}"/>
                      </c:ext>
                    </c:extLst>
                  </c:dLbl>
                  <c:dLbl>
                    <c:idx val="3"/>
                    <c:tx>
                      <c:rich>
                        <a:bodyPr/>
                        <a:lstStyle/>
                        <a:p>
                          <a:fld id="{CB364F36-97D6-463E-994F-77B58D76EC57}"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A-5F01-43D4-A40D-4FB48705DC80}"/>
                      </c:ext>
                    </c:extLst>
                  </c:dLbl>
                  <c:dLbl>
                    <c:idx val="4"/>
                    <c:tx>
                      <c:rich>
                        <a:bodyPr/>
                        <a:lstStyle/>
                        <a:p>
                          <a:fld id="{DB1613D5-0391-4880-808E-96ACA192811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B-5F01-43D4-A40D-4FB48705DC80}"/>
                      </c:ext>
                    </c:extLst>
                  </c:dLbl>
                  <c:dLbl>
                    <c:idx val="5"/>
                    <c:tx>
                      <c:rich>
                        <a:bodyPr/>
                        <a:lstStyle/>
                        <a:p>
                          <a:fld id="{E5624356-5AA9-41C1-B397-9F95BA3FB5DC}"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C-5F01-43D4-A40D-4FB48705DC80}"/>
                      </c:ext>
                    </c:extLst>
                  </c:dLbl>
                  <c:dLbl>
                    <c:idx val="6"/>
                    <c:tx>
                      <c:rich>
                        <a:bodyPr/>
                        <a:lstStyle/>
                        <a:p>
                          <a:fld id="{A52BDD2C-FCFE-4FA5-93F6-6C8BF720BAA1}"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D-5F01-43D4-A40D-4FB48705DC80}"/>
                      </c:ext>
                    </c:extLst>
                  </c:dLbl>
                  <c:dLbl>
                    <c:idx val="7"/>
                    <c:tx>
                      <c:rich>
                        <a:bodyPr/>
                        <a:lstStyle/>
                        <a:p>
                          <a:fld id="{70A893DC-F491-4DAA-BDF2-C8972750564C}"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E-5F01-43D4-A40D-4FB48705DC80}"/>
                      </c:ext>
                    </c:extLst>
                  </c:dLbl>
                  <c:dLbl>
                    <c:idx val="8"/>
                    <c:tx>
                      <c:rich>
                        <a:bodyPr/>
                        <a:lstStyle/>
                        <a:p>
                          <a:fld id="{766CB0FF-8429-416A-99B7-67151AF2635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F-5F01-43D4-A40D-4FB48705DC80}"/>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c:ext xmlns:c15="http://schemas.microsoft.com/office/drawing/2012/chart" uri="{02D57815-91ED-43cb-92C2-25804820EDAC}">
                        <c15:formulaRef>
                          <c15:sqref>Hoja1!$H$28:$H$36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 xmlns:c16="http://schemas.microsoft.com/office/drawing/2014/chart" uri="{C3380CC4-5D6E-409C-BE32-E72D297353CC}">
                    <c16:uniqueId val="{0000001D-B262-458B-A5D7-79166A5E5870}"/>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E-B262-458B-A5D7-79166A5E5870}"/>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F-B262-458B-A5D7-79166A5E5870}"/>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0-B262-458B-A5D7-79166A5E5870}"/>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1-B262-458B-A5D7-79166A5E5870}"/>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2-B262-458B-A5D7-79166A5E5870}"/>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3-B262-458B-A5D7-79166A5E5870}"/>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4-B262-458B-A5D7-79166A5E5870}"/>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5-B262-458B-A5D7-79166A5E5870}"/>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6-B262-458B-A5D7-79166A5E5870}"/>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 xmlns:c16="http://schemas.microsoft.com/office/drawing/2014/chart" uri="{C3380CC4-5D6E-409C-BE32-E72D297353CC}">
                    <c16:uniqueId val="{00000027-B262-458B-A5D7-79166A5E5870}"/>
                  </c:ext>
                </c:extLst>
              </c15:ser>
            </c15:filteredBarSeries>
          </c:ext>
        </c:extLst>
      </c:barChart>
      <c:catAx>
        <c:axId val="1393375264"/>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07863056"/>
        <c:crosses val="autoZero"/>
        <c:auto val="0"/>
        <c:lblAlgn val="ctr"/>
        <c:lblOffset val="100"/>
        <c:noMultiLvlLbl val="0"/>
      </c:catAx>
      <c:valAx>
        <c:axId val="1307863056"/>
        <c:scaling>
          <c:orientation val="minMax"/>
        </c:scaling>
        <c:delete val="1"/>
        <c:axPos val="l"/>
        <c:minorGridlines>
          <c:spPr>
            <a:ln>
              <a:noFill/>
            </a:ln>
            <a:effectLst/>
          </c:spPr>
        </c:minorGridlines>
        <c:numFmt formatCode="_(&quot;$&quot;* #,##0.00_);_(&quot;$&quot;* \(#,##0.00\);_(&quot;$&quot;* &quot;-&quot;??_);_(@_)" sourceLinked="1"/>
        <c:majorTickMark val="none"/>
        <c:minorTickMark val="out"/>
        <c:tickLblPos val="nextTo"/>
        <c:crossAx val="1393375264"/>
        <c:crosses val="autoZero"/>
        <c:crossBetween val="between"/>
      </c:valAx>
      <c:spPr>
        <a:noFill/>
        <a:ln>
          <a:noFill/>
        </a:ln>
        <a:effectLst/>
      </c:spPr>
    </c:plotArea>
    <c:legend>
      <c:legendPos val="t"/>
      <c:layout>
        <c:manualLayout>
          <c:xMode val="edge"/>
          <c:yMode val="edge"/>
          <c:x val="0.13757482682195729"/>
          <c:y val="4.8734355096804606E-2"/>
          <c:w val="0.47943079832044672"/>
          <c:h val="4.129984853214934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8.9733860987583805E-2"/>
          <c:w val="0.8014083684533253"/>
          <c:h val="0.8285661503176589"/>
        </c:manualLayout>
      </c:layout>
      <c:barChart>
        <c:barDir val="col"/>
        <c:grouping val="clustered"/>
        <c:varyColors val="0"/>
        <c:ser>
          <c:idx val="2"/>
          <c:order val="2"/>
          <c:tx>
            <c:v>Oferta de compra de ERC2</c:v>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6765ED7F-4755-422F-82BB-7A13AFEF49DA}"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00-B794-43AD-880C-5A53F75BCF8E}"/>
                </c:ext>
              </c:extLst>
            </c:dLbl>
            <c:dLbl>
              <c:idx val="1"/>
              <c:tx>
                <c:rich>
                  <a:bodyPr/>
                  <a:lstStyle/>
                  <a:p>
                    <a:fld id="{69E7CF5E-8B1F-4AD1-AFDE-D72055AFE43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595D-4806-A256-FCA20B7EC66A}"/>
                </c:ext>
              </c:extLst>
            </c:dLbl>
            <c:dLbl>
              <c:idx val="2"/>
              <c:tx>
                <c:rich>
                  <a:bodyPr/>
                  <a:lstStyle/>
                  <a:p>
                    <a:fld id="{D57DADD9-1A78-47ED-8380-B05D3819647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595D-4806-A256-FCA20B7EC66A}"/>
                </c:ext>
              </c:extLst>
            </c:dLbl>
            <c:dLbl>
              <c:idx val="3"/>
              <c:tx>
                <c:rich>
                  <a:bodyPr/>
                  <a:lstStyle/>
                  <a:p>
                    <a:fld id="{BB8DD75C-86A3-44DF-AA17-557B4913727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595D-4806-A256-FCA20B7EC66A}"/>
                </c:ext>
              </c:extLst>
            </c:dLbl>
            <c:dLbl>
              <c:idx val="4"/>
              <c:tx>
                <c:rich>
                  <a:bodyPr/>
                  <a:lstStyle/>
                  <a:p>
                    <a:fld id="{A3755094-C6D6-479D-8D00-6CE805CC4191}"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595D-4806-A256-FCA20B7EC66A}"/>
                </c:ext>
              </c:extLst>
            </c:dLbl>
            <c:dLbl>
              <c:idx val="5"/>
              <c:tx>
                <c:rich>
                  <a:bodyPr/>
                  <a:lstStyle/>
                  <a:p>
                    <a:fld id="{AFDF1C67-E8E9-4003-AFAB-CCF83A7228FE}"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595D-4806-A256-FCA20B7EC66A}"/>
                </c:ext>
              </c:extLst>
            </c:dLbl>
            <c:dLbl>
              <c:idx val="6"/>
              <c:tx>
                <c:rich>
                  <a:bodyPr/>
                  <a:lstStyle/>
                  <a:p>
                    <a:fld id="{457C865D-46F1-4226-A380-9BEAE0A3E768}"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595D-4806-A256-FCA20B7EC66A}"/>
                </c:ext>
              </c:extLst>
            </c:dLbl>
            <c:dLbl>
              <c:idx val="7"/>
              <c:tx>
                <c:rich>
                  <a:bodyPr/>
                  <a:lstStyle/>
                  <a:p>
                    <a:fld id="{F1C4E3BF-8D03-4D6A-B751-68535F0AA672}"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595D-4806-A256-FCA20B7EC66A}"/>
                </c:ext>
              </c:extLst>
            </c:dLbl>
            <c:dLbl>
              <c:idx val="8"/>
              <c:tx>
                <c:rich>
                  <a:bodyPr/>
                  <a:lstStyle/>
                  <a:p>
                    <a:fld id="{86925132-AEBD-403F-BAA4-833F5661676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595D-4806-A256-FCA20B7EC66A}"/>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f>Hoja4!$N$7:$N$15</c:f>
              <c:numCache>
                <c:formatCode>General</c:formatCode>
                <c:ptCount val="9"/>
              </c:numCache>
            </c:numRef>
          </c:cat>
          <c:val>
            <c:numRef>
              <c:f>Hoja4!$I$7:$I$15</c:f>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 xmlns:c16="http://schemas.microsoft.com/office/drawing/2014/chart" uri="{C3380CC4-5D6E-409C-BE32-E72D297353CC}">
              <c16:uniqueId val="{00000009-B794-43AD-880C-5A53F75BCF8E}"/>
            </c:ext>
          </c:extLst>
        </c:ser>
        <c:dLbls>
          <c:showLegendKey val="0"/>
          <c:showVal val="0"/>
          <c:showCatName val="0"/>
          <c:showSerName val="0"/>
          <c:showPercent val="0"/>
          <c:showBubbleSize val="0"/>
        </c:dLbls>
        <c:gapWidth val="300"/>
        <c:overlap val="50"/>
        <c:axId val="1307860880"/>
        <c:axId val="1307861968"/>
        <c:extLst>
          <c:ext xmlns:c15="http://schemas.microsoft.com/office/drawing/2012/chart" uri="{02D57815-91ED-43cb-92C2-25804820EDAC}">
            <c15:filteredBarSeries>
              <c15: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layout>
                      <c:manualLayout>
                        <c:x val="-1.3152950018789963E-2"/>
                        <c:y val="0.41495247031944843"/>
                      </c:manualLayout>
                    </c:layout>
                    <c:tx>
                      <c:rich>
                        <a:bodyPr/>
                        <a:lstStyle/>
                        <a:p>
                          <a:fld id="{00C1D55F-2C6A-42F0-88E5-2D29BD3227BF}"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A-B794-43AD-880C-5A53F75BCF8E}"/>
                      </c:ext>
                    </c:extLst>
                  </c:dLbl>
                  <c:dLbl>
                    <c:idx val="1"/>
                    <c:layout>
                      <c:manualLayout>
                        <c:x val="-1.5031942878617095E-2"/>
                        <c:y val="0.41123259851585908"/>
                      </c:manualLayout>
                    </c:layout>
                    <c:tx>
                      <c:rich>
                        <a:bodyPr/>
                        <a:lstStyle/>
                        <a:p>
                          <a:fld id="{84221608-5E47-4A24-9C2F-BCEB46AC8F5D}"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B-B794-43AD-880C-5A53F75BCF8E}"/>
                      </c:ext>
                    </c:extLst>
                  </c:dLbl>
                  <c:dLbl>
                    <c:idx val="2"/>
                    <c:layout>
                      <c:manualLayout>
                        <c:x val="-1.3152950018789928E-2"/>
                        <c:y val="0.39626607554884657"/>
                      </c:manualLayout>
                    </c:layout>
                    <c:tx>
                      <c:rich>
                        <a:bodyPr/>
                        <a:lstStyle/>
                        <a:p>
                          <a:fld id="{223B3D0B-6C15-4211-A627-B3D4808A7E98}"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C-B794-43AD-880C-5A53F75BCF8E}"/>
                      </c:ext>
                    </c:extLst>
                  </c:dLbl>
                  <c:dLbl>
                    <c:idx val="3"/>
                    <c:layout>
                      <c:manualLayout>
                        <c:x val="-1.5031942878617061E-2"/>
                        <c:y val="0.39619513234420828"/>
                      </c:manualLayout>
                    </c:layout>
                    <c:tx>
                      <c:rich>
                        <a:bodyPr/>
                        <a:lstStyle/>
                        <a:p>
                          <a:fld id="{276FDA67-189D-45EE-96F3-63E3194E120C}"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D-B794-43AD-880C-5A53F75BCF8E}"/>
                      </c:ext>
                    </c:extLst>
                  </c:dLbl>
                  <c:dLbl>
                    <c:idx val="4"/>
                    <c:layout>
                      <c:manualLayout>
                        <c:x val="-1.3152950018789997E-2"/>
                        <c:y val="0.18059873344847427"/>
                      </c:manualLayout>
                    </c:layout>
                    <c:tx>
                      <c:rich>
                        <a:bodyPr/>
                        <a:lstStyle/>
                        <a:p>
                          <a:fld id="{B64A3231-E6AF-40DB-AB68-D2D43E06C8A3}"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E-B794-43AD-880C-5A53F75BCF8E}"/>
                      </c:ext>
                    </c:extLst>
                  </c:dLbl>
                  <c:dLbl>
                    <c:idx val="5"/>
                    <c:layout>
                      <c:manualLayout>
                        <c:x val="-1.3152950018789928E-2"/>
                        <c:y val="0.16115780216592096"/>
                      </c:manualLayout>
                    </c:layout>
                    <c:tx>
                      <c:rich>
                        <a:bodyPr/>
                        <a:lstStyle/>
                        <a:p>
                          <a:fld id="{7CA020C1-B641-4F64-BE15-B098AD03F0E0}"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F-B794-43AD-880C-5A53F75BCF8E}"/>
                      </c:ext>
                    </c:extLst>
                  </c:dLbl>
                  <c:dLbl>
                    <c:idx val="6"/>
                    <c:layout>
                      <c:manualLayout>
                        <c:x val="-1.6910935738444193E-2"/>
                        <c:y val="0.13596004514979668"/>
                      </c:manualLayout>
                    </c:layout>
                    <c:tx>
                      <c:rich>
                        <a:bodyPr/>
                        <a:lstStyle/>
                        <a:p>
                          <a:fld id="{44C39265-BF4C-4014-8123-C5BA42EF2F02}"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0-B794-43AD-880C-5A53F75BCF8E}"/>
                      </c:ext>
                    </c:extLst>
                  </c:dLbl>
                  <c:dLbl>
                    <c:idx val="7"/>
                    <c:layout>
                      <c:manualLayout>
                        <c:x val="-1.5031942878617061E-2"/>
                        <c:y val="0.11364058767265491"/>
                      </c:manualLayout>
                    </c:layout>
                    <c:tx>
                      <c:rich>
                        <a:bodyPr/>
                        <a:lstStyle/>
                        <a:p>
                          <a:fld id="{21FE6D4E-FCC3-4490-9460-1E3F20815264}"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1-B794-43AD-880C-5A53F75BCF8E}"/>
                      </c:ext>
                    </c:extLst>
                  </c:dLbl>
                  <c:dLbl>
                    <c:idx val="8"/>
                    <c:layout>
                      <c:manualLayout>
                        <c:x val="-1.3152950018789928E-2"/>
                        <c:y val="8.9277603252961149E-2"/>
                      </c:manualLayout>
                    </c:layout>
                    <c:tx>
                      <c:rich>
                        <a:bodyPr/>
                        <a:lstStyle/>
                        <a:p>
                          <a:fld id="{36460425-BB52-4F7C-B6EB-CBAED5ACF337}"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2-B794-43AD-880C-5A53F75BCF8E}"/>
                      </c:ext>
                    </c:extLst>
                  </c:dLbl>
                  <c:spPr>
                    <a:noFill/>
                    <a:ln>
                      <a:noFill/>
                    </a:ln>
                    <a:effectLst/>
                  </c:spPr>
                  <c:txPr>
                    <a:bodyPr rot="-5400000" spcFirstLastPara="1" vertOverflow="ellipsis" horzOverflow="clip" vert="horz" wrap="square" lIns="36000" tIns="19050" rIns="36000" bIns="18000" anchor="b"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c:ex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c:ext uri="{02D57815-91ED-43cb-92C2-25804820EDAC}">
                        <c15:formulaRef>
                          <c15:sqref>Hoja4!$N$7:$N$15</c15:sqref>
                        </c15:formulaRef>
                      </c:ext>
                    </c:extLst>
                    <c:numCache>
                      <c:formatCode>General</c:formatCode>
                      <c:ptCount val="9"/>
                    </c:numCache>
                  </c:numRef>
                </c:cat>
                <c:val>
                  <c:numRef>
                    <c:extLst>
                      <c:ex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c:ex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13-B794-43AD-880C-5A53F75BCF8E}"/>
                  </c:ext>
                </c:extLst>
              </c15:ser>
            </c15:filteredBarSeries>
            <c15:filteredBarSeries>
              <c15:ser>
                <c:idx val="1"/>
                <c:order val="1"/>
                <c:tx>
                  <c:v>Oferta de Compra de ERC</c:v>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8059E7C5-1A60-437D-A889-A5281FB88943}"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4-B794-43AD-880C-5A53F75BCF8E}"/>
                      </c:ext>
                    </c:extLst>
                  </c:dLbl>
                  <c:dLbl>
                    <c:idx val="1"/>
                    <c:tx>
                      <c:rich>
                        <a:bodyPr/>
                        <a:lstStyle/>
                        <a:p>
                          <a:fld id="{5950F752-84A5-4B03-9116-5EDF45B8EC20}"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595D-4806-A256-FCA20B7EC66A}"/>
                      </c:ext>
                    </c:extLst>
                  </c:dLbl>
                  <c:dLbl>
                    <c:idx val="2"/>
                    <c:tx>
                      <c:rich>
                        <a:bodyPr/>
                        <a:lstStyle/>
                        <a:p>
                          <a:fld id="{F6E97984-6785-427D-8BC8-5A665C55A409}"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595D-4806-A256-FCA20B7EC66A}"/>
                      </c:ext>
                    </c:extLst>
                  </c:dLbl>
                  <c:dLbl>
                    <c:idx val="3"/>
                    <c:tx>
                      <c:rich>
                        <a:bodyPr/>
                        <a:lstStyle/>
                        <a:p>
                          <a:fld id="{65A53149-F509-4FFD-9D30-173A2A6F1973}"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A-595D-4806-A256-FCA20B7EC66A}"/>
                      </c:ext>
                    </c:extLst>
                  </c:dLbl>
                  <c:dLbl>
                    <c:idx val="4"/>
                    <c:tx>
                      <c:rich>
                        <a:bodyPr/>
                        <a:lstStyle/>
                        <a:p>
                          <a:fld id="{A9B58BCC-10D9-4FD3-A77D-E988E08607E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B-595D-4806-A256-FCA20B7EC66A}"/>
                      </c:ext>
                    </c:extLst>
                  </c:dLbl>
                  <c:dLbl>
                    <c:idx val="5"/>
                    <c:tx>
                      <c:rich>
                        <a:bodyPr/>
                        <a:lstStyle/>
                        <a:p>
                          <a:fld id="{0924EDFA-9FDB-40EB-99E1-55B6FD70790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C-595D-4806-A256-FCA20B7EC66A}"/>
                      </c:ext>
                    </c:extLst>
                  </c:dLbl>
                  <c:dLbl>
                    <c:idx val="6"/>
                    <c:tx>
                      <c:rich>
                        <a:bodyPr/>
                        <a:lstStyle/>
                        <a:p>
                          <a:fld id="{BBB9E1F0-0145-4F73-BC13-2782DDB1213E}"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D-595D-4806-A256-FCA20B7EC66A}"/>
                      </c:ext>
                    </c:extLst>
                  </c:dLbl>
                  <c:dLbl>
                    <c:idx val="7"/>
                    <c:tx>
                      <c:rich>
                        <a:bodyPr/>
                        <a:lstStyle/>
                        <a:p>
                          <a:fld id="{2FB0F6F3-4EDB-41CB-8B20-539AB91C10F6}"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E-595D-4806-A256-FCA20B7EC66A}"/>
                      </c:ext>
                    </c:extLst>
                  </c:dLbl>
                  <c:dLbl>
                    <c:idx val="8"/>
                    <c:tx>
                      <c:rich>
                        <a:bodyPr/>
                        <a:lstStyle/>
                        <a:p>
                          <a:fld id="{FDAC1E38-588F-4DA3-A46E-841185044C45}"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F-595D-4806-A256-FCA20B7EC66A}"/>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c:ext xmlns:c15="http://schemas.microsoft.com/office/drawing/2012/char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1D-B794-43AD-880C-5A53F75BCF8E}"/>
                  </c:ext>
                </c:extLst>
              </c15:ser>
            </c15:filteredBarSeries>
            <c15:filteredBarSeries>
              <c15:ser>
                <c:idx val="3"/>
                <c:order val="3"/>
                <c:spPr>
                  <a:noFill/>
                  <a:ln>
                    <a:noFill/>
                  </a:ln>
                  <a:effectLst>
                    <a:innerShdw blurRad="114300">
                      <a:schemeClr val="accent4"/>
                    </a:innerShdw>
                  </a:effectLst>
                </c:spPr>
                <c:invertIfNegative val="0"/>
                <c:dLbls>
                  <c:dLbl>
                    <c:idx val="0"/>
                    <c:tx>
                      <c:rich>
                        <a:bodyPr/>
                        <a:lstStyle/>
                        <a:p>
                          <a:fld id="{6B1EDB0E-7779-4F12-85D9-CE79E6EDC56E}"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E-B794-43AD-880C-5A53F75BCF8E}"/>
                      </c:ext>
                    </c:extLst>
                  </c:dLbl>
                  <c:dLbl>
                    <c:idx val="1"/>
                    <c:tx>
                      <c:rich>
                        <a:bodyPr/>
                        <a:lstStyle/>
                        <a:p>
                          <a:fld id="{11DCD7BE-370E-4235-B56D-E37C11C6CCD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F-B794-43AD-880C-5A53F75BCF8E}"/>
                      </c:ext>
                    </c:extLst>
                  </c:dLbl>
                  <c:dLbl>
                    <c:idx val="2"/>
                    <c:tx>
                      <c:rich>
                        <a:bodyPr/>
                        <a:lstStyle/>
                        <a:p>
                          <a:fld id="{103B071E-7DA5-4693-91FC-D7A7D0922AF0}"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0-B794-43AD-880C-5A53F75BCF8E}"/>
                      </c:ext>
                    </c:extLst>
                  </c:dLbl>
                  <c:dLbl>
                    <c:idx val="3"/>
                    <c:tx>
                      <c:rich>
                        <a:bodyPr/>
                        <a:lstStyle/>
                        <a:p>
                          <a:fld id="{D70D61E9-9F52-4D2D-990C-AD96DCA2731A}"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1-B794-43AD-880C-5A53F75BCF8E}"/>
                      </c:ext>
                    </c:extLst>
                  </c:dLbl>
                  <c:dLbl>
                    <c:idx val="4"/>
                    <c:tx>
                      <c:rich>
                        <a:bodyPr/>
                        <a:lstStyle/>
                        <a:p>
                          <a:fld id="{29C29E18-DCDE-4249-968B-3E40EB430E5B}"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2-B794-43AD-880C-5A53F75BCF8E}"/>
                      </c:ext>
                    </c:extLst>
                  </c:dLbl>
                  <c:dLbl>
                    <c:idx val="5"/>
                    <c:tx>
                      <c:rich>
                        <a:bodyPr/>
                        <a:lstStyle/>
                        <a:p>
                          <a:fld id="{CB9114C4-D491-4824-8238-0F1F89D8A489}"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3-B794-43AD-880C-5A53F75BCF8E}"/>
                      </c:ext>
                    </c:extLst>
                  </c:dLbl>
                  <c:dLbl>
                    <c:idx val="6"/>
                    <c:tx>
                      <c:rich>
                        <a:bodyPr/>
                        <a:lstStyle/>
                        <a:p>
                          <a:fld id="{53149E86-DBE8-47A8-BF90-0555C89EF06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4-B794-43AD-880C-5A53F75BCF8E}"/>
                      </c:ext>
                    </c:extLst>
                  </c:dLbl>
                  <c:dLbl>
                    <c:idx val="7"/>
                    <c:tx>
                      <c:rich>
                        <a:bodyPr/>
                        <a:lstStyle/>
                        <a:p>
                          <a:fld id="{4E335CE5-2FF9-4191-B549-0819C77E9E78}"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5-B794-43AD-880C-5A53F75BCF8E}"/>
                      </c:ext>
                    </c:extLst>
                  </c:dLbl>
                  <c:dLbl>
                    <c:idx val="8"/>
                    <c:tx>
                      <c:rich>
                        <a:bodyPr/>
                        <a:lstStyle/>
                        <a:p>
                          <a:fld id="{48C7C431-6AA7-4F8A-AD66-AA7A6D3EE0AC}" type="CELLRANGE">
                            <a:rPr lang="en-US"/>
                            <a:pPr/>
                            <a:t>[CELLRANGE]</a:t>
                          </a:fld>
                          <a:endParaRPr lang="es-MX"/>
                        </a:p>
                      </c:rich>
                    </c:tx>
                    <c:dLblPos val="outEnd"/>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26-B794-43AD-880C-5A53F75BCF8E}"/>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c:ext xmlns:c15="http://schemas.microsoft.com/office/drawing/2012/chart" uri="{02D57815-91ED-43cb-92C2-25804820EDAC}">
                        <c15:formulaRef>
                          <c15:sqref>Hoja2!$F$28:$F$36</c15:sqref>
                        </c15:formulaRef>
                      </c:ext>
                    </c:extLst>
                    <c:numCache>
                      <c:formatCode>General</c:formatCode>
                      <c:ptCount val="9"/>
                      <c:pt idx="0">
                        <c:v>1422293.73</c:v>
                      </c:pt>
                      <c:pt idx="1">
                        <c:v>1407927.12</c:v>
                      </c:pt>
                      <c:pt idx="2">
                        <c:v>1393560.52</c:v>
                      </c:pt>
                      <c:pt idx="3">
                        <c:v>1379193.92</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Hoja2!$I$28:$I$36</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 xmlns:c16="http://schemas.microsoft.com/office/drawing/2014/chart" uri="{C3380CC4-5D6E-409C-BE32-E72D297353CC}">
                    <c16:uniqueId val="{00000027-B794-43AD-880C-5A53F75BCF8E}"/>
                  </c:ext>
                </c:extLst>
              </c15:ser>
            </c15:filteredBarSeries>
          </c:ext>
        </c:extLst>
      </c:barChart>
      <c:catAx>
        <c:axId val="1307860880"/>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07861968"/>
        <c:crosses val="autoZero"/>
        <c:auto val="0"/>
        <c:lblAlgn val="ctr"/>
        <c:lblOffset val="100"/>
        <c:noMultiLvlLbl val="0"/>
      </c:catAx>
      <c:valAx>
        <c:axId val="1307861968"/>
        <c:scaling>
          <c:orientation val="minMax"/>
        </c:scaling>
        <c:delete val="1"/>
        <c:axPos val="l"/>
        <c:minorGridlines>
          <c:spPr>
            <a:ln>
              <a:noFill/>
            </a:ln>
            <a:effectLst/>
          </c:spPr>
        </c:minorGridlines>
        <c:numFmt formatCode="_(&quot;$&quot;* #,##0.00_);_(&quot;$&quot;* \(#,##0.00\);_(&quot;$&quot;* &quot;-&quot;??_);_(@_)" sourceLinked="1"/>
        <c:majorTickMark val="none"/>
        <c:minorTickMark val="out"/>
        <c:tickLblPos val="nextTo"/>
        <c:crossAx val="1307860880"/>
        <c:crosses val="autoZero"/>
        <c:crossBetween val="between"/>
      </c:valAx>
      <c:spPr>
        <a:noFill/>
        <a:ln>
          <a:noFill/>
        </a:ln>
        <a:effectLst/>
      </c:spPr>
    </c:plotArea>
    <c:legend>
      <c:legendPos val="t"/>
      <c:layout>
        <c:manualLayout>
          <c:xMode val="edge"/>
          <c:yMode val="edge"/>
          <c:x val="0.1263008696629945"/>
          <c:y val="0.10054782659939528"/>
          <c:w val="0.45876187686234826"/>
          <c:h val="4.129984853214934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040675017088477"/>
          <c:y val="7.2462703820053584E-2"/>
          <c:w val="0.8014083684533253"/>
          <c:h val="0.8285661503176589"/>
        </c:manualLayout>
      </c:layout>
      <c:barChart>
        <c:barDir val="col"/>
        <c:grouping val="clustered"/>
        <c:varyColors val="0"/>
        <c:ser>
          <c:idx val="3"/>
          <c:order val="3"/>
          <c:tx>
            <c:v>Total de oferta de compra</c:v>
          </c:tx>
          <c:spPr>
            <a:noFill/>
            <a:ln>
              <a:noFill/>
            </a:ln>
            <a:effectLst>
              <a:innerShdw blurRad="114300">
                <a:schemeClr val="accent4"/>
              </a:innerShdw>
            </a:effectLst>
          </c:spPr>
          <c:invertIfNegative val="0"/>
          <c:dLbls>
            <c:dLbl>
              <c:idx val="0"/>
              <c:tx>
                <c:rich>
                  <a:bodyPr/>
                  <a:lstStyle/>
                  <a:p>
                    <a:fld id="{36CA27F1-261E-4A2F-BCE3-5794E5C7DC02}" type="CELLRANGE">
                      <a:rPr lang="en-US"/>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0-5176-41C4-9FF2-EE69189CE65B}"/>
                </c:ext>
              </c:extLst>
            </c:dLbl>
            <c:dLbl>
              <c:idx val="1"/>
              <c:tx>
                <c:rich>
                  <a:bodyPr/>
                  <a:lstStyle/>
                  <a:p>
                    <a:fld id="{1C34F4BE-0848-4B78-93ED-F56EE9BB2352}"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0-D43A-4463-BBBF-20BF3B3A18BC}"/>
                </c:ext>
              </c:extLst>
            </c:dLbl>
            <c:dLbl>
              <c:idx val="2"/>
              <c:tx>
                <c:rich>
                  <a:bodyPr/>
                  <a:lstStyle/>
                  <a:p>
                    <a:fld id="{9A01F8CB-D2FF-4F40-961A-70DF8BCAAAE8}"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D43A-4463-BBBF-20BF3B3A18BC}"/>
                </c:ext>
              </c:extLst>
            </c:dLbl>
            <c:dLbl>
              <c:idx val="3"/>
              <c:tx>
                <c:rich>
                  <a:bodyPr/>
                  <a:lstStyle/>
                  <a:p>
                    <a:fld id="{BE732AE1-E74C-45F0-9BD3-89EEF9ADFE01}"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D43A-4463-BBBF-20BF3B3A18BC}"/>
                </c:ext>
              </c:extLst>
            </c:dLbl>
            <c:dLbl>
              <c:idx val="4"/>
              <c:tx>
                <c:rich>
                  <a:bodyPr/>
                  <a:lstStyle/>
                  <a:p>
                    <a:fld id="{B7647842-3239-4306-9F81-D8BB9F7516FB}"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D43A-4463-BBBF-20BF3B3A18BC}"/>
                </c:ext>
              </c:extLst>
            </c:dLbl>
            <c:dLbl>
              <c:idx val="5"/>
              <c:tx>
                <c:rich>
                  <a:bodyPr/>
                  <a:lstStyle/>
                  <a:p>
                    <a:fld id="{4F68E9E7-0EC9-4CB3-85B3-58F66D4E1233}"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D43A-4463-BBBF-20BF3B3A18BC}"/>
                </c:ext>
              </c:extLst>
            </c:dLbl>
            <c:dLbl>
              <c:idx val="6"/>
              <c:tx>
                <c:rich>
                  <a:bodyPr/>
                  <a:lstStyle/>
                  <a:p>
                    <a:fld id="{E2DB9764-85D9-4865-A1B0-346D525118DF}"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D43A-4463-BBBF-20BF3B3A18BC}"/>
                </c:ext>
              </c:extLst>
            </c:dLbl>
            <c:dLbl>
              <c:idx val="7"/>
              <c:tx>
                <c:rich>
                  <a:bodyPr/>
                  <a:lstStyle/>
                  <a:p>
                    <a:fld id="{38409FF2-C3AF-4C2A-846D-33B5EA3AC440}"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D43A-4463-BBBF-20BF3B3A18BC}"/>
                </c:ext>
              </c:extLst>
            </c:dLbl>
            <c:dLbl>
              <c:idx val="8"/>
              <c:tx>
                <c:rich>
                  <a:bodyPr/>
                  <a:lstStyle/>
                  <a:p>
                    <a:fld id="{DCF05202-375D-4F83-A779-4AF5A0329F72}" type="CELLRANGE">
                      <a:rPr lang="es-MX"/>
                      <a:pPr/>
                      <a:t>[CELLRANGE]</a:t>
                    </a:fld>
                    <a:endParaRPr lang="es-MX"/>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D43A-4463-BBBF-20BF3B3A18BC}"/>
                </c:ext>
              </c:extLst>
            </c:dLbl>
            <c:spPr>
              <a:noFill/>
              <a:ln>
                <a:noFill/>
              </a:ln>
              <a:effectLst/>
            </c:spPr>
            <c:txPr>
              <a:bodyPr rot="0" spcFirstLastPara="1" vertOverflow="ellipsis" horzOverflow="clip" vert="horz" wrap="square" lIns="0" tIns="0" rIns="324000" bIns="0" anchor="t"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f>Hoja4!$N$7:$N$15</c:f>
              <c:numCache>
                <c:formatCode>General</c:formatCode>
                <c:ptCount val="9"/>
              </c:numCache>
            </c:numRef>
          </c:cat>
          <c:val>
            <c:numRef>
              <c:f>Hoja4!$G$7:$G$15</c:f>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Hoja4!$J$7:$J$15</c15:f>
                <c15:dlblRangeCache>
                  <c:ptCount val="9"/>
                  <c:pt idx="0">
                    <c:v>59.325</c:v>
                  </c:pt>
                  <c:pt idx="1">
                    <c:v>59.325</c:v>
                  </c:pt>
                  <c:pt idx="2">
                    <c:v>59.325</c:v>
                  </c:pt>
                  <c:pt idx="3">
                    <c:v>59.325</c:v>
                  </c:pt>
                  <c:pt idx="4">
                    <c:v>74.15</c:v>
                  </c:pt>
                  <c:pt idx="5">
                    <c:v>74.15</c:v>
                  </c:pt>
                  <c:pt idx="6">
                    <c:v>74.15</c:v>
                  </c:pt>
                  <c:pt idx="7">
                    <c:v>74.15</c:v>
                  </c:pt>
                  <c:pt idx="8">
                    <c:v>74.15</c:v>
                  </c:pt>
                </c15:dlblRangeCache>
              </c15:datalabelsRange>
            </c:ext>
            <c:ext xmlns:c16="http://schemas.microsoft.com/office/drawing/2014/chart" uri="{C3380CC4-5D6E-409C-BE32-E72D297353CC}">
              <c16:uniqueId val="{00000009-5176-41C4-9FF2-EE69189CE65B}"/>
            </c:ext>
          </c:extLst>
        </c:ser>
        <c:dLbls>
          <c:showLegendKey val="0"/>
          <c:showVal val="0"/>
          <c:showCatName val="0"/>
          <c:showSerName val="0"/>
          <c:showPercent val="0"/>
          <c:showBubbleSize val="0"/>
        </c:dLbls>
        <c:gapWidth val="300"/>
        <c:overlap val="50"/>
        <c:axId val="1307866320"/>
        <c:axId val="1307866864"/>
        <c:extLst>
          <c:ext xmlns:c15="http://schemas.microsoft.com/office/drawing/2012/chart" uri="{02D57815-91ED-43cb-92C2-25804820EDAC}">
            <c15:filteredBarSeries>
              <c15:ser>
                <c:idx val="0"/>
                <c:order val="0"/>
                <c:tx>
                  <c:v>Oferta de Compra de POTENCIA Aceptada de SSB</c:v>
                </c:tx>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Lbls>
                  <c:dLbl>
                    <c:idx val="0"/>
                    <c:layout>
                      <c:manualLayout>
                        <c:x val="-1.3152950018789963E-2"/>
                        <c:y val="0.41495247031944843"/>
                      </c:manualLayout>
                    </c:layout>
                    <c:tx>
                      <c:rich>
                        <a:bodyPr/>
                        <a:lstStyle/>
                        <a:p>
                          <a:fld id="{7B6D5670-78C0-481D-BB22-7AAB8D79CCB3}"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A-5176-41C4-9FF2-EE69189CE65B}"/>
                      </c:ext>
                    </c:extLst>
                  </c:dLbl>
                  <c:dLbl>
                    <c:idx val="1"/>
                    <c:layout>
                      <c:manualLayout>
                        <c:x val="-1.5031942878617095E-2"/>
                        <c:y val="0.41123259851585908"/>
                      </c:manualLayout>
                    </c:layout>
                    <c:tx>
                      <c:rich>
                        <a:bodyPr/>
                        <a:lstStyle/>
                        <a:p>
                          <a:fld id="{F03BDC37-FB4E-42D4-81D6-900B7D4D7208}"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B-5176-41C4-9FF2-EE69189CE65B}"/>
                      </c:ext>
                    </c:extLst>
                  </c:dLbl>
                  <c:dLbl>
                    <c:idx val="2"/>
                    <c:layout>
                      <c:manualLayout>
                        <c:x val="-1.3152950018789928E-2"/>
                        <c:y val="0.39626607554884657"/>
                      </c:manualLayout>
                    </c:layout>
                    <c:tx>
                      <c:rich>
                        <a:bodyPr/>
                        <a:lstStyle/>
                        <a:p>
                          <a:fld id="{B1F436CB-BECE-41F4-8958-BBB4B24668DF}"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C-5176-41C4-9FF2-EE69189CE65B}"/>
                      </c:ext>
                    </c:extLst>
                  </c:dLbl>
                  <c:dLbl>
                    <c:idx val="3"/>
                    <c:layout>
                      <c:manualLayout>
                        <c:x val="-1.5031942878617061E-2"/>
                        <c:y val="0.39619513234420828"/>
                      </c:manualLayout>
                    </c:layout>
                    <c:tx>
                      <c:rich>
                        <a:bodyPr/>
                        <a:lstStyle/>
                        <a:p>
                          <a:fld id="{0150AD47-8ACE-4F71-A059-582ED67DFD1D}"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D-5176-41C4-9FF2-EE69189CE65B}"/>
                      </c:ext>
                    </c:extLst>
                  </c:dLbl>
                  <c:dLbl>
                    <c:idx val="4"/>
                    <c:layout>
                      <c:manualLayout>
                        <c:x val="-1.3152950018789997E-2"/>
                        <c:y val="0.18059873344847427"/>
                      </c:manualLayout>
                    </c:layout>
                    <c:tx>
                      <c:rich>
                        <a:bodyPr/>
                        <a:lstStyle/>
                        <a:p>
                          <a:fld id="{8B705938-33F7-4B2D-9C4C-0239796B09C0}"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E-5176-41C4-9FF2-EE69189CE65B}"/>
                      </c:ext>
                    </c:extLst>
                  </c:dLbl>
                  <c:dLbl>
                    <c:idx val="5"/>
                    <c:layout>
                      <c:manualLayout>
                        <c:x val="-1.3152950018789928E-2"/>
                        <c:y val="0.16115780216592096"/>
                      </c:manualLayout>
                    </c:layout>
                    <c:tx>
                      <c:rich>
                        <a:bodyPr/>
                        <a:lstStyle/>
                        <a:p>
                          <a:fld id="{CE64E50D-DBEF-413C-874E-388FD94B25D5}"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0F-5176-41C4-9FF2-EE69189CE65B}"/>
                      </c:ext>
                    </c:extLst>
                  </c:dLbl>
                  <c:dLbl>
                    <c:idx val="6"/>
                    <c:layout>
                      <c:manualLayout>
                        <c:x val="-1.6910935738444193E-2"/>
                        <c:y val="0.13596004514979668"/>
                      </c:manualLayout>
                    </c:layout>
                    <c:tx>
                      <c:rich>
                        <a:bodyPr/>
                        <a:lstStyle/>
                        <a:p>
                          <a:fld id="{B4332D3B-CF6A-4226-82D9-DDCD82E86361}"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0-5176-41C4-9FF2-EE69189CE65B}"/>
                      </c:ext>
                    </c:extLst>
                  </c:dLbl>
                  <c:dLbl>
                    <c:idx val="7"/>
                    <c:layout>
                      <c:manualLayout>
                        <c:x val="-1.5031942878617061E-2"/>
                        <c:y val="0.11364058767265491"/>
                      </c:manualLayout>
                    </c:layout>
                    <c:tx>
                      <c:rich>
                        <a:bodyPr/>
                        <a:lstStyle/>
                        <a:p>
                          <a:fld id="{F613FABF-B519-483A-A363-CAE7042976B1}"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1-5176-41C4-9FF2-EE69189CE65B}"/>
                      </c:ext>
                    </c:extLst>
                  </c:dLbl>
                  <c:dLbl>
                    <c:idx val="8"/>
                    <c:layout>
                      <c:manualLayout>
                        <c:x val="-1.3152950018789928E-2"/>
                        <c:y val="8.9277603252961149E-2"/>
                      </c:manualLayout>
                    </c:layout>
                    <c:tx>
                      <c:rich>
                        <a:bodyPr/>
                        <a:lstStyle/>
                        <a:p>
                          <a:fld id="{4074CC71-4398-48AC-AE35-401C975C066A}" type="CELLRANGE">
                            <a:rPr lang="en-US"/>
                            <a:pPr/>
                            <a:t>[CELLRANGE]</a:t>
                          </a:fld>
                          <a:endParaRPr lang="es-MX"/>
                        </a:p>
                      </c:rich>
                    </c:tx>
                    <c:dLblPos val="outEnd"/>
                    <c:showLegendKey val="0"/>
                    <c:showVal val="0"/>
                    <c:showCatName val="0"/>
                    <c:showSerName val="0"/>
                    <c:showPercent val="0"/>
                    <c:showBubbleSize val="0"/>
                    <c:extLst>
                      <c:ext uri="{CE6537A1-D6FC-4f65-9D91-7224C49458BB}">
                        <c15:dlblFieldTable/>
                        <c15:showDataLabelsRange val="1"/>
                      </c:ext>
                      <c:ext xmlns:c16="http://schemas.microsoft.com/office/drawing/2014/chart" uri="{C3380CC4-5D6E-409C-BE32-E72D297353CC}">
                        <c16:uniqueId val="{00000012-5176-41C4-9FF2-EE69189CE65B}"/>
                      </c:ext>
                    </c:extLst>
                  </c:dLbl>
                  <c:spPr>
                    <a:noFill/>
                    <a:ln>
                      <a:noFill/>
                    </a:ln>
                    <a:effectLst/>
                  </c:spPr>
                  <c:txPr>
                    <a:bodyPr rot="-5400000" spcFirstLastPara="1" vertOverflow="ellipsis" horzOverflow="clip" vert="horz" wrap="square" lIns="36000" tIns="19050" rIns="36000" bIns="18000" anchor="b" anchorCtr="0">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c:ext uri="{CE6537A1-D6FC-4f65-9D91-7224C49458BB}">
                      <c15:spPr xmlns:c15="http://schemas.microsoft.com/office/drawing/2012/chart">
                        <a:prstGeom prst="rect">
                          <a:avLst/>
                        </a:prstGeom>
                        <a:noFill/>
                        <a:ln>
                          <a:noFill/>
                        </a:ln>
                      </c15:spPr>
                      <c15:showDataLabelsRange val="1"/>
                      <c15:showLeaderLines val="1"/>
                      <c15:leaderLines>
                        <c:spPr>
                          <a:ln w="9525">
                            <a:solidFill>
                              <a:schemeClr val="tx1">
                                <a:lumMod val="35000"/>
                                <a:lumOff val="65000"/>
                              </a:schemeClr>
                            </a:solidFill>
                          </a:ln>
                          <a:effectLst/>
                        </c:spPr>
                      </c15:leaderLines>
                    </c:ext>
                  </c:extLst>
                </c:dLbls>
                <c:cat>
                  <c:numRef>
                    <c:extLst>
                      <c:ext uri="{02D57815-91ED-43cb-92C2-25804820EDAC}">
                        <c15:formulaRef>
                          <c15:sqref>Hoja4!$N$7:$N$15</c15:sqref>
                        </c15:formulaRef>
                      </c:ext>
                    </c:extLst>
                    <c:numCache>
                      <c:formatCode>General</c:formatCode>
                      <c:ptCount val="9"/>
                    </c:numCache>
                  </c:numRef>
                </c:cat>
                <c:val>
                  <c:numRef>
                    <c:extLst>
                      <c:ex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c:ext uri="{02D57815-91ED-43cb-92C2-25804820EDAC}">
                    <c15:datalabelsRange>
                      <c15:f>Hoja2!$B$28:$B$36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13-5176-41C4-9FF2-EE69189CE65B}"/>
                  </c:ext>
                </c:extLst>
              </c15:ser>
            </c15:filteredBarSeries>
            <c15:filteredBarSeries>
              <c15:ser>
                <c:idx val="1"/>
                <c:order val="1"/>
                <c:tx>
                  <c:v>Oferta de Compra de ERC</c:v>
                </c:tx>
                <c:spPr>
                  <a:pattFill prst="narHorz">
                    <a:fgClr>
                      <a:schemeClr val="accent2"/>
                    </a:fgClr>
                    <a:bgClr>
                      <a:schemeClr val="accent2">
                        <a:lumMod val="20000"/>
                        <a:lumOff val="80000"/>
                      </a:schemeClr>
                    </a:bgClr>
                  </a:pattFill>
                  <a:ln>
                    <a:noFill/>
                  </a:ln>
                  <a:effectLst>
                    <a:innerShdw blurRad="114300">
                      <a:schemeClr val="accent2"/>
                    </a:innerShdw>
                  </a:effectLst>
                </c:spPr>
                <c:invertIfNegative val="0"/>
                <c:dLbls>
                  <c:dLbl>
                    <c:idx val="0"/>
                    <c:tx>
                      <c:rich>
                        <a:bodyPr/>
                        <a:lstStyle/>
                        <a:p>
                          <a:fld id="{2271339D-20C7-49F7-A3BA-9F88B1852222}"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4-5176-41C4-9FF2-EE69189CE65B}"/>
                      </c:ext>
                    </c:extLst>
                  </c:dLbl>
                  <c:dLbl>
                    <c:idx val="1"/>
                    <c:tx>
                      <c:rich>
                        <a:bodyPr/>
                        <a:lstStyle/>
                        <a:p>
                          <a:fld id="{9ACCC2F4-9AF4-4613-9DDF-4532B96CC99C}"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D43A-4463-BBBF-20BF3B3A18BC}"/>
                      </c:ext>
                    </c:extLst>
                  </c:dLbl>
                  <c:dLbl>
                    <c:idx val="2"/>
                    <c:tx>
                      <c:rich>
                        <a:bodyPr/>
                        <a:lstStyle/>
                        <a:p>
                          <a:fld id="{390510B4-1434-4B00-9BAE-9AC4360975F7}"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D43A-4463-BBBF-20BF3B3A18BC}"/>
                      </c:ext>
                    </c:extLst>
                  </c:dLbl>
                  <c:dLbl>
                    <c:idx val="3"/>
                    <c:tx>
                      <c:rich>
                        <a:bodyPr/>
                        <a:lstStyle/>
                        <a:p>
                          <a:fld id="{91DBC3D2-C5A2-41E7-AE21-1F1DD21B991E}"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A-D43A-4463-BBBF-20BF3B3A18BC}"/>
                      </c:ext>
                    </c:extLst>
                  </c:dLbl>
                  <c:dLbl>
                    <c:idx val="4"/>
                    <c:tx>
                      <c:rich>
                        <a:bodyPr/>
                        <a:lstStyle/>
                        <a:p>
                          <a:fld id="{ADE125D1-D54F-40C8-BC02-F85FDE2D38E1}"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B-D43A-4463-BBBF-20BF3B3A18BC}"/>
                      </c:ext>
                    </c:extLst>
                  </c:dLbl>
                  <c:dLbl>
                    <c:idx val="5"/>
                    <c:tx>
                      <c:rich>
                        <a:bodyPr/>
                        <a:lstStyle/>
                        <a:p>
                          <a:fld id="{EE2CAAA2-A42A-4E51-90D1-B9EF58838DD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C-D43A-4463-BBBF-20BF3B3A18BC}"/>
                      </c:ext>
                    </c:extLst>
                  </c:dLbl>
                  <c:dLbl>
                    <c:idx val="6"/>
                    <c:tx>
                      <c:rich>
                        <a:bodyPr/>
                        <a:lstStyle/>
                        <a:p>
                          <a:fld id="{3B1C9E9C-950F-4855-8A24-91FE1164DD2C}"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D-D43A-4463-BBBF-20BF3B3A18BC}"/>
                      </c:ext>
                    </c:extLst>
                  </c:dLbl>
                  <c:dLbl>
                    <c:idx val="7"/>
                    <c:tx>
                      <c:rich>
                        <a:bodyPr/>
                        <a:lstStyle/>
                        <a:p>
                          <a:fld id="{45DBCF89-A41B-4BA8-BD23-CB84B2358C4B}"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E-D43A-4463-BBBF-20BF3B3A18BC}"/>
                      </c:ext>
                    </c:extLst>
                  </c:dLbl>
                  <c:dLbl>
                    <c:idx val="8"/>
                    <c:tx>
                      <c:rich>
                        <a:bodyPr/>
                        <a:lstStyle/>
                        <a:p>
                          <a:fld id="{0A3E9E8B-F32A-49DC-8ACB-72B1A9FD2BC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F-D43A-4463-BBBF-20BF3B3A18BC}"/>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c:ext xmlns:c15="http://schemas.microsoft.com/office/drawing/2012/chart" uri="{02D57815-91ED-43cb-92C2-25804820EDAC}">
                        <c15:formulaRef>
                          <c15:sqref>Hoja4!$G$7:$G$15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Hoja2!$C$28:$C$36</c15:f>
                      <c15:dlblRangeCache>
                        <c:ptCount val="9"/>
                        <c:pt idx="0">
                          <c:v>4.746</c:v>
                        </c:pt>
                        <c:pt idx="1">
                          <c:v>4.746</c:v>
                        </c:pt>
                        <c:pt idx="2">
                          <c:v>4.746</c:v>
                        </c:pt>
                        <c:pt idx="3">
                          <c:v>4.746</c:v>
                        </c:pt>
                        <c:pt idx="4">
                          <c:v>5.932</c:v>
                        </c:pt>
                        <c:pt idx="5">
                          <c:v>5.932</c:v>
                        </c:pt>
                        <c:pt idx="6">
                          <c:v>5.932</c:v>
                        </c:pt>
                        <c:pt idx="7">
                          <c:v>5.932</c:v>
                        </c:pt>
                        <c:pt idx="8">
                          <c:v>5.932</c:v>
                        </c:pt>
                      </c15:dlblRangeCache>
                    </c15:datalabelsRange>
                  </c:ext>
                  <c:ext xmlns:c16="http://schemas.microsoft.com/office/drawing/2014/chart" uri="{C3380CC4-5D6E-409C-BE32-E72D297353CC}">
                    <c16:uniqueId val="{0000001D-5176-41C4-9FF2-EE69189CE65B}"/>
                  </c:ext>
                </c:extLst>
              </c15:ser>
            </c15:filteredBarSeries>
            <c15:filteredBarSeries>
              <c15:ser>
                <c:idx val="2"/>
                <c:order val="2"/>
                <c:tx>
                  <c:v>Oferta de compra de ERC2</c:v>
                </c:tx>
                <c:spPr>
                  <a:pattFill prst="narHorz">
                    <a:fgClr>
                      <a:schemeClr val="accent3"/>
                    </a:fgClr>
                    <a:bgClr>
                      <a:schemeClr val="accent3">
                        <a:lumMod val="20000"/>
                        <a:lumOff val="80000"/>
                      </a:schemeClr>
                    </a:bgClr>
                  </a:pattFill>
                  <a:ln>
                    <a:noFill/>
                  </a:ln>
                  <a:effectLst>
                    <a:innerShdw blurRad="114300">
                      <a:schemeClr val="accent3"/>
                    </a:innerShdw>
                  </a:effectLst>
                </c:spPr>
                <c:invertIfNegative val="0"/>
                <c:dLbls>
                  <c:dLbl>
                    <c:idx val="0"/>
                    <c:tx>
                      <c:rich>
                        <a:bodyPr/>
                        <a:lstStyle/>
                        <a:p>
                          <a:fld id="{7CF61446-D813-40ED-A2E7-4DA4B1A20FD5}" type="CELLRANGE">
                            <a:rPr lang="en-US"/>
                            <a:pPr/>
                            <a:t>[CELLRANGE]</a:t>
                          </a:fld>
                          <a:endParaRPr lang="es-MX"/>
                        </a:p>
                      </c:rich>
                    </c:tx>
                    <c:dLblPos val="ctr"/>
                    <c:showLegendKey val="0"/>
                    <c:showVal val="0"/>
                    <c:showCatName val="0"/>
                    <c:showSerName val="0"/>
                    <c:showPercent val="0"/>
                    <c:showBubbleSize val="0"/>
                    <c:extLst xmlns:c15="http://schemas.microsoft.com/office/drawing/2012/chart">
                      <c:ext xmlns:c15="http://schemas.microsoft.com/office/drawing/2012/chart" uri="{CE6537A1-D6FC-4f65-9D91-7224C49458BB}">
                        <c15:dlblFieldTable/>
                        <c15:showDataLabelsRange val="1"/>
                      </c:ext>
                      <c:ext xmlns:c16="http://schemas.microsoft.com/office/drawing/2014/chart" uri="{C3380CC4-5D6E-409C-BE32-E72D297353CC}">
                        <c16:uniqueId val="{0000001E-5176-41C4-9FF2-EE69189CE65B}"/>
                      </c:ext>
                    </c:extLst>
                  </c:dLbl>
                  <c:dLbl>
                    <c:idx val="1"/>
                    <c:tx>
                      <c:rich>
                        <a:bodyPr/>
                        <a:lstStyle/>
                        <a:p>
                          <a:fld id="{5BF7816D-CB25-47FC-BCB0-3848CDFF6733}"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0-D43A-4463-BBBF-20BF3B3A18BC}"/>
                      </c:ext>
                    </c:extLst>
                  </c:dLbl>
                  <c:dLbl>
                    <c:idx val="2"/>
                    <c:tx>
                      <c:rich>
                        <a:bodyPr/>
                        <a:lstStyle/>
                        <a:p>
                          <a:fld id="{3FF68EB9-2ABD-4A40-8CD3-691F0C099A68}"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1-D43A-4463-BBBF-20BF3B3A18BC}"/>
                      </c:ext>
                    </c:extLst>
                  </c:dLbl>
                  <c:dLbl>
                    <c:idx val="3"/>
                    <c:tx>
                      <c:rich>
                        <a:bodyPr/>
                        <a:lstStyle/>
                        <a:p>
                          <a:fld id="{041FA0E0-E9CF-4009-A79C-7F533E5788B3}"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2-D43A-4463-BBBF-20BF3B3A18BC}"/>
                      </c:ext>
                    </c:extLst>
                  </c:dLbl>
                  <c:dLbl>
                    <c:idx val="4"/>
                    <c:tx>
                      <c:rich>
                        <a:bodyPr/>
                        <a:lstStyle/>
                        <a:p>
                          <a:fld id="{18BF2DDE-12A1-449E-9BB6-E9A09912E77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3-D43A-4463-BBBF-20BF3B3A18BC}"/>
                      </c:ext>
                    </c:extLst>
                  </c:dLbl>
                  <c:dLbl>
                    <c:idx val="5"/>
                    <c:tx>
                      <c:rich>
                        <a:bodyPr/>
                        <a:lstStyle/>
                        <a:p>
                          <a:fld id="{54EFF2AD-828A-43F5-8F92-6CE6C6FD83BA}"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4-D43A-4463-BBBF-20BF3B3A18BC}"/>
                      </c:ext>
                    </c:extLst>
                  </c:dLbl>
                  <c:dLbl>
                    <c:idx val="6"/>
                    <c:tx>
                      <c:rich>
                        <a:bodyPr/>
                        <a:lstStyle/>
                        <a:p>
                          <a:fld id="{3ABAF0B8-5053-4961-A99E-9781D07E3DBD}"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5-D43A-4463-BBBF-20BF3B3A18BC}"/>
                      </c:ext>
                    </c:extLst>
                  </c:dLbl>
                  <c:dLbl>
                    <c:idx val="7"/>
                    <c:tx>
                      <c:rich>
                        <a:bodyPr/>
                        <a:lstStyle/>
                        <a:p>
                          <a:fld id="{BEF9486A-C717-4258-A269-3CBBB7834A94}"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6-D43A-4463-BBBF-20BF3B3A18BC}"/>
                      </c:ext>
                    </c:extLst>
                  </c:dLbl>
                  <c:dLbl>
                    <c:idx val="8"/>
                    <c:tx>
                      <c:rich>
                        <a:bodyPr/>
                        <a:lstStyle/>
                        <a:p>
                          <a:fld id="{6C41034F-F209-41AC-9CD0-C50214A69DFC}" type="CELLRANGE">
                            <a:rPr lang="es-MX"/>
                            <a:pPr/>
                            <a:t>[CELLRANGE]</a:t>
                          </a:fld>
                          <a:endParaRPr lang="es-MX"/>
                        </a:p>
                      </c:rich>
                    </c:tx>
                    <c:dLblPos val="ctr"/>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17-D43A-4463-BBBF-20BF3B3A18BC}"/>
                      </c:ext>
                    </c:extLst>
                  </c:dLbl>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0"/>
                  <c:showCatName val="0"/>
                  <c:showSerName val="0"/>
                  <c:showPercent val="0"/>
                  <c:showBubbleSize val="0"/>
                  <c:showLeaderLines val="0"/>
                  <c:extLst xmlns:c15="http://schemas.microsoft.com/office/drawing/2012/chart">
                    <c:ext xmlns:c15="http://schemas.microsoft.com/office/drawing/2012/chart" uri="{CE6537A1-D6FC-4f65-9D91-7224C49458BB}">
                      <c15:showDataLabelsRange val="1"/>
                      <c15:showLeaderLines val="1"/>
                      <c15:leaderLines>
                        <c:spPr>
                          <a:ln w="9525">
                            <a:solidFill>
                              <a:schemeClr val="tx1">
                                <a:lumMod val="35000"/>
                                <a:lumOff val="65000"/>
                              </a:schemeClr>
                            </a:solidFill>
                          </a:ln>
                          <a:effectLst/>
                        </c:spPr>
                      </c15:leaderLines>
                    </c:ext>
                  </c:extLst>
                </c:dLbls>
                <c:cat>
                  <c:numRef>
                    <c:extLst xmlns:c15="http://schemas.microsoft.com/office/drawing/2012/chart">
                      <c:ext xmlns:c15="http://schemas.microsoft.com/office/drawing/2012/chart" uri="{02D57815-91ED-43cb-92C2-25804820EDAC}">
                        <c15:formulaRef>
                          <c15:sqref>Hoja4!$N$7:$N$15</c15:sqref>
                        </c15:formulaRef>
                      </c:ext>
                    </c:extLst>
                    <c:numCache>
                      <c:formatCode>General</c:formatCode>
                      <c:ptCount val="9"/>
                    </c:numCache>
                  </c:numRef>
                </c:cat>
                <c:val>
                  <c:numRef>
                    <c:extLst xmlns:c15="http://schemas.microsoft.com/office/drawing/2012/chart">
                      <c:ext xmlns:c15="http://schemas.microsoft.com/office/drawing/2012/chart" uri="{02D57815-91ED-43cb-92C2-25804820EDAC}">
                        <c15:formulaRef>
                          <c15:sqref>Hoja4!$I$7:$I$15</c15:sqref>
                        </c15:formulaRef>
                      </c:ext>
                    </c:extLst>
                    <c:numCache>
                      <c:formatCode>_("$"* #,##0.00_);_("$"* \(#,##0.00\);_("$"* "-"??_);_(@_)</c:formatCode>
                      <c:ptCount val="9"/>
                      <c:pt idx="0">
                        <c:v>1422293.73</c:v>
                      </c:pt>
                      <c:pt idx="1">
                        <c:v>1407927.12</c:v>
                      </c:pt>
                      <c:pt idx="2">
                        <c:v>1350125.3</c:v>
                      </c:pt>
                      <c:pt idx="3">
                        <c:v>1349851.23</c:v>
                      </c:pt>
                      <c:pt idx="4">
                        <c:v>517197.72</c:v>
                      </c:pt>
                      <c:pt idx="5">
                        <c:v>430998.1</c:v>
                      </c:pt>
                      <c:pt idx="6">
                        <c:v>344798.48</c:v>
                      </c:pt>
                      <c:pt idx="7">
                        <c:v>258598.86</c:v>
                      </c:pt>
                      <c:pt idx="8">
                        <c:v>172399.24</c:v>
                      </c:pt>
                    </c:numCache>
                  </c:numRef>
                </c:val>
                <c:extLst xmlns:c15="http://schemas.microsoft.com/office/drawing/2012/chart">
                  <c:ext xmlns:c15="http://schemas.microsoft.com/office/drawing/2012/chart" uri="{02D57815-91ED-43cb-92C2-25804820EDAC}">
                    <c15:datalabelsRange>
                      <c15:f>Hoja2!$D$28:$D$36</c15:f>
                      <c15:dlblRangeCache>
                        <c:ptCount val="9"/>
                        <c:pt idx="0">
                          <c:v>7.119</c:v>
                        </c:pt>
                        <c:pt idx="1">
                          <c:v>7.119</c:v>
                        </c:pt>
                        <c:pt idx="2">
                          <c:v>7.119</c:v>
                        </c:pt>
                        <c:pt idx="3">
                          <c:v>7.119</c:v>
                        </c:pt>
                        <c:pt idx="4">
                          <c:v>8.898</c:v>
                        </c:pt>
                        <c:pt idx="5">
                          <c:v>8.898</c:v>
                        </c:pt>
                        <c:pt idx="6">
                          <c:v>8.898</c:v>
                        </c:pt>
                        <c:pt idx="7">
                          <c:v>8.898</c:v>
                        </c:pt>
                        <c:pt idx="8">
                          <c:v>8.898</c:v>
                        </c:pt>
                      </c15:dlblRangeCache>
                    </c15:datalabelsRange>
                  </c:ext>
                  <c:ext xmlns:c16="http://schemas.microsoft.com/office/drawing/2014/chart" uri="{C3380CC4-5D6E-409C-BE32-E72D297353CC}">
                    <c16:uniqueId val="{00000027-5176-41C4-9FF2-EE69189CE65B}"/>
                  </c:ext>
                </c:extLst>
              </c15:ser>
            </c15:filteredBarSeries>
          </c:ext>
        </c:extLst>
      </c:barChart>
      <c:catAx>
        <c:axId val="1307866320"/>
        <c:scaling>
          <c:orientation val="minMax"/>
        </c:scaling>
        <c:delete val="0"/>
        <c:axPos val="b"/>
        <c:numFmt formatCode="General" sourceLinked="1"/>
        <c:majorTickMark val="none"/>
        <c:minorTickMark val="none"/>
        <c:tickLblPos val="low"/>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07866864"/>
        <c:crosses val="autoZero"/>
        <c:auto val="0"/>
        <c:lblAlgn val="ctr"/>
        <c:lblOffset val="100"/>
        <c:noMultiLvlLbl val="0"/>
      </c:catAx>
      <c:valAx>
        <c:axId val="1307866864"/>
        <c:scaling>
          <c:orientation val="minMax"/>
        </c:scaling>
        <c:delete val="1"/>
        <c:axPos val="l"/>
        <c:minorGridlines>
          <c:spPr>
            <a:ln>
              <a:noFill/>
            </a:ln>
            <a:effectLst/>
          </c:spPr>
        </c:minorGridlines>
        <c:numFmt formatCode="_(&quot;$&quot;* #,##0.00_);_(&quot;$&quot;* \(#,##0.00\);_(&quot;$&quot;* &quot;-&quot;??_);_(@_)" sourceLinked="1"/>
        <c:majorTickMark val="none"/>
        <c:minorTickMark val="out"/>
        <c:tickLblPos val="nextTo"/>
        <c:crossAx val="1307866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diagrams/_rels/data1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 Id="rId4" Type="http://schemas.openxmlformats.org/officeDocument/2006/relationships/image" Target="../media/image62.png"/></Relationships>
</file>

<file path=ppt/diagrams/_rels/data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diagrams/_rels/data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diagrams/_rels/drawing1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 Id="rId4" Type="http://schemas.openxmlformats.org/officeDocument/2006/relationships/image" Target="../media/image62.png"/></Relationships>
</file>

<file path=ppt/diagrams/_rels/drawing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diagrams/_rels/drawing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BE1CAE-F537-4D11-9E6B-61BBD7E4D3A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MX"/>
        </a:p>
      </dgm:t>
    </dgm:pt>
    <dgm:pt modelId="{5A987B39-8DD0-4BB6-8925-FBAF320499C6}">
      <dgm:prSet phldrT="[Texto]"/>
      <dgm:spPr>
        <a:solidFill>
          <a:schemeClr val="accent5">
            <a:lumMod val="20000"/>
            <a:lumOff val="80000"/>
          </a:schemeClr>
        </a:solidFill>
      </dgm:spPr>
      <dgm:t>
        <a:bodyPr/>
        <a:lstStyle/>
        <a:p>
          <a:r>
            <a:rPr lang="es-MX" b="0" dirty="0">
              <a:solidFill>
                <a:schemeClr val="tx1"/>
              </a:solidFill>
            </a:rPr>
            <a:t>Características de la Subasta</a:t>
          </a:r>
        </a:p>
      </dgm:t>
    </dgm:pt>
    <dgm:pt modelId="{FAA3E805-7216-45EB-945C-7522C863D3BB}" type="parTrans" cxnId="{80F7E66A-15AF-4676-8C74-68E86A7DD92E}">
      <dgm:prSet/>
      <dgm:spPr/>
      <dgm:t>
        <a:bodyPr/>
        <a:lstStyle/>
        <a:p>
          <a:endParaRPr lang="es-MX"/>
        </a:p>
      </dgm:t>
    </dgm:pt>
    <dgm:pt modelId="{E640D051-4814-4E6C-8408-879A2C3B3AEB}" type="sibTrans" cxnId="{80F7E66A-15AF-4676-8C74-68E86A7DD92E}">
      <dgm:prSet/>
      <dgm:spPr/>
      <dgm:t>
        <a:bodyPr/>
        <a:lstStyle/>
        <a:p>
          <a:endParaRPr lang="es-MX"/>
        </a:p>
      </dgm:t>
    </dgm:pt>
    <dgm:pt modelId="{2A95880F-FD9E-4969-A8EA-26FE4335DDB3}">
      <dgm:prSet phldrT="[Texto]"/>
      <dgm:spPr>
        <a:solidFill>
          <a:schemeClr val="accent5">
            <a:lumMod val="20000"/>
            <a:lumOff val="80000"/>
          </a:schemeClr>
        </a:solidFill>
      </dgm:spPr>
      <dgm:t>
        <a:bodyPr/>
        <a:lstStyle/>
        <a:p>
          <a:r>
            <a:rPr lang="es-MX" b="0" dirty="0">
              <a:solidFill>
                <a:schemeClr val="tx1"/>
              </a:solidFill>
            </a:rPr>
            <a:t>Procedimientos y reglas de la Subasta</a:t>
          </a:r>
        </a:p>
      </dgm:t>
    </dgm:pt>
    <dgm:pt modelId="{3FFA3798-7E7C-4D42-86F4-6EA596D0262C}" type="parTrans" cxnId="{85189B53-8228-447F-A655-971A3C0EDA6D}">
      <dgm:prSet/>
      <dgm:spPr/>
      <dgm:t>
        <a:bodyPr/>
        <a:lstStyle/>
        <a:p>
          <a:endParaRPr lang="es-MX"/>
        </a:p>
      </dgm:t>
    </dgm:pt>
    <dgm:pt modelId="{46EF4285-6BE2-41C6-ABF3-7D54F646604A}" type="sibTrans" cxnId="{85189B53-8228-447F-A655-971A3C0EDA6D}">
      <dgm:prSet/>
      <dgm:spPr/>
      <dgm:t>
        <a:bodyPr/>
        <a:lstStyle/>
        <a:p>
          <a:endParaRPr lang="es-MX"/>
        </a:p>
      </dgm:t>
    </dgm:pt>
    <dgm:pt modelId="{5D51626B-B790-4DB4-AC83-4EF5D3570A35}">
      <dgm:prSet phldrT="[Texto]"/>
      <dgm:spPr>
        <a:solidFill>
          <a:schemeClr val="accent5">
            <a:lumMod val="20000"/>
            <a:lumOff val="80000"/>
          </a:schemeClr>
        </a:solidFill>
      </dgm:spPr>
      <dgm:t>
        <a:bodyPr/>
        <a:lstStyle/>
        <a:p>
          <a:r>
            <a:rPr lang="es-MX" b="0" dirty="0">
              <a:solidFill>
                <a:schemeClr val="tx1"/>
              </a:solidFill>
            </a:rPr>
            <a:t>Presentación de oferta de Compra</a:t>
          </a:r>
        </a:p>
      </dgm:t>
    </dgm:pt>
    <dgm:pt modelId="{D7679AAB-15AD-4D7A-B6F9-84838968F994}" type="parTrans" cxnId="{977EDE38-193A-4C06-A9CB-53CF60B0E6D4}">
      <dgm:prSet/>
      <dgm:spPr/>
      <dgm:t>
        <a:bodyPr/>
        <a:lstStyle/>
        <a:p>
          <a:endParaRPr lang="es-MX"/>
        </a:p>
      </dgm:t>
    </dgm:pt>
    <dgm:pt modelId="{89AABB6C-BB71-4783-868A-9999F687CFE3}" type="sibTrans" cxnId="{977EDE38-193A-4C06-A9CB-53CF60B0E6D4}">
      <dgm:prSet/>
      <dgm:spPr/>
      <dgm:t>
        <a:bodyPr/>
        <a:lstStyle/>
        <a:p>
          <a:endParaRPr lang="es-MX"/>
        </a:p>
      </dgm:t>
    </dgm:pt>
    <dgm:pt modelId="{5C329D25-B26B-4E04-A47A-A2B598CA6744}">
      <dgm:prSet phldrT="[Texto]"/>
      <dgm:spPr>
        <a:solidFill>
          <a:schemeClr val="accent5">
            <a:lumMod val="20000"/>
            <a:lumOff val="80000"/>
          </a:schemeClr>
        </a:solidFill>
      </dgm:spPr>
      <dgm:t>
        <a:bodyPr/>
        <a:lstStyle/>
        <a:p>
          <a:r>
            <a:rPr lang="es-MX" b="0" dirty="0">
              <a:solidFill>
                <a:schemeClr val="tx1"/>
              </a:solidFill>
            </a:rPr>
            <a:t>Precalificación de las Ofertas de Venta</a:t>
          </a:r>
        </a:p>
      </dgm:t>
    </dgm:pt>
    <dgm:pt modelId="{D246F92A-E34C-415B-9DE8-FF19060DCADC}" type="parTrans" cxnId="{7FF7113F-C08F-4CCC-9E65-3E701016323C}">
      <dgm:prSet/>
      <dgm:spPr/>
      <dgm:t>
        <a:bodyPr/>
        <a:lstStyle/>
        <a:p>
          <a:endParaRPr lang="es-MX"/>
        </a:p>
      </dgm:t>
    </dgm:pt>
    <dgm:pt modelId="{EB15FE2D-E8F6-44AB-886D-0EC97A371024}" type="sibTrans" cxnId="{7FF7113F-C08F-4CCC-9E65-3E701016323C}">
      <dgm:prSet/>
      <dgm:spPr/>
      <dgm:t>
        <a:bodyPr/>
        <a:lstStyle/>
        <a:p>
          <a:endParaRPr lang="es-MX"/>
        </a:p>
      </dgm:t>
    </dgm:pt>
    <dgm:pt modelId="{0A9B36BA-B456-45C2-AC32-AC990E8C7314}">
      <dgm:prSet phldrT="[Texto]"/>
      <dgm:spPr>
        <a:solidFill>
          <a:schemeClr val="accent5">
            <a:lumMod val="20000"/>
            <a:lumOff val="8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es-MX" b="0" dirty="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r>
            <a:rPr lang="es-MX" b="0" dirty="0">
              <a:solidFill>
                <a:schemeClr val="tx1"/>
              </a:solidFill>
            </a:rPr>
            <a:t>Evaluación de las Ofertas de Venta</a:t>
          </a:r>
        </a:p>
        <a:p>
          <a:pPr defTabSz="711200">
            <a:lnSpc>
              <a:spcPct val="90000"/>
            </a:lnSpc>
            <a:spcBef>
              <a:spcPct val="0"/>
            </a:spcBef>
            <a:spcAft>
              <a:spcPct val="35000"/>
            </a:spcAft>
          </a:pPr>
          <a:endParaRPr lang="es-MX" dirty="0"/>
        </a:p>
      </dgm:t>
    </dgm:pt>
    <dgm:pt modelId="{7D0E83B3-A945-4D87-A862-57B70FF8749A}" type="parTrans" cxnId="{B84F5665-B119-47CA-A09A-85BA34C2529F}">
      <dgm:prSet/>
      <dgm:spPr/>
      <dgm:t>
        <a:bodyPr/>
        <a:lstStyle/>
        <a:p>
          <a:endParaRPr lang="es-MX"/>
        </a:p>
      </dgm:t>
    </dgm:pt>
    <dgm:pt modelId="{D04677A2-0302-49B9-B315-AB71811FB89D}" type="sibTrans" cxnId="{B84F5665-B119-47CA-A09A-85BA34C2529F}">
      <dgm:prSet/>
      <dgm:spPr/>
      <dgm:t>
        <a:bodyPr/>
        <a:lstStyle/>
        <a:p>
          <a:endParaRPr lang="es-MX"/>
        </a:p>
      </dgm:t>
    </dgm:pt>
    <dgm:pt modelId="{7043E6D4-268B-4761-A3BF-C6FC189CF9D2}">
      <dgm:prSet phldrT="[Texto]"/>
      <dgm:spPr>
        <a:solidFill>
          <a:schemeClr val="accent5">
            <a:lumMod val="20000"/>
            <a:lumOff val="80000"/>
          </a:schemeClr>
        </a:solidFill>
      </dgm:spPr>
      <dgm:t>
        <a:bodyPr/>
        <a:lstStyle/>
        <a:p>
          <a:r>
            <a:rPr lang="es-MX" b="0" dirty="0">
              <a:solidFill>
                <a:schemeClr val="tx1"/>
              </a:solidFill>
            </a:rPr>
            <a:t>Desechamiento de Ofertas y solución de controversias</a:t>
          </a:r>
        </a:p>
      </dgm:t>
    </dgm:pt>
    <dgm:pt modelId="{B6526407-C509-4232-A4D8-DA7FCED294C7}" type="parTrans" cxnId="{ECE46E40-0997-4404-A403-C294EA36B06A}">
      <dgm:prSet/>
      <dgm:spPr/>
      <dgm:t>
        <a:bodyPr/>
        <a:lstStyle/>
        <a:p>
          <a:endParaRPr lang="es-MX"/>
        </a:p>
      </dgm:t>
    </dgm:pt>
    <dgm:pt modelId="{A395EF80-8D25-437C-93EF-1458E5336D04}" type="sibTrans" cxnId="{ECE46E40-0997-4404-A403-C294EA36B06A}">
      <dgm:prSet/>
      <dgm:spPr/>
      <dgm:t>
        <a:bodyPr/>
        <a:lstStyle/>
        <a:p>
          <a:endParaRPr lang="es-MX"/>
        </a:p>
      </dgm:t>
    </dgm:pt>
    <dgm:pt modelId="{53C48001-B24F-4AFA-ACD1-268C55C0D1F5}">
      <dgm:prSet/>
      <dgm:spPr>
        <a:solidFill>
          <a:schemeClr val="accent5">
            <a:lumMod val="20000"/>
            <a:lumOff val="8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MX" dirty="0">
              <a:solidFill>
                <a:schemeClr val="tx1"/>
              </a:solidFill>
            </a:rPr>
            <a:t>Fallo de la Subasta y Asignación de Contratos</a:t>
          </a:r>
        </a:p>
        <a:p>
          <a:pPr defTabSz="711200">
            <a:lnSpc>
              <a:spcPct val="90000"/>
            </a:lnSpc>
            <a:spcBef>
              <a:spcPct val="0"/>
            </a:spcBef>
            <a:spcAft>
              <a:spcPct val="35000"/>
            </a:spcAft>
          </a:pPr>
          <a:endParaRPr lang="es-MX" dirty="0"/>
        </a:p>
      </dgm:t>
    </dgm:pt>
    <dgm:pt modelId="{E6C3D231-8D5F-4587-8436-0526BCB02BB9}" type="parTrans" cxnId="{9D42C5E5-B09B-4841-9782-667ACDB6BA8A}">
      <dgm:prSet/>
      <dgm:spPr/>
      <dgm:t>
        <a:bodyPr/>
        <a:lstStyle/>
        <a:p>
          <a:endParaRPr lang="es-MX"/>
        </a:p>
      </dgm:t>
    </dgm:pt>
    <dgm:pt modelId="{F409CAFA-1110-4A71-8449-2F706764EB36}" type="sibTrans" cxnId="{9D42C5E5-B09B-4841-9782-667ACDB6BA8A}">
      <dgm:prSet/>
      <dgm:spPr/>
      <dgm:t>
        <a:bodyPr/>
        <a:lstStyle/>
        <a:p>
          <a:endParaRPr lang="es-MX"/>
        </a:p>
      </dgm:t>
    </dgm:pt>
    <dgm:pt modelId="{2AADD782-6A69-4299-90C7-C906E639F4A6}">
      <dgm:prSet phldrT="[Texto]"/>
      <dgm:spPr>
        <a:solidFill>
          <a:schemeClr val="accent5">
            <a:lumMod val="20000"/>
            <a:lumOff val="80000"/>
          </a:schemeClr>
        </a:solidFill>
      </dgm:spPr>
      <dgm:t>
        <a:bodyPr/>
        <a:lstStyle/>
        <a:p>
          <a:r>
            <a:rPr lang="es-MX" b="0" dirty="0">
              <a:solidFill>
                <a:schemeClr val="tx1"/>
              </a:solidFill>
            </a:rPr>
            <a:t>Generalidades</a:t>
          </a:r>
        </a:p>
      </dgm:t>
    </dgm:pt>
    <dgm:pt modelId="{BBF90956-45AA-4DB4-A461-CCDF0E629352}" type="parTrans" cxnId="{8A23BC82-1D70-421E-B75C-D19DB1B8A54F}">
      <dgm:prSet/>
      <dgm:spPr/>
      <dgm:t>
        <a:bodyPr/>
        <a:lstStyle/>
        <a:p>
          <a:endParaRPr lang="es-MX"/>
        </a:p>
      </dgm:t>
    </dgm:pt>
    <dgm:pt modelId="{F1A40083-4AB8-4FE3-9EAD-23A680CD98A6}" type="sibTrans" cxnId="{8A23BC82-1D70-421E-B75C-D19DB1B8A54F}">
      <dgm:prSet/>
      <dgm:spPr/>
      <dgm:t>
        <a:bodyPr/>
        <a:lstStyle/>
        <a:p>
          <a:endParaRPr lang="es-MX"/>
        </a:p>
      </dgm:t>
    </dgm:pt>
    <dgm:pt modelId="{F527801E-C121-4BD3-A950-5D40C1CA7DC4}" type="pres">
      <dgm:prSet presAssocID="{DEBE1CAE-F537-4D11-9E6B-61BBD7E4D3A2}" presName="diagram" presStyleCnt="0">
        <dgm:presLayoutVars>
          <dgm:dir/>
          <dgm:resizeHandles val="exact"/>
        </dgm:presLayoutVars>
      </dgm:prSet>
      <dgm:spPr/>
    </dgm:pt>
    <dgm:pt modelId="{DE75C128-BF2F-4A5C-AF28-B777D3219F31}" type="pres">
      <dgm:prSet presAssocID="{5A987B39-8DD0-4BB6-8925-FBAF320499C6}" presName="node" presStyleLbl="node1" presStyleIdx="0" presStyleCnt="8" custLinFactX="13090" custLinFactNeighborX="100000" custLinFactNeighborY="5121">
        <dgm:presLayoutVars>
          <dgm:bulletEnabled val="1"/>
        </dgm:presLayoutVars>
      </dgm:prSet>
      <dgm:spPr/>
    </dgm:pt>
    <dgm:pt modelId="{9267D9C0-20B3-480D-83ED-B7A88B646419}" type="pres">
      <dgm:prSet presAssocID="{E640D051-4814-4E6C-8408-879A2C3B3AEB}" presName="sibTrans" presStyleCnt="0"/>
      <dgm:spPr/>
    </dgm:pt>
    <dgm:pt modelId="{B15CAAD5-19EF-48E1-9EE5-BF47936FA5DE}" type="pres">
      <dgm:prSet presAssocID="{2A95880F-FD9E-4969-A8EA-26FE4335DDB3}" presName="node" presStyleLbl="node1" presStyleIdx="1" presStyleCnt="8" custLinFactX="12547" custLinFactNeighborX="100000" custLinFactNeighborY="5121">
        <dgm:presLayoutVars>
          <dgm:bulletEnabled val="1"/>
        </dgm:presLayoutVars>
      </dgm:prSet>
      <dgm:spPr/>
    </dgm:pt>
    <dgm:pt modelId="{95517906-84CE-47AD-90F4-A595F3658B60}" type="pres">
      <dgm:prSet presAssocID="{46EF4285-6BE2-41C6-ABF3-7D54F646604A}" presName="sibTrans" presStyleCnt="0"/>
      <dgm:spPr/>
    </dgm:pt>
    <dgm:pt modelId="{D31381E8-E74F-46D0-AE43-7540D37DB293}" type="pres">
      <dgm:prSet presAssocID="{5D51626B-B790-4DB4-AC83-4EF5D3570A35}" presName="node" presStyleLbl="node1" presStyleIdx="2" presStyleCnt="8" custLinFactX="-100000" custLinFactY="14578" custLinFactNeighborX="-119495" custLinFactNeighborY="100000">
        <dgm:presLayoutVars>
          <dgm:bulletEnabled val="1"/>
        </dgm:presLayoutVars>
      </dgm:prSet>
      <dgm:spPr/>
    </dgm:pt>
    <dgm:pt modelId="{4673E82C-11B4-4D11-BE43-7F4C3DE721CA}" type="pres">
      <dgm:prSet presAssocID="{89AABB6C-BB71-4783-868A-9999F687CFE3}" presName="sibTrans" presStyleCnt="0"/>
      <dgm:spPr/>
    </dgm:pt>
    <dgm:pt modelId="{3DD54EBB-E986-4BF9-908C-ED129E8A12D2}" type="pres">
      <dgm:prSet presAssocID="{5C329D25-B26B-4E04-A47A-A2B598CA6744}" presName="node" presStyleLbl="node1" presStyleIdx="3" presStyleCnt="8" custLinFactX="13090" custLinFactNeighborX="100000" custLinFactNeighborY="-2089">
        <dgm:presLayoutVars>
          <dgm:bulletEnabled val="1"/>
        </dgm:presLayoutVars>
      </dgm:prSet>
      <dgm:spPr/>
    </dgm:pt>
    <dgm:pt modelId="{FD53BF3B-A0F8-482C-B708-16E4A2DE0857}" type="pres">
      <dgm:prSet presAssocID="{EB15FE2D-E8F6-44AB-886D-0EC97A371024}" presName="sibTrans" presStyleCnt="0"/>
      <dgm:spPr/>
    </dgm:pt>
    <dgm:pt modelId="{1B187E55-3BF2-45D1-81C1-4CE838A6E2C0}" type="pres">
      <dgm:prSet presAssocID="{0A9B36BA-B456-45C2-AC32-AC990E8C7314}" presName="node" presStyleLbl="node1" presStyleIdx="4" presStyleCnt="8" custLinFactX="12547" custLinFactNeighborX="100000" custLinFactNeighborY="-2088">
        <dgm:presLayoutVars>
          <dgm:bulletEnabled val="1"/>
        </dgm:presLayoutVars>
      </dgm:prSet>
      <dgm:spPr/>
    </dgm:pt>
    <dgm:pt modelId="{45BA98F7-31E4-4D02-AFD7-22A4E547D2B7}" type="pres">
      <dgm:prSet presAssocID="{D04677A2-0302-49B9-B315-AB71811FB89D}" presName="sibTrans" presStyleCnt="0"/>
      <dgm:spPr/>
    </dgm:pt>
    <dgm:pt modelId="{F0489FCB-F7D6-431C-AF5A-676A9107AA68}" type="pres">
      <dgm:prSet presAssocID="{53C48001-B24F-4AFA-ACD1-268C55C0D1F5}" presName="node" presStyleLbl="node1" presStyleIdx="5" presStyleCnt="8" custScaleY="79219" custLinFactX="-66330" custLinFactY="17793" custLinFactNeighborX="-100000" custLinFactNeighborY="100000">
        <dgm:presLayoutVars>
          <dgm:bulletEnabled val="1"/>
        </dgm:presLayoutVars>
      </dgm:prSet>
      <dgm:spPr/>
    </dgm:pt>
    <dgm:pt modelId="{9D9ED896-0E3C-4C70-B4AE-59BA044CEFDD}" type="pres">
      <dgm:prSet presAssocID="{F409CAFA-1110-4A71-8449-2F706764EB36}" presName="sibTrans" presStyleCnt="0"/>
      <dgm:spPr/>
    </dgm:pt>
    <dgm:pt modelId="{E5BDFB94-3AD7-438F-8F08-EA32D0862700}" type="pres">
      <dgm:prSet presAssocID="{7043E6D4-268B-4761-A3BF-C6FC189CF9D2}" presName="node" presStyleLbl="node1" presStyleIdx="6" presStyleCnt="8" custScaleY="79151" custLinFactX="20637" custLinFactNeighborX="100000" custLinFactNeighborY="1127">
        <dgm:presLayoutVars>
          <dgm:bulletEnabled val="1"/>
        </dgm:presLayoutVars>
      </dgm:prSet>
      <dgm:spPr/>
    </dgm:pt>
    <dgm:pt modelId="{DEB82090-0F59-496D-96DC-3658062A43E8}" type="pres">
      <dgm:prSet presAssocID="{A395EF80-8D25-437C-93EF-1458E5336D04}" presName="sibTrans" presStyleCnt="0"/>
      <dgm:spPr/>
    </dgm:pt>
    <dgm:pt modelId="{0542C64D-BF76-4511-BC7C-B5F4912A7133}" type="pres">
      <dgm:prSet presAssocID="{2AADD782-6A69-4299-90C7-C906E639F4A6}" presName="node" presStyleLbl="node1" presStyleIdx="7" presStyleCnt="8" custLinFactX="-64495" custLinFactY="-100000" custLinFactNeighborX="-100000" custLinFactNeighborY="-128213">
        <dgm:presLayoutVars>
          <dgm:bulletEnabled val="1"/>
        </dgm:presLayoutVars>
      </dgm:prSet>
      <dgm:spPr/>
    </dgm:pt>
  </dgm:ptLst>
  <dgm:cxnLst>
    <dgm:cxn modelId="{7FF7113F-C08F-4CCC-9E65-3E701016323C}" srcId="{DEBE1CAE-F537-4D11-9E6B-61BBD7E4D3A2}" destId="{5C329D25-B26B-4E04-A47A-A2B598CA6744}" srcOrd="3" destOrd="0" parTransId="{D246F92A-E34C-415B-9DE8-FF19060DCADC}" sibTransId="{EB15FE2D-E8F6-44AB-886D-0EC97A371024}"/>
    <dgm:cxn modelId="{9D42C5E5-B09B-4841-9782-667ACDB6BA8A}" srcId="{DEBE1CAE-F537-4D11-9E6B-61BBD7E4D3A2}" destId="{53C48001-B24F-4AFA-ACD1-268C55C0D1F5}" srcOrd="5" destOrd="0" parTransId="{E6C3D231-8D5F-4587-8436-0526BCB02BB9}" sibTransId="{F409CAFA-1110-4A71-8449-2F706764EB36}"/>
    <dgm:cxn modelId="{85189B53-8228-447F-A655-971A3C0EDA6D}" srcId="{DEBE1CAE-F537-4D11-9E6B-61BBD7E4D3A2}" destId="{2A95880F-FD9E-4969-A8EA-26FE4335DDB3}" srcOrd="1" destOrd="0" parTransId="{3FFA3798-7E7C-4D42-86F4-6EA596D0262C}" sibTransId="{46EF4285-6BE2-41C6-ABF3-7D54F646604A}"/>
    <dgm:cxn modelId="{DD791A90-6BA4-45F2-83E6-55A02AB03901}" type="presOf" srcId="{5C329D25-B26B-4E04-A47A-A2B598CA6744}" destId="{3DD54EBB-E986-4BF9-908C-ED129E8A12D2}" srcOrd="0" destOrd="0" presId="urn:microsoft.com/office/officeart/2005/8/layout/default"/>
    <dgm:cxn modelId="{88494F6A-2555-4C3C-B448-6CEF90EEDAF7}" type="presOf" srcId="{2A95880F-FD9E-4969-A8EA-26FE4335DDB3}" destId="{B15CAAD5-19EF-48E1-9EE5-BF47936FA5DE}" srcOrd="0" destOrd="0" presId="urn:microsoft.com/office/officeart/2005/8/layout/default"/>
    <dgm:cxn modelId="{C6556D91-4193-442F-B636-CD871C38E518}" type="presOf" srcId="{DEBE1CAE-F537-4D11-9E6B-61BBD7E4D3A2}" destId="{F527801E-C121-4BD3-A950-5D40C1CA7DC4}" srcOrd="0" destOrd="0" presId="urn:microsoft.com/office/officeart/2005/8/layout/default"/>
    <dgm:cxn modelId="{13994C61-8D7C-4ED0-86E0-6207DBDAD9B4}" type="presOf" srcId="{5D51626B-B790-4DB4-AC83-4EF5D3570A35}" destId="{D31381E8-E74F-46D0-AE43-7540D37DB293}" srcOrd="0" destOrd="0" presId="urn:microsoft.com/office/officeart/2005/8/layout/default"/>
    <dgm:cxn modelId="{B84F5665-B119-47CA-A09A-85BA34C2529F}" srcId="{DEBE1CAE-F537-4D11-9E6B-61BBD7E4D3A2}" destId="{0A9B36BA-B456-45C2-AC32-AC990E8C7314}" srcOrd="4" destOrd="0" parTransId="{7D0E83B3-A945-4D87-A862-57B70FF8749A}" sibTransId="{D04677A2-0302-49B9-B315-AB71811FB89D}"/>
    <dgm:cxn modelId="{717F07B0-490B-47E8-80AD-49C9D9DB491E}" type="presOf" srcId="{2AADD782-6A69-4299-90C7-C906E639F4A6}" destId="{0542C64D-BF76-4511-BC7C-B5F4912A7133}" srcOrd="0" destOrd="0" presId="urn:microsoft.com/office/officeart/2005/8/layout/default"/>
    <dgm:cxn modelId="{F458679A-30A5-487B-B3B9-BA736267275F}" type="presOf" srcId="{7043E6D4-268B-4761-A3BF-C6FC189CF9D2}" destId="{E5BDFB94-3AD7-438F-8F08-EA32D0862700}" srcOrd="0" destOrd="0" presId="urn:microsoft.com/office/officeart/2005/8/layout/default"/>
    <dgm:cxn modelId="{977EDE38-193A-4C06-A9CB-53CF60B0E6D4}" srcId="{DEBE1CAE-F537-4D11-9E6B-61BBD7E4D3A2}" destId="{5D51626B-B790-4DB4-AC83-4EF5D3570A35}" srcOrd="2" destOrd="0" parTransId="{D7679AAB-15AD-4D7A-B6F9-84838968F994}" sibTransId="{89AABB6C-BB71-4783-868A-9999F687CFE3}"/>
    <dgm:cxn modelId="{ECE46E40-0997-4404-A403-C294EA36B06A}" srcId="{DEBE1CAE-F537-4D11-9E6B-61BBD7E4D3A2}" destId="{7043E6D4-268B-4761-A3BF-C6FC189CF9D2}" srcOrd="6" destOrd="0" parTransId="{B6526407-C509-4232-A4D8-DA7FCED294C7}" sibTransId="{A395EF80-8D25-437C-93EF-1458E5336D04}"/>
    <dgm:cxn modelId="{8DDCF57D-EF0C-4BE5-8BE8-EA232B0D7075}" type="presOf" srcId="{53C48001-B24F-4AFA-ACD1-268C55C0D1F5}" destId="{F0489FCB-F7D6-431C-AF5A-676A9107AA68}" srcOrd="0" destOrd="0" presId="urn:microsoft.com/office/officeart/2005/8/layout/default"/>
    <dgm:cxn modelId="{2CCA1B12-A23C-4B50-942A-6234695C1F8D}" type="presOf" srcId="{5A987B39-8DD0-4BB6-8925-FBAF320499C6}" destId="{DE75C128-BF2F-4A5C-AF28-B777D3219F31}" srcOrd="0" destOrd="0" presId="urn:microsoft.com/office/officeart/2005/8/layout/default"/>
    <dgm:cxn modelId="{8A23BC82-1D70-421E-B75C-D19DB1B8A54F}" srcId="{DEBE1CAE-F537-4D11-9E6B-61BBD7E4D3A2}" destId="{2AADD782-6A69-4299-90C7-C906E639F4A6}" srcOrd="7" destOrd="0" parTransId="{BBF90956-45AA-4DB4-A461-CCDF0E629352}" sibTransId="{F1A40083-4AB8-4FE3-9EAD-23A680CD98A6}"/>
    <dgm:cxn modelId="{80F7E66A-15AF-4676-8C74-68E86A7DD92E}" srcId="{DEBE1CAE-F537-4D11-9E6B-61BBD7E4D3A2}" destId="{5A987B39-8DD0-4BB6-8925-FBAF320499C6}" srcOrd="0" destOrd="0" parTransId="{FAA3E805-7216-45EB-945C-7522C863D3BB}" sibTransId="{E640D051-4814-4E6C-8408-879A2C3B3AEB}"/>
    <dgm:cxn modelId="{CC8AC70E-E7E9-4F5D-BC56-DA29BBD3A8B9}" type="presOf" srcId="{0A9B36BA-B456-45C2-AC32-AC990E8C7314}" destId="{1B187E55-3BF2-45D1-81C1-4CE838A6E2C0}" srcOrd="0" destOrd="0" presId="urn:microsoft.com/office/officeart/2005/8/layout/default"/>
    <dgm:cxn modelId="{C9565458-A02C-4ECC-84B9-A8BF573E440A}" type="presParOf" srcId="{F527801E-C121-4BD3-A950-5D40C1CA7DC4}" destId="{DE75C128-BF2F-4A5C-AF28-B777D3219F31}" srcOrd="0" destOrd="0" presId="urn:microsoft.com/office/officeart/2005/8/layout/default"/>
    <dgm:cxn modelId="{08C44323-D104-4E2E-A051-4AF855748439}" type="presParOf" srcId="{F527801E-C121-4BD3-A950-5D40C1CA7DC4}" destId="{9267D9C0-20B3-480D-83ED-B7A88B646419}" srcOrd="1" destOrd="0" presId="urn:microsoft.com/office/officeart/2005/8/layout/default"/>
    <dgm:cxn modelId="{28E91F1C-4259-420D-A4BF-04B36A2DE91B}" type="presParOf" srcId="{F527801E-C121-4BD3-A950-5D40C1CA7DC4}" destId="{B15CAAD5-19EF-48E1-9EE5-BF47936FA5DE}" srcOrd="2" destOrd="0" presId="urn:microsoft.com/office/officeart/2005/8/layout/default"/>
    <dgm:cxn modelId="{6FAF551F-5688-42C8-8F96-B5EAE99689DD}" type="presParOf" srcId="{F527801E-C121-4BD3-A950-5D40C1CA7DC4}" destId="{95517906-84CE-47AD-90F4-A595F3658B60}" srcOrd="3" destOrd="0" presId="urn:microsoft.com/office/officeart/2005/8/layout/default"/>
    <dgm:cxn modelId="{2B9DA5F9-C83C-4223-819C-A5AD80FF6AA6}" type="presParOf" srcId="{F527801E-C121-4BD3-A950-5D40C1CA7DC4}" destId="{D31381E8-E74F-46D0-AE43-7540D37DB293}" srcOrd="4" destOrd="0" presId="urn:microsoft.com/office/officeart/2005/8/layout/default"/>
    <dgm:cxn modelId="{2ECAAD52-BDC5-4456-A6C4-56C8BBE93A5B}" type="presParOf" srcId="{F527801E-C121-4BD3-A950-5D40C1CA7DC4}" destId="{4673E82C-11B4-4D11-BE43-7F4C3DE721CA}" srcOrd="5" destOrd="0" presId="urn:microsoft.com/office/officeart/2005/8/layout/default"/>
    <dgm:cxn modelId="{5F825E22-055E-4D2C-8FB6-5DAAAFA16211}" type="presParOf" srcId="{F527801E-C121-4BD3-A950-5D40C1CA7DC4}" destId="{3DD54EBB-E986-4BF9-908C-ED129E8A12D2}" srcOrd="6" destOrd="0" presId="urn:microsoft.com/office/officeart/2005/8/layout/default"/>
    <dgm:cxn modelId="{517C75A0-28BF-4A14-91E9-3AF5EAFB3727}" type="presParOf" srcId="{F527801E-C121-4BD3-A950-5D40C1CA7DC4}" destId="{FD53BF3B-A0F8-482C-B708-16E4A2DE0857}" srcOrd="7" destOrd="0" presId="urn:microsoft.com/office/officeart/2005/8/layout/default"/>
    <dgm:cxn modelId="{EB229F50-7609-4110-B265-C82AE6220EFA}" type="presParOf" srcId="{F527801E-C121-4BD3-A950-5D40C1CA7DC4}" destId="{1B187E55-3BF2-45D1-81C1-4CE838A6E2C0}" srcOrd="8" destOrd="0" presId="urn:microsoft.com/office/officeart/2005/8/layout/default"/>
    <dgm:cxn modelId="{BA7C825B-4739-4D24-A581-DF5E50854677}" type="presParOf" srcId="{F527801E-C121-4BD3-A950-5D40C1CA7DC4}" destId="{45BA98F7-31E4-4D02-AFD7-22A4E547D2B7}" srcOrd="9" destOrd="0" presId="urn:microsoft.com/office/officeart/2005/8/layout/default"/>
    <dgm:cxn modelId="{DB765B1E-9BB0-4B45-9EE1-6D7DA590F6DB}" type="presParOf" srcId="{F527801E-C121-4BD3-A950-5D40C1CA7DC4}" destId="{F0489FCB-F7D6-431C-AF5A-676A9107AA68}" srcOrd="10" destOrd="0" presId="urn:microsoft.com/office/officeart/2005/8/layout/default"/>
    <dgm:cxn modelId="{DFCA93EA-AC31-4625-97E9-FDEE06CC3A6C}" type="presParOf" srcId="{F527801E-C121-4BD3-A950-5D40C1CA7DC4}" destId="{9D9ED896-0E3C-4C70-B4AE-59BA044CEFDD}" srcOrd="11" destOrd="0" presId="urn:microsoft.com/office/officeart/2005/8/layout/default"/>
    <dgm:cxn modelId="{55B415A0-D25A-46B3-A925-C334B779E64E}" type="presParOf" srcId="{F527801E-C121-4BD3-A950-5D40C1CA7DC4}" destId="{E5BDFB94-3AD7-438F-8F08-EA32D0862700}" srcOrd="12" destOrd="0" presId="urn:microsoft.com/office/officeart/2005/8/layout/default"/>
    <dgm:cxn modelId="{C385F48A-FA89-4D8F-91C7-3C173AFD4650}" type="presParOf" srcId="{F527801E-C121-4BD3-A950-5D40C1CA7DC4}" destId="{DEB82090-0F59-496D-96DC-3658062A43E8}" srcOrd="13" destOrd="0" presId="urn:microsoft.com/office/officeart/2005/8/layout/default"/>
    <dgm:cxn modelId="{E61EAD73-8637-4AA6-8D56-A4781D5A5477}" type="presParOf" srcId="{F527801E-C121-4BD3-A950-5D40C1CA7DC4}" destId="{0542C64D-BF76-4511-BC7C-B5F4912A7133}"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EBC0B7B-3690-4A43-9C28-8930A2F29283}"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es-ES"/>
        </a:p>
      </dgm:t>
    </dgm:pt>
    <dgm:pt modelId="{504B7460-1A11-4BFF-85B6-215C3416D8F0}">
      <dgm:prSet phldrT="[Texto]"/>
      <dgm:spPr/>
      <dgm:t>
        <a:bodyPr/>
        <a:lstStyle/>
        <a:p>
          <a:r>
            <a:rPr lang="es-ES" dirty="0"/>
            <a:t>Empresa Controladora</a:t>
          </a:r>
        </a:p>
      </dgm:t>
    </dgm:pt>
    <dgm:pt modelId="{C3284E27-F764-471D-BB00-172A4F46D521}" type="parTrans" cxnId="{899A4650-2C95-450D-81DE-FF98B5880A7E}">
      <dgm:prSet/>
      <dgm:spPr/>
      <dgm:t>
        <a:bodyPr/>
        <a:lstStyle/>
        <a:p>
          <a:endParaRPr lang="es-ES"/>
        </a:p>
      </dgm:t>
    </dgm:pt>
    <dgm:pt modelId="{16DE308E-258E-44B1-8D47-E3567BD42539}" type="sibTrans" cxnId="{899A4650-2C95-450D-81DE-FF98B5880A7E}">
      <dgm:prSet/>
      <dgm:spPr/>
      <dgm:t>
        <a:bodyPr/>
        <a:lstStyle/>
        <a:p>
          <a:endParaRPr lang="es-ES"/>
        </a:p>
      </dgm:t>
    </dgm:pt>
    <dgm:pt modelId="{17FA9611-0B5E-4CF2-970B-7F8F31763F8A}">
      <dgm:prSet phldrT="[Texto]"/>
      <dgm:spPr/>
      <dgm:t>
        <a:bodyPr/>
        <a:lstStyle/>
        <a:p>
          <a:r>
            <a:rPr lang="es-ES" dirty="0"/>
            <a:t>Subsidiaria</a:t>
          </a:r>
        </a:p>
      </dgm:t>
    </dgm:pt>
    <dgm:pt modelId="{4073EDE8-072C-4A32-9F32-1AAEB58C6FC5}" type="parTrans" cxnId="{0E33D267-6CEE-4BE2-8B7F-719F47EF213F}">
      <dgm:prSet/>
      <dgm:spPr/>
      <dgm:t>
        <a:bodyPr/>
        <a:lstStyle/>
        <a:p>
          <a:endParaRPr lang="es-ES"/>
        </a:p>
      </dgm:t>
    </dgm:pt>
    <dgm:pt modelId="{8D861EF5-3F96-42B6-956B-5165C2BB2688}" type="sibTrans" cxnId="{0E33D267-6CEE-4BE2-8B7F-719F47EF213F}">
      <dgm:prSet/>
      <dgm:spPr/>
      <dgm:t>
        <a:bodyPr/>
        <a:lstStyle/>
        <a:p>
          <a:endParaRPr lang="es-ES"/>
        </a:p>
      </dgm:t>
    </dgm:pt>
    <dgm:pt modelId="{E0EE9530-30A2-49B5-8315-B72D97DC942E}">
      <dgm:prSet phldrT="[Texto]"/>
      <dgm:spPr/>
      <dgm:t>
        <a:bodyPr/>
        <a:lstStyle/>
        <a:p>
          <a:r>
            <a:rPr lang="es-ES" dirty="0"/>
            <a:t> Licitante</a:t>
          </a:r>
        </a:p>
      </dgm:t>
    </dgm:pt>
    <dgm:pt modelId="{FB0FA014-C757-4354-A03B-1F815F690BCD}" type="parTrans" cxnId="{B74D59FA-5E07-4182-9120-9B8E4A75CBDD}">
      <dgm:prSet/>
      <dgm:spPr/>
      <dgm:t>
        <a:bodyPr/>
        <a:lstStyle/>
        <a:p>
          <a:endParaRPr lang="es-ES"/>
        </a:p>
      </dgm:t>
    </dgm:pt>
    <dgm:pt modelId="{69ADAC33-24A5-4EB9-8F77-66E65DBC5D5E}" type="sibTrans" cxnId="{B74D59FA-5E07-4182-9120-9B8E4A75CBDD}">
      <dgm:prSet/>
      <dgm:spPr/>
      <dgm:t>
        <a:bodyPr/>
        <a:lstStyle/>
        <a:p>
          <a:endParaRPr lang="es-ES"/>
        </a:p>
      </dgm:t>
    </dgm:pt>
    <dgm:pt modelId="{A224D1FD-8092-4C45-B330-887B8F978526}">
      <dgm:prSet phldrT="[Texto]"/>
      <dgm:spPr/>
      <dgm:t>
        <a:bodyPr/>
        <a:lstStyle/>
        <a:p>
          <a:r>
            <a:rPr lang="es-ES" dirty="0"/>
            <a:t>Filial</a:t>
          </a:r>
        </a:p>
      </dgm:t>
    </dgm:pt>
    <dgm:pt modelId="{677715C0-27D5-4937-8F2C-802CAF869CF1}" type="parTrans" cxnId="{45059DF9-0E4E-4ED0-AC52-25EA468113D1}">
      <dgm:prSet/>
      <dgm:spPr/>
      <dgm:t>
        <a:bodyPr/>
        <a:lstStyle/>
        <a:p>
          <a:endParaRPr lang="es-ES"/>
        </a:p>
      </dgm:t>
    </dgm:pt>
    <dgm:pt modelId="{742D1B06-9F9B-4C76-B757-E8C36EBB187C}" type="sibTrans" cxnId="{45059DF9-0E4E-4ED0-AC52-25EA468113D1}">
      <dgm:prSet/>
      <dgm:spPr/>
      <dgm:t>
        <a:bodyPr/>
        <a:lstStyle/>
        <a:p>
          <a:endParaRPr lang="es-ES"/>
        </a:p>
      </dgm:t>
    </dgm:pt>
    <dgm:pt modelId="{7DE61B30-529E-437D-AC26-17104D7E2BF6}">
      <dgm:prSet phldrT="[Texto]"/>
      <dgm:spPr/>
      <dgm:t>
        <a:bodyPr/>
        <a:lstStyle/>
        <a:p>
          <a:endParaRPr lang="es-ES" dirty="0"/>
        </a:p>
        <a:p>
          <a:r>
            <a:rPr lang="es-ES" dirty="0"/>
            <a:t>Subsidiaria</a:t>
          </a:r>
        </a:p>
        <a:p>
          <a:endParaRPr lang="es-ES" dirty="0"/>
        </a:p>
      </dgm:t>
    </dgm:pt>
    <dgm:pt modelId="{7627A1EB-718D-4326-BA97-BCBAAF521C46}" type="parTrans" cxnId="{B5DF603B-E122-455A-B3ED-3E080BD3EE58}">
      <dgm:prSet/>
      <dgm:spPr/>
      <dgm:t>
        <a:bodyPr/>
        <a:lstStyle/>
        <a:p>
          <a:endParaRPr lang="es-ES"/>
        </a:p>
      </dgm:t>
    </dgm:pt>
    <dgm:pt modelId="{52193181-1895-44E7-BC66-2DFCD729D4EE}" type="sibTrans" cxnId="{B5DF603B-E122-455A-B3ED-3E080BD3EE58}">
      <dgm:prSet/>
      <dgm:spPr/>
      <dgm:t>
        <a:bodyPr/>
        <a:lstStyle/>
        <a:p>
          <a:endParaRPr lang="es-ES"/>
        </a:p>
      </dgm:t>
    </dgm:pt>
    <dgm:pt modelId="{B22F8D0B-33B2-4937-8F34-D8F89190BB29}">
      <dgm:prSet phldrT="[Texto]"/>
      <dgm:spPr/>
      <dgm:t>
        <a:bodyPr/>
        <a:lstStyle/>
        <a:p>
          <a:r>
            <a:rPr lang="es-ES" dirty="0"/>
            <a:t>Filial</a:t>
          </a:r>
        </a:p>
      </dgm:t>
    </dgm:pt>
    <dgm:pt modelId="{1F1AF4B0-0886-4994-94B0-2FA1CA972AD9}" type="parTrans" cxnId="{E945C0BF-A097-4667-A49F-7EB16A8A2027}">
      <dgm:prSet/>
      <dgm:spPr/>
      <dgm:t>
        <a:bodyPr/>
        <a:lstStyle/>
        <a:p>
          <a:endParaRPr lang="es-ES"/>
        </a:p>
      </dgm:t>
    </dgm:pt>
    <dgm:pt modelId="{3F8A8571-3005-4909-BD3F-74E07D2904D8}" type="sibTrans" cxnId="{E945C0BF-A097-4667-A49F-7EB16A8A2027}">
      <dgm:prSet/>
      <dgm:spPr/>
      <dgm:t>
        <a:bodyPr/>
        <a:lstStyle/>
        <a:p>
          <a:endParaRPr lang="es-ES"/>
        </a:p>
      </dgm:t>
    </dgm:pt>
    <dgm:pt modelId="{872EB7F0-780D-44A2-AC99-661EA1C3E6C6}" type="pres">
      <dgm:prSet presAssocID="{4EBC0B7B-3690-4A43-9C28-8930A2F29283}" presName="diagram" presStyleCnt="0">
        <dgm:presLayoutVars>
          <dgm:chPref val="1"/>
          <dgm:dir/>
          <dgm:animOne val="branch"/>
          <dgm:animLvl val="lvl"/>
          <dgm:resizeHandles val="exact"/>
        </dgm:presLayoutVars>
      </dgm:prSet>
      <dgm:spPr/>
    </dgm:pt>
    <dgm:pt modelId="{67A0B57E-7B4D-4F0D-9A38-3935FFD65CD7}" type="pres">
      <dgm:prSet presAssocID="{504B7460-1A11-4BFF-85B6-215C3416D8F0}" presName="root1" presStyleCnt="0"/>
      <dgm:spPr/>
    </dgm:pt>
    <dgm:pt modelId="{5154EE1C-1E06-45DF-88C1-C48519964BC7}" type="pres">
      <dgm:prSet presAssocID="{504B7460-1A11-4BFF-85B6-215C3416D8F0}" presName="LevelOneTextNode" presStyleLbl="node0" presStyleIdx="0" presStyleCnt="1">
        <dgm:presLayoutVars>
          <dgm:chPref val="3"/>
        </dgm:presLayoutVars>
      </dgm:prSet>
      <dgm:spPr/>
    </dgm:pt>
    <dgm:pt modelId="{80EE870C-CF56-4D65-A709-C97BAC1EDAC3}" type="pres">
      <dgm:prSet presAssocID="{504B7460-1A11-4BFF-85B6-215C3416D8F0}" presName="level2hierChild" presStyleCnt="0"/>
      <dgm:spPr/>
    </dgm:pt>
    <dgm:pt modelId="{A85B79DC-48D7-41D7-93EF-0C1B4B582D04}" type="pres">
      <dgm:prSet presAssocID="{4073EDE8-072C-4A32-9F32-1AAEB58C6FC5}" presName="conn2-1" presStyleLbl="parChTrans1D2" presStyleIdx="0" presStyleCnt="2"/>
      <dgm:spPr/>
    </dgm:pt>
    <dgm:pt modelId="{42355A04-397A-4A4A-B8D9-8FABA6F18ACF}" type="pres">
      <dgm:prSet presAssocID="{4073EDE8-072C-4A32-9F32-1AAEB58C6FC5}" presName="connTx" presStyleLbl="parChTrans1D2" presStyleIdx="0" presStyleCnt="2"/>
      <dgm:spPr/>
    </dgm:pt>
    <dgm:pt modelId="{61C050CD-B92B-4A28-A082-C9E53BAFD6B9}" type="pres">
      <dgm:prSet presAssocID="{17FA9611-0B5E-4CF2-970B-7F8F31763F8A}" presName="root2" presStyleCnt="0"/>
      <dgm:spPr/>
    </dgm:pt>
    <dgm:pt modelId="{CB9CF3FF-331E-4634-A36E-84867BAF08A6}" type="pres">
      <dgm:prSet presAssocID="{17FA9611-0B5E-4CF2-970B-7F8F31763F8A}" presName="LevelTwoTextNode" presStyleLbl="node2" presStyleIdx="0" presStyleCnt="2">
        <dgm:presLayoutVars>
          <dgm:chPref val="3"/>
        </dgm:presLayoutVars>
      </dgm:prSet>
      <dgm:spPr/>
    </dgm:pt>
    <dgm:pt modelId="{4ECE7087-7F4A-4561-B6DF-ABBECDEDF54B}" type="pres">
      <dgm:prSet presAssocID="{17FA9611-0B5E-4CF2-970B-7F8F31763F8A}" presName="level3hierChild" presStyleCnt="0"/>
      <dgm:spPr/>
    </dgm:pt>
    <dgm:pt modelId="{E5557399-8DF3-40A4-B580-831728E29A32}" type="pres">
      <dgm:prSet presAssocID="{FB0FA014-C757-4354-A03B-1F815F690BCD}" presName="conn2-1" presStyleLbl="parChTrans1D3" presStyleIdx="0" presStyleCnt="3"/>
      <dgm:spPr/>
    </dgm:pt>
    <dgm:pt modelId="{F5743053-3C7D-41F9-B6C7-7ECB59E25B0C}" type="pres">
      <dgm:prSet presAssocID="{FB0FA014-C757-4354-A03B-1F815F690BCD}" presName="connTx" presStyleLbl="parChTrans1D3" presStyleIdx="0" presStyleCnt="3"/>
      <dgm:spPr/>
    </dgm:pt>
    <dgm:pt modelId="{03B97A2F-D331-4A70-93FA-5DE2223DA2D9}" type="pres">
      <dgm:prSet presAssocID="{E0EE9530-30A2-49B5-8315-B72D97DC942E}" presName="root2" presStyleCnt="0"/>
      <dgm:spPr/>
    </dgm:pt>
    <dgm:pt modelId="{C6AEB66C-30B9-4AFA-806A-766AF8674597}" type="pres">
      <dgm:prSet presAssocID="{E0EE9530-30A2-49B5-8315-B72D97DC942E}" presName="LevelTwoTextNode" presStyleLbl="node3" presStyleIdx="0" presStyleCnt="3">
        <dgm:presLayoutVars>
          <dgm:chPref val="3"/>
        </dgm:presLayoutVars>
      </dgm:prSet>
      <dgm:spPr/>
    </dgm:pt>
    <dgm:pt modelId="{02A2247C-985F-42C0-A3E1-10D8FD2A9C3A}" type="pres">
      <dgm:prSet presAssocID="{E0EE9530-30A2-49B5-8315-B72D97DC942E}" presName="level3hierChild" presStyleCnt="0"/>
      <dgm:spPr/>
    </dgm:pt>
    <dgm:pt modelId="{4A1479D0-3EF2-4FED-99D0-97C9535B7F85}" type="pres">
      <dgm:prSet presAssocID="{677715C0-27D5-4937-8F2C-802CAF869CF1}" presName="conn2-1" presStyleLbl="parChTrans1D3" presStyleIdx="1" presStyleCnt="3"/>
      <dgm:spPr/>
    </dgm:pt>
    <dgm:pt modelId="{EAF9B965-D084-49C6-BA3C-6D51B4F1D62D}" type="pres">
      <dgm:prSet presAssocID="{677715C0-27D5-4937-8F2C-802CAF869CF1}" presName="connTx" presStyleLbl="parChTrans1D3" presStyleIdx="1" presStyleCnt="3"/>
      <dgm:spPr/>
    </dgm:pt>
    <dgm:pt modelId="{F013D52E-4A1E-48C3-8B20-09DC34E622F4}" type="pres">
      <dgm:prSet presAssocID="{A224D1FD-8092-4C45-B330-887B8F978526}" presName="root2" presStyleCnt="0"/>
      <dgm:spPr/>
    </dgm:pt>
    <dgm:pt modelId="{2330603A-E6C9-4B4D-84D1-E899C168E7AE}" type="pres">
      <dgm:prSet presAssocID="{A224D1FD-8092-4C45-B330-887B8F978526}" presName="LevelTwoTextNode" presStyleLbl="node3" presStyleIdx="1" presStyleCnt="3">
        <dgm:presLayoutVars>
          <dgm:chPref val="3"/>
        </dgm:presLayoutVars>
      </dgm:prSet>
      <dgm:spPr/>
    </dgm:pt>
    <dgm:pt modelId="{1C5B48ED-11DB-4938-885A-0866B17630BC}" type="pres">
      <dgm:prSet presAssocID="{A224D1FD-8092-4C45-B330-887B8F978526}" presName="level3hierChild" presStyleCnt="0"/>
      <dgm:spPr/>
    </dgm:pt>
    <dgm:pt modelId="{B2C7A984-F3D9-4E02-80CA-C758F622E70E}" type="pres">
      <dgm:prSet presAssocID="{7627A1EB-718D-4326-BA97-BCBAAF521C46}" presName="conn2-1" presStyleLbl="parChTrans1D2" presStyleIdx="1" presStyleCnt="2"/>
      <dgm:spPr/>
    </dgm:pt>
    <dgm:pt modelId="{8F8DA392-F946-43D9-8D63-3EE81AA85D7F}" type="pres">
      <dgm:prSet presAssocID="{7627A1EB-718D-4326-BA97-BCBAAF521C46}" presName="connTx" presStyleLbl="parChTrans1D2" presStyleIdx="1" presStyleCnt="2"/>
      <dgm:spPr/>
    </dgm:pt>
    <dgm:pt modelId="{03FFD6F8-0CE0-493C-8DFA-3ECBA79D7717}" type="pres">
      <dgm:prSet presAssocID="{7DE61B30-529E-437D-AC26-17104D7E2BF6}" presName="root2" presStyleCnt="0"/>
      <dgm:spPr/>
    </dgm:pt>
    <dgm:pt modelId="{32664131-98F5-455A-AD52-25F55BF963FB}" type="pres">
      <dgm:prSet presAssocID="{7DE61B30-529E-437D-AC26-17104D7E2BF6}" presName="LevelTwoTextNode" presStyleLbl="node2" presStyleIdx="1" presStyleCnt="2">
        <dgm:presLayoutVars>
          <dgm:chPref val="3"/>
        </dgm:presLayoutVars>
      </dgm:prSet>
      <dgm:spPr/>
    </dgm:pt>
    <dgm:pt modelId="{15B4EDE1-2D83-404D-91B7-578D52E289D3}" type="pres">
      <dgm:prSet presAssocID="{7DE61B30-529E-437D-AC26-17104D7E2BF6}" presName="level3hierChild" presStyleCnt="0"/>
      <dgm:spPr/>
    </dgm:pt>
    <dgm:pt modelId="{564F943D-81F1-407B-8EAB-8113B77B4C5D}" type="pres">
      <dgm:prSet presAssocID="{1F1AF4B0-0886-4994-94B0-2FA1CA972AD9}" presName="conn2-1" presStyleLbl="parChTrans1D3" presStyleIdx="2" presStyleCnt="3"/>
      <dgm:spPr/>
    </dgm:pt>
    <dgm:pt modelId="{DBF7CAF7-0EF6-4244-8758-EF4A1C5F98BE}" type="pres">
      <dgm:prSet presAssocID="{1F1AF4B0-0886-4994-94B0-2FA1CA972AD9}" presName="connTx" presStyleLbl="parChTrans1D3" presStyleIdx="2" presStyleCnt="3"/>
      <dgm:spPr/>
    </dgm:pt>
    <dgm:pt modelId="{9A6C1ADE-D685-4C51-9B97-608345CACA83}" type="pres">
      <dgm:prSet presAssocID="{B22F8D0B-33B2-4937-8F34-D8F89190BB29}" presName="root2" presStyleCnt="0"/>
      <dgm:spPr/>
    </dgm:pt>
    <dgm:pt modelId="{27E9D88C-458B-4E3F-B044-73CED557A321}" type="pres">
      <dgm:prSet presAssocID="{B22F8D0B-33B2-4937-8F34-D8F89190BB29}" presName="LevelTwoTextNode" presStyleLbl="node3" presStyleIdx="2" presStyleCnt="3">
        <dgm:presLayoutVars>
          <dgm:chPref val="3"/>
        </dgm:presLayoutVars>
      </dgm:prSet>
      <dgm:spPr/>
    </dgm:pt>
    <dgm:pt modelId="{6AAB3A36-8B4D-4B62-BDCF-CFC6A296A19F}" type="pres">
      <dgm:prSet presAssocID="{B22F8D0B-33B2-4937-8F34-D8F89190BB29}" presName="level3hierChild" presStyleCnt="0"/>
      <dgm:spPr/>
    </dgm:pt>
  </dgm:ptLst>
  <dgm:cxnLst>
    <dgm:cxn modelId="{42BB4335-B849-4C3A-8413-A88BED8A5168}" type="presOf" srcId="{E0EE9530-30A2-49B5-8315-B72D97DC942E}" destId="{C6AEB66C-30B9-4AFA-806A-766AF8674597}" srcOrd="0" destOrd="0" presId="urn:microsoft.com/office/officeart/2005/8/layout/hierarchy2"/>
    <dgm:cxn modelId="{45059DF9-0E4E-4ED0-AC52-25EA468113D1}" srcId="{17FA9611-0B5E-4CF2-970B-7F8F31763F8A}" destId="{A224D1FD-8092-4C45-B330-887B8F978526}" srcOrd="1" destOrd="0" parTransId="{677715C0-27D5-4937-8F2C-802CAF869CF1}" sibTransId="{742D1B06-9F9B-4C76-B757-E8C36EBB187C}"/>
    <dgm:cxn modelId="{B74D59FA-5E07-4182-9120-9B8E4A75CBDD}" srcId="{17FA9611-0B5E-4CF2-970B-7F8F31763F8A}" destId="{E0EE9530-30A2-49B5-8315-B72D97DC942E}" srcOrd="0" destOrd="0" parTransId="{FB0FA014-C757-4354-A03B-1F815F690BCD}" sibTransId="{69ADAC33-24A5-4EB9-8F77-66E65DBC5D5E}"/>
    <dgm:cxn modelId="{A5A570BA-2464-4F2F-A2CC-9E92EF2D2237}" type="presOf" srcId="{B22F8D0B-33B2-4937-8F34-D8F89190BB29}" destId="{27E9D88C-458B-4E3F-B044-73CED557A321}" srcOrd="0" destOrd="0" presId="urn:microsoft.com/office/officeart/2005/8/layout/hierarchy2"/>
    <dgm:cxn modelId="{A578074F-EDCB-477C-A147-73FDBF88BAC1}" type="presOf" srcId="{17FA9611-0B5E-4CF2-970B-7F8F31763F8A}" destId="{CB9CF3FF-331E-4634-A36E-84867BAF08A6}" srcOrd="0" destOrd="0" presId="urn:microsoft.com/office/officeart/2005/8/layout/hierarchy2"/>
    <dgm:cxn modelId="{5E49819D-B989-4D04-9862-48C0D8952BD9}" type="presOf" srcId="{FB0FA014-C757-4354-A03B-1F815F690BCD}" destId="{E5557399-8DF3-40A4-B580-831728E29A32}" srcOrd="0" destOrd="0" presId="urn:microsoft.com/office/officeart/2005/8/layout/hierarchy2"/>
    <dgm:cxn modelId="{E945C0BF-A097-4667-A49F-7EB16A8A2027}" srcId="{7DE61B30-529E-437D-AC26-17104D7E2BF6}" destId="{B22F8D0B-33B2-4937-8F34-D8F89190BB29}" srcOrd="0" destOrd="0" parTransId="{1F1AF4B0-0886-4994-94B0-2FA1CA972AD9}" sibTransId="{3F8A8571-3005-4909-BD3F-74E07D2904D8}"/>
    <dgm:cxn modelId="{0E33D267-6CEE-4BE2-8B7F-719F47EF213F}" srcId="{504B7460-1A11-4BFF-85B6-215C3416D8F0}" destId="{17FA9611-0B5E-4CF2-970B-7F8F31763F8A}" srcOrd="0" destOrd="0" parTransId="{4073EDE8-072C-4A32-9F32-1AAEB58C6FC5}" sibTransId="{8D861EF5-3F96-42B6-956B-5165C2BB2688}"/>
    <dgm:cxn modelId="{0BF211C3-10EE-4ECB-A53F-EBEDE91FC5B1}" type="presOf" srcId="{4073EDE8-072C-4A32-9F32-1AAEB58C6FC5}" destId="{42355A04-397A-4A4A-B8D9-8FABA6F18ACF}" srcOrd="1" destOrd="0" presId="urn:microsoft.com/office/officeart/2005/8/layout/hierarchy2"/>
    <dgm:cxn modelId="{B5DF603B-E122-455A-B3ED-3E080BD3EE58}" srcId="{504B7460-1A11-4BFF-85B6-215C3416D8F0}" destId="{7DE61B30-529E-437D-AC26-17104D7E2BF6}" srcOrd="1" destOrd="0" parTransId="{7627A1EB-718D-4326-BA97-BCBAAF521C46}" sibTransId="{52193181-1895-44E7-BC66-2DFCD729D4EE}"/>
    <dgm:cxn modelId="{C3E87D2A-5EEC-4536-AAB9-66E60D0C8030}" type="presOf" srcId="{7627A1EB-718D-4326-BA97-BCBAAF521C46}" destId="{B2C7A984-F3D9-4E02-80CA-C758F622E70E}" srcOrd="0" destOrd="0" presId="urn:microsoft.com/office/officeart/2005/8/layout/hierarchy2"/>
    <dgm:cxn modelId="{9E3B8631-105B-44C9-89F9-46791F00557F}" type="presOf" srcId="{4073EDE8-072C-4A32-9F32-1AAEB58C6FC5}" destId="{A85B79DC-48D7-41D7-93EF-0C1B4B582D04}" srcOrd="0" destOrd="0" presId="urn:microsoft.com/office/officeart/2005/8/layout/hierarchy2"/>
    <dgm:cxn modelId="{8AB9A92A-343C-46AD-8E4D-BC9F9650602C}" type="presOf" srcId="{504B7460-1A11-4BFF-85B6-215C3416D8F0}" destId="{5154EE1C-1E06-45DF-88C1-C48519964BC7}" srcOrd="0" destOrd="0" presId="urn:microsoft.com/office/officeart/2005/8/layout/hierarchy2"/>
    <dgm:cxn modelId="{094AF07D-CE2C-42D1-86E7-2343FDF5D2E5}" type="presOf" srcId="{1F1AF4B0-0886-4994-94B0-2FA1CA972AD9}" destId="{564F943D-81F1-407B-8EAB-8113B77B4C5D}" srcOrd="0" destOrd="0" presId="urn:microsoft.com/office/officeart/2005/8/layout/hierarchy2"/>
    <dgm:cxn modelId="{91ADA96D-AADB-4962-9BE7-483724817AAB}" type="presOf" srcId="{677715C0-27D5-4937-8F2C-802CAF869CF1}" destId="{EAF9B965-D084-49C6-BA3C-6D51B4F1D62D}" srcOrd="1" destOrd="0" presId="urn:microsoft.com/office/officeart/2005/8/layout/hierarchy2"/>
    <dgm:cxn modelId="{973E555D-DFBD-4D5C-B28A-E32B09EDCC19}" type="presOf" srcId="{1F1AF4B0-0886-4994-94B0-2FA1CA972AD9}" destId="{DBF7CAF7-0EF6-4244-8758-EF4A1C5F98BE}" srcOrd="1" destOrd="0" presId="urn:microsoft.com/office/officeart/2005/8/layout/hierarchy2"/>
    <dgm:cxn modelId="{D250FBCA-C2E2-46CD-BC97-D4B8DBA011A8}" type="presOf" srcId="{A224D1FD-8092-4C45-B330-887B8F978526}" destId="{2330603A-E6C9-4B4D-84D1-E899C168E7AE}" srcOrd="0" destOrd="0" presId="urn:microsoft.com/office/officeart/2005/8/layout/hierarchy2"/>
    <dgm:cxn modelId="{5465C3C8-5D21-45E4-B9F9-765E56004204}" type="presOf" srcId="{7DE61B30-529E-437D-AC26-17104D7E2BF6}" destId="{32664131-98F5-455A-AD52-25F55BF963FB}" srcOrd="0" destOrd="0" presId="urn:microsoft.com/office/officeart/2005/8/layout/hierarchy2"/>
    <dgm:cxn modelId="{1437D128-5FDD-4D4D-9B66-3AA65A5D3EEF}" type="presOf" srcId="{FB0FA014-C757-4354-A03B-1F815F690BCD}" destId="{F5743053-3C7D-41F9-B6C7-7ECB59E25B0C}" srcOrd="1" destOrd="0" presId="urn:microsoft.com/office/officeart/2005/8/layout/hierarchy2"/>
    <dgm:cxn modelId="{41EE23B2-CC0C-452D-9CE3-48B649237B5D}" type="presOf" srcId="{7627A1EB-718D-4326-BA97-BCBAAF521C46}" destId="{8F8DA392-F946-43D9-8D63-3EE81AA85D7F}" srcOrd="1" destOrd="0" presId="urn:microsoft.com/office/officeart/2005/8/layout/hierarchy2"/>
    <dgm:cxn modelId="{F5DCFA02-785F-47BD-A14A-9120B88957D0}" type="presOf" srcId="{4EBC0B7B-3690-4A43-9C28-8930A2F29283}" destId="{872EB7F0-780D-44A2-AC99-661EA1C3E6C6}" srcOrd="0" destOrd="0" presId="urn:microsoft.com/office/officeart/2005/8/layout/hierarchy2"/>
    <dgm:cxn modelId="{7B611F29-B25E-4180-B7DF-A25BBFF469C2}" type="presOf" srcId="{677715C0-27D5-4937-8F2C-802CAF869CF1}" destId="{4A1479D0-3EF2-4FED-99D0-97C9535B7F85}" srcOrd="0" destOrd="0" presId="urn:microsoft.com/office/officeart/2005/8/layout/hierarchy2"/>
    <dgm:cxn modelId="{899A4650-2C95-450D-81DE-FF98B5880A7E}" srcId="{4EBC0B7B-3690-4A43-9C28-8930A2F29283}" destId="{504B7460-1A11-4BFF-85B6-215C3416D8F0}" srcOrd="0" destOrd="0" parTransId="{C3284E27-F764-471D-BB00-172A4F46D521}" sibTransId="{16DE308E-258E-44B1-8D47-E3567BD42539}"/>
    <dgm:cxn modelId="{E42D1F6C-693C-4E71-81BD-E7CA7ED595E8}" type="presParOf" srcId="{872EB7F0-780D-44A2-AC99-661EA1C3E6C6}" destId="{67A0B57E-7B4D-4F0D-9A38-3935FFD65CD7}" srcOrd="0" destOrd="0" presId="urn:microsoft.com/office/officeart/2005/8/layout/hierarchy2"/>
    <dgm:cxn modelId="{472F3F25-FF8F-4E67-8C32-1B7258A469E4}" type="presParOf" srcId="{67A0B57E-7B4D-4F0D-9A38-3935FFD65CD7}" destId="{5154EE1C-1E06-45DF-88C1-C48519964BC7}" srcOrd="0" destOrd="0" presId="urn:microsoft.com/office/officeart/2005/8/layout/hierarchy2"/>
    <dgm:cxn modelId="{C502BA9C-0BE9-41DF-A2F7-4333130545DD}" type="presParOf" srcId="{67A0B57E-7B4D-4F0D-9A38-3935FFD65CD7}" destId="{80EE870C-CF56-4D65-A709-C97BAC1EDAC3}" srcOrd="1" destOrd="0" presId="urn:microsoft.com/office/officeart/2005/8/layout/hierarchy2"/>
    <dgm:cxn modelId="{6BE5A3D3-466A-452B-B935-2CBEC44AE5FE}" type="presParOf" srcId="{80EE870C-CF56-4D65-A709-C97BAC1EDAC3}" destId="{A85B79DC-48D7-41D7-93EF-0C1B4B582D04}" srcOrd="0" destOrd="0" presId="urn:microsoft.com/office/officeart/2005/8/layout/hierarchy2"/>
    <dgm:cxn modelId="{78002CF6-4FDC-4639-8E6B-B0699DFC7780}" type="presParOf" srcId="{A85B79DC-48D7-41D7-93EF-0C1B4B582D04}" destId="{42355A04-397A-4A4A-B8D9-8FABA6F18ACF}" srcOrd="0" destOrd="0" presId="urn:microsoft.com/office/officeart/2005/8/layout/hierarchy2"/>
    <dgm:cxn modelId="{F2557E64-B35F-4450-876B-FDF080607789}" type="presParOf" srcId="{80EE870C-CF56-4D65-A709-C97BAC1EDAC3}" destId="{61C050CD-B92B-4A28-A082-C9E53BAFD6B9}" srcOrd="1" destOrd="0" presId="urn:microsoft.com/office/officeart/2005/8/layout/hierarchy2"/>
    <dgm:cxn modelId="{C4865806-035E-4580-882B-FD5A70F758CE}" type="presParOf" srcId="{61C050CD-B92B-4A28-A082-C9E53BAFD6B9}" destId="{CB9CF3FF-331E-4634-A36E-84867BAF08A6}" srcOrd="0" destOrd="0" presId="urn:microsoft.com/office/officeart/2005/8/layout/hierarchy2"/>
    <dgm:cxn modelId="{DDB802C5-018F-4E41-9785-714B77E759AA}" type="presParOf" srcId="{61C050CD-B92B-4A28-A082-C9E53BAFD6B9}" destId="{4ECE7087-7F4A-4561-B6DF-ABBECDEDF54B}" srcOrd="1" destOrd="0" presId="urn:microsoft.com/office/officeart/2005/8/layout/hierarchy2"/>
    <dgm:cxn modelId="{536E0BCD-AAD8-42C6-A02B-93F92BDD869C}" type="presParOf" srcId="{4ECE7087-7F4A-4561-B6DF-ABBECDEDF54B}" destId="{E5557399-8DF3-40A4-B580-831728E29A32}" srcOrd="0" destOrd="0" presId="urn:microsoft.com/office/officeart/2005/8/layout/hierarchy2"/>
    <dgm:cxn modelId="{E70C2E47-3F23-462D-BB27-0D88A9943F76}" type="presParOf" srcId="{E5557399-8DF3-40A4-B580-831728E29A32}" destId="{F5743053-3C7D-41F9-B6C7-7ECB59E25B0C}" srcOrd="0" destOrd="0" presId="urn:microsoft.com/office/officeart/2005/8/layout/hierarchy2"/>
    <dgm:cxn modelId="{EC247BAE-047F-49E9-842E-E4F3EB5D8CE0}" type="presParOf" srcId="{4ECE7087-7F4A-4561-B6DF-ABBECDEDF54B}" destId="{03B97A2F-D331-4A70-93FA-5DE2223DA2D9}" srcOrd="1" destOrd="0" presId="urn:microsoft.com/office/officeart/2005/8/layout/hierarchy2"/>
    <dgm:cxn modelId="{930FA896-A836-40B2-9C15-AEE686401B52}" type="presParOf" srcId="{03B97A2F-D331-4A70-93FA-5DE2223DA2D9}" destId="{C6AEB66C-30B9-4AFA-806A-766AF8674597}" srcOrd="0" destOrd="0" presId="urn:microsoft.com/office/officeart/2005/8/layout/hierarchy2"/>
    <dgm:cxn modelId="{B515C737-D722-49AC-A4E5-657BF49E10DA}" type="presParOf" srcId="{03B97A2F-D331-4A70-93FA-5DE2223DA2D9}" destId="{02A2247C-985F-42C0-A3E1-10D8FD2A9C3A}" srcOrd="1" destOrd="0" presId="urn:microsoft.com/office/officeart/2005/8/layout/hierarchy2"/>
    <dgm:cxn modelId="{64B06A96-B7AD-46CA-B0AC-4534231FB250}" type="presParOf" srcId="{4ECE7087-7F4A-4561-B6DF-ABBECDEDF54B}" destId="{4A1479D0-3EF2-4FED-99D0-97C9535B7F85}" srcOrd="2" destOrd="0" presId="urn:microsoft.com/office/officeart/2005/8/layout/hierarchy2"/>
    <dgm:cxn modelId="{81FC8373-C7AB-4A08-8E1F-7CF230131B37}" type="presParOf" srcId="{4A1479D0-3EF2-4FED-99D0-97C9535B7F85}" destId="{EAF9B965-D084-49C6-BA3C-6D51B4F1D62D}" srcOrd="0" destOrd="0" presId="urn:microsoft.com/office/officeart/2005/8/layout/hierarchy2"/>
    <dgm:cxn modelId="{F1D84213-6271-407B-9F35-E2225D0F59E9}" type="presParOf" srcId="{4ECE7087-7F4A-4561-B6DF-ABBECDEDF54B}" destId="{F013D52E-4A1E-48C3-8B20-09DC34E622F4}" srcOrd="3" destOrd="0" presId="urn:microsoft.com/office/officeart/2005/8/layout/hierarchy2"/>
    <dgm:cxn modelId="{57A76552-FD8D-4E53-BEB4-7BFCA782B559}" type="presParOf" srcId="{F013D52E-4A1E-48C3-8B20-09DC34E622F4}" destId="{2330603A-E6C9-4B4D-84D1-E899C168E7AE}" srcOrd="0" destOrd="0" presId="urn:microsoft.com/office/officeart/2005/8/layout/hierarchy2"/>
    <dgm:cxn modelId="{2C27DEA7-0EAA-4AF5-91CE-A62740DBB37E}" type="presParOf" srcId="{F013D52E-4A1E-48C3-8B20-09DC34E622F4}" destId="{1C5B48ED-11DB-4938-885A-0866B17630BC}" srcOrd="1" destOrd="0" presId="urn:microsoft.com/office/officeart/2005/8/layout/hierarchy2"/>
    <dgm:cxn modelId="{AC394579-045F-421F-9D3F-85ECFCEF5096}" type="presParOf" srcId="{80EE870C-CF56-4D65-A709-C97BAC1EDAC3}" destId="{B2C7A984-F3D9-4E02-80CA-C758F622E70E}" srcOrd="2" destOrd="0" presId="urn:microsoft.com/office/officeart/2005/8/layout/hierarchy2"/>
    <dgm:cxn modelId="{5ABE88D9-BD92-4C9F-BE43-D581B69D4E13}" type="presParOf" srcId="{B2C7A984-F3D9-4E02-80CA-C758F622E70E}" destId="{8F8DA392-F946-43D9-8D63-3EE81AA85D7F}" srcOrd="0" destOrd="0" presId="urn:microsoft.com/office/officeart/2005/8/layout/hierarchy2"/>
    <dgm:cxn modelId="{6775D68E-A5C6-4CB6-B737-A27042B52850}" type="presParOf" srcId="{80EE870C-CF56-4D65-A709-C97BAC1EDAC3}" destId="{03FFD6F8-0CE0-493C-8DFA-3ECBA79D7717}" srcOrd="3" destOrd="0" presId="urn:microsoft.com/office/officeart/2005/8/layout/hierarchy2"/>
    <dgm:cxn modelId="{387AC601-7B38-403F-9A50-E38EDF68158D}" type="presParOf" srcId="{03FFD6F8-0CE0-493C-8DFA-3ECBA79D7717}" destId="{32664131-98F5-455A-AD52-25F55BF963FB}" srcOrd="0" destOrd="0" presId="urn:microsoft.com/office/officeart/2005/8/layout/hierarchy2"/>
    <dgm:cxn modelId="{060F8FCB-8237-4480-B1D9-6513D7A199C4}" type="presParOf" srcId="{03FFD6F8-0CE0-493C-8DFA-3ECBA79D7717}" destId="{15B4EDE1-2D83-404D-91B7-578D52E289D3}" srcOrd="1" destOrd="0" presId="urn:microsoft.com/office/officeart/2005/8/layout/hierarchy2"/>
    <dgm:cxn modelId="{2043E05E-A2DC-4D9D-88EA-270288375F47}" type="presParOf" srcId="{15B4EDE1-2D83-404D-91B7-578D52E289D3}" destId="{564F943D-81F1-407B-8EAB-8113B77B4C5D}" srcOrd="0" destOrd="0" presId="urn:microsoft.com/office/officeart/2005/8/layout/hierarchy2"/>
    <dgm:cxn modelId="{5A0DF02F-6E5C-448B-B6A2-6A1C2E44FFBA}" type="presParOf" srcId="{564F943D-81F1-407B-8EAB-8113B77B4C5D}" destId="{DBF7CAF7-0EF6-4244-8758-EF4A1C5F98BE}" srcOrd="0" destOrd="0" presId="urn:microsoft.com/office/officeart/2005/8/layout/hierarchy2"/>
    <dgm:cxn modelId="{48A79AF0-A9D3-45C7-94ED-898FBDE6DAF8}" type="presParOf" srcId="{15B4EDE1-2D83-404D-91B7-578D52E289D3}" destId="{9A6C1ADE-D685-4C51-9B97-608345CACA83}" srcOrd="1" destOrd="0" presId="urn:microsoft.com/office/officeart/2005/8/layout/hierarchy2"/>
    <dgm:cxn modelId="{7FC2AFC4-4F04-43FF-9EE6-EEE602F5E45D}" type="presParOf" srcId="{9A6C1ADE-D685-4C51-9B97-608345CACA83}" destId="{27E9D88C-458B-4E3F-B044-73CED557A321}" srcOrd="0" destOrd="0" presId="urn:microsoft.com/office/officeart/2005/8/layout/hierarchy2"/>
    <dgm:cxn modelId="{8694D494-A38A-44E2-8D0A-ACE7CEA56201}" type="presParOf" srcId="{9A6C1ADE-D685-4C51-9B97-608345CACA83}" destId="{6AAB3A36-8B4D-4B62-BDCF-CFC6A296A19F}"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colorful1" csCatId="colorful" phldr="1"/>
      <dgm:spPr/>
      <dgm:t>
        <a:bodyPr/>
        <a:lstStyle/>
        <a:p>
          <a:endParaRPr lang="es-MX"/>
        </a:p>
      </dgm:t>
    </dgm:pt>
    <dgm:pt modelId="{536B3444-46A7-46A9-BCF6-DB792B86870B}">
      <dgm:prSet phldrT="[Texto]"/>
      <dgm:spPr/>
      <dgm:t>
        <a:bodyPr/>
        <a:lstStyle/>
        <a:p>
          <a:r>
            <a:rPr lang="es-MX" dirty="0"/>
            <a:t>POTENCIA</a:t>
          </a:r>
        </a:p>
      </dgm:t>
    </dgm:pt>
    <dgm:pt modelId="{A4A268F1-EB3E-4A89-80F4-0968815DD2B7}" type="parTrans" cxnId="{E1ACAFCB-F66A-4F65-B731-B1A5863E17F3}">
      <dgm:prSet/>
      <dgm:spPr/>
      <dgm:t>
        <a:bodyPr/>
        <a:lstStyle/>
        <a:p>
          <a:endParaRPr lang="es-MX"/>
        </a:p>
      </dgm:t>
    </dgm:pt>
    <dgm:pt modelId="{0444462B-55F3-458B-85F7-B3BDD0847B9A}" type="sibTrans" cxnId="{E1ACAFCB-F66A-4F65-B731-B1A5863E17F3}">
      <dgm:prSet/>
      <dgm:spPr/>
      <dgm:t>
        <a:bodyPr/>
        <a:lstStyle/>
        <a:p>
          <a:endParaRPr lang="es-MX"/>
        </a:p>
      </dgm:t>
    </dgm:pt>
    <dgm:pt modelId="{CF6F8743-848D-4441-AD88-95662AC7779F}">
      <dgm:prSet phldrT="[Texto]"/>
      <dgm:spPr/>
      <dgm:t>
        <a:bodyPr/>
        <a:lstStyle/>
        <a:p>
          <a:r>
            <a:rPr lang="es-MX" dirty="0"/>
            <a:t>EEA</a:t>
          </a:r>
        </a:p>
      </dgm:t>
    </dgm:pt>
    <dgm:pt modelId="{4EBAB6A4-3F5D-4D93-BB3B-19151C04D003}" type="parTrans" cxnId="{8FAE82C7-A991-4A3F-94A2-38F32D55E88B}">
      <dgm:prSet/>
      <dgm:spPr/>
      <dgm:t>
        <a:bodyPr/>
        <a:lstStyle/>
        <a:p>
          <a:endParaRPr lang="es-MX"/>
        </a:p>
      </dgm:t>
    </dgm:pt>
    <dgm:pt modelId="{8A0ACF69-230E-4DC2-8499-C6EF5F24B13F}" type="sibTrans" cxnId="{8FAE82C7-A991-4A3F-94A2-38F32D55E88B}">
      <dgm:prSet/>
      <dgm:spPr/>
      <dgm:t>
        <a:bodyPr/>
        <a:lstStyle/>
        <a:p>
          <a:endParaRPr lang="es-MX"/>
        </a:p>
      </dgm:t>
    </dgm:pt>
    <dgm:pt modelId="{4259EC07-6D97-42E4-B6BD-3552745F1551}">
      <dgm:prSet phldrT="[Texto]"/>
      <dgm:spPr/>
      <dgm:t>
        <a:bodyPr/>
        <a:lstStyle/>
        <a:p>
          <a:r>
            <a:rPr lang="es-MX" dirty="0" err="1"/>
            <a:t>CELs</a:t>
          </a:r>
          <a:endParaRPr lang="es-MX" dirty="0"/>
        </a:p>
      </dgm:t>
    </dgm:pt>
    <dgm:pt modelId="{B86E9B4C-051E-4572-B283-0CE6474BD4FF}" type="parTrans" cxnId="{FA3FE05B-6960-46ED-B56B-5BA8BF92560C}">
      <dgm:prSet/>
      <dgm:spPr/>
      <dgm:t>
        <a:bodyPr/>
        <a:lstStyle/>
        <a:p>
          <a:endParaRPr lang="es-MX"/>
        </a:p>
      </dgm:t>
    </dgm:pt>
    <dgm:pt modelId="{6D0BED5A-2842-4DCE-AEEB-99C482974E8E}" type="sibTrans" cxnId="{FA3FE05B-6960-46ED-B56B-5BA8BF92560C}">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pt>
    <dgm:pt modelId="{DE0286EF-0E85-4D73-9B13-6320EBD49E28}" type="pres">
      <dgm:prSet presAssocID="{CF6F8743-848D-4441-AD88-95662AC7779F}" presName="item1" presStyleLbl="node1" presStyleIdx="0" presStyleCnt="3">
        <dgm:presLayoutVars>
          <dgm:bulletEnabled val="1"/>
        </dgm:presLayoutVars>
      </dgm:prSet>
      <dgm:spPr/>
    </dgm:pt>
    <dgm:pt modelId="{476D8CB9-D372-481A-BA73-EDACFA138E7B}" type="pres">
      <dgm:prSet presAssocID="{4259EC07-6D97-42E4-B6BD-3552745F1551}" presName="item2" presStyleLbl="node1" presStyleIdx="1" presStyleCnt="3">
        <dgm:presLayoutVars>
          <dgm:bulletEnabled val="1"/>
        </dgm:presLayoutVars>
      </dgm:prSet>
      <dgm:spPr/>
    </dgm:pt>
    <dgm:pt modelId="{18F7F223-E2E1-4A45-A256-704B494310BF}" type="pres">
      <dgm:prSet presAssocID="{58FAD4D9-500F-4C03-88D0-00F2246E5E2D}" presName="item3" presStyleLbl="node1" presStyleIdx="2" presStyleCnt="3">
        <dgm:presLayoutVars>
          <dgm:bulletEnabled val="1"/>
        </dgm:presLayoutVars>
      </dgm:prSet>
      <dgm:spPr/>
    </dgm:pt>
    <dgm:pt modelId="{569D7F19-79FD-4193-946B-8D70A904B82E}" type="pres">
      <dgm:prSet presAssocID="{932FCE24-41EA-4B37-B3B0-8883AE7C671D}" presName="funnel" presStyleLbl="trAlignAcc1" presStyleIdx="0" presStyleCnt="1"/>
      <dgm:spPr/>
    </dgm:pt>
  </dgm:ptLst>
  <dgm:cxnLst>
    <dgm:cxn modelId="{39884D34-EB1B-45ED-9739-B4099DF6F328}" type="presOf" srcId="{58FAD4D9-500F-4C03-88D0-00F2246E5E2D}" destId="{C3BD8B7B-ADCE-4E54-AF82-86B99CB6D649}" srcOrd="0" destOrd="0" presId="urn:microsoft.com/office/officeart/2005/8/layout/funnel1"/>
    <dgm:cxn modelId="{8FAE82C7-A991-4A3F-94A2-38F32D55E88B}" srcId="{932FCE24-41EA-4B37-B3B0-8883AE7C671D}" destId="{CF6F8743-848D-4441-AD88-95662AC7779F}" srcOrd="1" destOrd="0" parTransId="{4EBAB6A4-3F5D-4D93-BB3B-19151C04D003}" sibTransId="{8A0ACF69-230E-4DC2-8499-C6EF5F24B13F}"/>
    <dgm:cxn modelId="{AF024464-2093-4686-8818-6E30BDCEB2B7}" type="presOf" srcId="{4259EC07-6D97-42E4-B6BD-3552745F1551}" destId="{DE0286EF-0E85-4D73-9B13-6320EBD49E28}" srcOrd="0" destOrd="0" presId="urn:microsoft.com/office/officeart/2005/8/layout/funnel1"/>
    <dgm:cxn modelId="{80E7C794-060A-42E8-8FD8-B9CC0EF36BE9}" type="presOf" srcId="{536B3444-46A7-46A9-BCF6-DB792B86870B}" destId="{18F7F223-E2E1-4A45-A256-704B494310BF}" srcOrd="0" destOrd="0" presId="urn:microsoft.com/office/officeart/2005/8/layout/funnel1"/>
    <dgm:cxn modelId="{42826EDC-F097-4CF8-8059-58D9A0313374}" type="presOf" srcId="{CF6F8743-848D-4441-AD88-95662AC7779F}" destId="{476D8CB9-D372-481A-BA73-EDACFA138E7B}" srcOrd="0" destOrd="0" presId="urn:microsoft.com/office/officeart/2005/8/layout/funnel1"/>
    <dgm:cxn modelId="{FA3FE05B-6960-46ED-B56B-5BA8BF92560C}" srcId="{932FCE24-41EA-4B37-B3B0-8883AE7C671D}" destId="{4259EC07-6D97-42E4-B6BD-3552745F1551}" srcOrd="2" destOrd="0" parTransId="{B86E9B4C-051E-4572-B283-0CE6474BD4FF}" sibTransId="{6D0BED5A-2842-4DCE-AEEB-99C482974E8E}"/>
    <dgm:cxn modelId="{E1ACAFCB-F66A-4F65-B731-B1A5863E17F3}" srcId="{932FCE24-41EA-4B37-B3B0-8883AE7C671D}" destId="{536B3444-46A7-46A9-BCF6-DB792B86870B}" srcOrd="0" destOrd="0" parTransId="{A4A268F1-EB3E-4A89-80F4-0968815DD2B7}" sibTransId="{0444462B-55F3-458B-85F7-B3BDD0847B9A}"/>
    <dgm:cxn modelId="{BE93147A-579A-495B-9ED8-2CA4B4568473}" srcId="{932FCE24-41EA-4B37-B3B0-8883AE7C671D}" destId="{58FAD4D9-500F-4C03-88D0-00F2246E5E2D}" srcOrd="3" destOrd="0" parTransId="{0C599062-C7C6-45FD-BF78-81220BFE29B2}" sibTransId="{9E6BD32D-5C0F-4E18-B044-1EDECFCD0773}"/>
    <dgm:cxn modelId="{14D481C0-6671-4882-8D2C-37966083FC3C}" type="presOf" srcId="{932FCE24-41EA-4B37-B3B0-8883AE7C671D}" destId="{8C7EABF8-01B8-4121-AF72-909AFD66D559}" srcOrd="0" destOrd="0" presId="urn:microsoft.com/office/officeart/2005/8/layout/funnel1"/>
    <dgm:cxn modelId="{C056C898-734B-4368-9E41-CAF1E7C339F2}" type="presParOf" srcId="{8C7EABF8-01B8-4121-AF72-909AFD66D559}" destId="{DAB242D3-0060-4A8E-8848-2EA64A91F7B9}" srcOrd="0" destOrd="0" presId="urn:microsoft.com/office/officeart/2005/8/layout/funnel1"/>
    <dgm:cxn modelId="{0A244C3D-FA89-4E00-9238-C74D3199B088}" type="presParOf" srcId="{8C7EABF8-01B8-4121-AF72-909AFD66D559}" destId="{6D93E312-C031-428B-B4AE-689D9DD91EE6}" srcOrd="1" destOrd="0" presId="urn:microsoft.com/office/officeart/2005/8/layout/funnel1"/>
    <dgm:cxn modelId="{4501AFC4-002D-460E-B3E9-C6D9F4A2B5A9}" type="presParOf" srcId="{8C7EABF8-01B8-4121-AF72-909AFD66D559}" destId="{C3BD8B7B-ADCE-4E54-AF82-86B99CB6D649}" srcOrd="2" destOrd="0" presId="urn:microsoft.com/office/officeart/2005/8/layout/funnel1"/>
    <dgm:cxn modelId="{F4FAE480-F23E-40F4-8961-1E96D31D6D42}" type="presParOf" srcId="{8C7EABF8-01B8-4121-AF72-909AFD66D559}" destId="{DE0286EF-0E85-4D73-9B13-6320EBD49E28}" srcOrd="3" destOrd="0" presId="urn:microsoft.com/office/officeart/2005/8/layout/funnel1"/>
    <dgm:cxn modelId="{63FA8B3E-D4FD-4F42-9B4D-B6714487FB51}" type="presParOf" srcId="{8C7EABF8-01B8-4121-AF72-909AFD66D559}" destId="{476D8CB9-D372-481A-BA73-EDACFA138E7B}" srcOrd="4" destOrd="0" presId="urn:microsoft.com/office/officeart/2005/8/layout/funnel1"/>
    <dgm:cxn modelId="{3E802A06-68CB-45D6-B6CB-3035282BE8AF}" type="presParOf" srcId="{8C7EABF8-01B8-4121-AF72-909AFD66D559}" destId="{18F7F223-E2E1-4A45-A256-704B494310BF}" srcOrd="5" destOrd="0" presId="urn:microsoft.com/office/officeart/2005/8/layout/funnel1"/>
    <dgm:cxn modelId="{9DDA2FB8-D542-421A-A595-A77268ED5B27}" type="presParOf" srcId="{8C7EABF8-01B8-4121-AF72-909AFD66D559}" destId="{569D7F19-79FD-4193-946B-8D70A904B82E}"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colorful4" csCatId="colorful" phldr="1"/>
      <dgm:spPr/>
      <dgm:t>
        <a:bodyPr/>
        <a:lstStyle/>
        <a:p>
          <a:endParaRPr lang="es-MX"/>
        </a:p>
      </dgm:t>
    </dgm:pt>
    <dgm:pt modelId="{536B3444-46A7-46A9-BCF6-DB792B86870B}">
      <dgm:prSet phldrT="[Texto]"/>
      <dgm:spPr/>
      <dgm:t>
        <a:bodyPr/>
        <a:lstStyle/>
        <a:p>
          <a:r>
            <a:rPr lang="es-MX" dirty="0"/>
            <a:t>POTENCIA</a:t>
          </a:r>
        </a:p>
      </dgm:t>
    </dgm:pt>
    <dgm:pt modelId="{A4A268F1-EB3E-4A89-80F4-0968815DD2B7}" type="parTrans" cxnId="{E1ACAFCB-F66A-4F65-B731-B1A5863E17F3}">
      <dgm:prSet/>
      <dgm:spPr/>
      <dgm:t>
        <a:bodyPr/>
        <a:lstStyle/>
        <a:p>
          <a:endParaRPr lang="es-MX"/>
        </a:p>
      </dgm:t>
    </dgm:pt>
    <dgm:pt modelId="{0444462B-55F3-458B-85F7-B3BDD0847B9A}" type="sibTrans" cxnId="{E1ACAFCB-F66A-4F65-B731-B1A5863E17F3}">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pt>
    <dgm:pt modelId="{F9CE11D5-CA81-4896-8117-25C2E7458BCA}" type="pres">
      <dgm:prSet presAssocID="{58FAD4D9-500F-4C03-88D0-00F2246E5E2D}" presName="item1" presStyleLbl="node1" presStyleIdx="0" presStyleCnt="1">
        <dgm:presLayoutVars>
          <dgm:bulletEnabled val="1"/>
        </dgm:presLayoutVars>
      </dgm:prSet>
      <dgm:spPr/>
    </dgm:pt>
    <dgm:pt modelId="{569D7F19-79FD-4193-946B-8D70A904B82E}" type="pres">
      <dgm:prSet presAssocID="{932FCE24-41EA-4B37-B3B0-8883AE7C671D}" presName="funnel" presStyleLbl="trAlignAcc1" presStyleIdx="0" presStyleCnt="1"/>
      <dgm:spPr/>
    </dgm:pt>
  </dgm:ptLst>
  <dgm:cxnLst>
    <dgm:cxn modelId="{BE93147A-579A-495B-9ED8-2CA4B4568473}" srcId="{932FCE24-41EA-4B37-B3B0-8883AE7C671D}" destId="{58FAD4D9-500F-4C03-88D0-00F2246E5E2D}" srcOrd="1" destOrd="0" parTransId="{0C599062-C7C6-45FD-BF78-81220BFE29B2}" sibTransId="{9E6BD32D-5C0F-4E18-B044-1EDECFCD0773}"/>
    <dgm:cxn modelId="{45B0A830-A3B4-4F5B-A145-C16062EE8967}" type="presOf" srcId="{58FAD4D9-500F-4C03-88D0-00F2246E5E2D}" destId="{C3BD8B7B-ADCE-4E54-AF82-86B99CB6D649}" srcOrd="0" destOrd="0" presId="urn:microsoft.com/office/officeart/2005/8/layout/funnel1"/>
    <dgm:cxn modelId="{E1ACAFCB-F66A-4F65-B731-B1A5863E17F3}" srcId="{932FCE24-41EA-4B37-B3B0-8883AE7C671D}" destId="{536B3444-46A7-46A9-BCF6-DB792B86870B}" srcOrd="0" destOrd="0" parTransId="{A4A268F1-EB3E-4A89-80F4-0968815DD2B7}" sibTransId="{0444462B-55F3-458B-85F7-B3BDD0847B9A}"/>
    <dgm:cxn modelId="{0A4297DE-0F6B-42D1-A47A-FF485B27A300}" type="presOf" srcId="{536B3444-46A7-46A9-BCF6-DB792B86870B}" destId="{F9CE11D5-CA81-4896-8117-25C2E7458BCA}" srcOrd="0" destOrd="0" presId="urn:microsoft.com/office/officeart/2005/8/layout/funnel1"/>
    <dgm:cxn modelId="{3DA75CF9-14F4-40A7-94AE-7207AAE9D2E5}" type="presOf" srcId="{932FCE24-41EA-4B37-B3B0-8883AE7C671D}" destId="{8C7EABF8-01B8-4121-AF72-909AFD66D559}" srcOrd="0" destOrd="0" presId="urn:microsoft.com/office/officeart/2005/8/layout/funnel1"/>
    <dgm:cxn modelId="{BA99E037-16B6-474A-AF92-774BF99A8040}" type="presParOf" srcId="{8C7EABF8-01B8-4121-AF72-909AFD66D559}" destId="{DAB242D3-0060-4A8E-8848-2EA64A91F7B9}" srcOrd="0" destOrd="0" presId="urn:microsoft.com/office/officeart/2005/8/layout/funnel1"/>
    <dgm:cxn modelId="{4CD399D8-F935-4123-A1C6-F99C9DFE2384}" type="presParOf" srcId="{8C7EABF8-01B8-4121-AF72-909AFD66D559}" destId="{6D93E312-C031-428B-B4AE-689D9DD91EE6}" srcOrd="1" destOrd="0" presId="urn:microsoft.com/office/officeart/2005/8/layout/funnel1"/>
    <dgm:cxn modelId="{B642449B-AB03-4AA9-948D-70A399345DDE}" type="presParOf" srcId="{8C7EABF8-01B8-4121-AF72-909AFD66D559}" destId="{C3BD8B7B-ADCE-4E54-AF82-86B99CB6D649}" srcOrd="2" destOrd="0" presId="urn:microsoft.com/office/officeart/2005/8/layout/funnel1"/>
    <dgm:cxn modelId="{6DC2693E-5D29-4D79-AA3A-B0FA394C5B7C}" type="presParOf" srcId="{8C7EABF8-01B8-4121-AF72-909AFD66D559}" destId="{F9CE11D5-CA81-4896-8117-25C2E7458BCA}" srcOrd="3" destOrd="0" presId="urn:microsoft.com/office/officeart/2005/8/layout/funnel1"/>
    <dgm:cxn modelId="{BD275A1F-339F-4E8B-A7D2-C493B0CC37FE}" type="presParOf" srcId="{8C7EABF8-01B8-4121-AF72-909AFD66D559}" destId="{569D7F19-79FD-4193-946B-8D70A904B82E}" srcOrd="4" destOrd="0" presId="urn:microsoft.com/office/officeart/2005/8/layout/funnel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colorful5" csCatId="colorful" phldr="1"/>
      <dgm:spPr/>
      <dgm:t>
        <a:bodyPr/>
        <a:lstStyle/>
        <a:p>
          <a:endParaRPr lang="es-MX"/>
        </a:p>
      </dgm:t>
    </dgm:pt>
    <dgm:pt modelId="{536B3444-46A7-46A9-BCF6-DB792B86870B}">
      <dgm:prSet phldrT="[Texto]"/>
      <dgm:spPr/>
      <dgm:t>
        <a:bodyPr/>
        <a:lstStyle/>
        <a:p>
          <a:r>
            <a:rPr lang="es-MX" dirty="0"/>
            <a:t>POTENCIA</a:t>
          </a:r>
        </a:p>
      </dgm:t>
    </dgm:pt>
    <dgm:pt modelId="{A4A268F1-EB3E-4A89-80F4-0968815DD2B7}" type="parTrans" cxnId="{E1ACAFCB-F66A-4F65-B731-B1A5863E17F3}">
      <dgm:prSet/>
      <dgm:spPr/>
      <dgm:t>
        <a:bodyPr/>
        <a:lstStyle/>
        <a:p>
          <a:endParaRPr lang="es-MX"/>
        </a:p>
      </dgm:t>
    </dgm:pt>
    <dgm:pt modelId="{0444462B-55F3-458B-85F7-B3BDD0847B9A}" type="sibTrans" cxnId="{E1ACAFCB-F66A-4F65-B731-B1A5863E17F3}">
      <dgm:prSet/>
      <dgm:spPr/>
      <dgm:t>
        <a:bodyPr/>
        <a:lstStyle/>
        <a:p>
          <a:endParaRPr lang="es-MX"/>
        </a:p>
      </dgm:t>
    </dgm:pt>
    <dgm:pt modelId="{CF6F8743-848D-4441-AD88-95662AC7779F}">
      <dgm:prSet phldrT="[Texto]"/>
      <dgm:spPr/>
      <dgm:t>
        <a:bodyPr/>
        <a:lstStyle/>
        <a:p>
          <a:r>
            <a:rPr lang="es-MX" dirty="0"/>
            <a:t>EEA</a:t>
          </a:r>
        </a:p>
      </dgm:t>
    </dgm:pt>
    <dgm:pt modelId="{4EBAB6A4-3F5D-4D93-BB3B-19151C04D003}" type="parTrans" cxnId="{8FAE82C7-A991-4A3F-94A2-38F32D55E88B}">
      <dgm:prSet/>
      <dgm:spPr/>
      <dgm:t>
        <a:bodyPr/>
        <a:lstStyle/>
        <a:p>
          <a:endParaRPr lang="es-MX"/>
        </a:p>
      </dgm:t>
    </dgm:pt>
    <dgm:pt modelId="{8A0ACF69-230E-4DC2-8499-C6EF5F24B13F}" type="sibTrans" cxnId="{8FAE82C7-A991-4A3F-94A2-38F32D55E88B}">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pt>
    <dgm:pt modelId="{DE0286EF-0E85-4D73-9B13-6320EBD49E28}" type="pres">
      <dgm:prSet presAssocID="{CF6F8743-848D-4441-AD88-95662AC7779F}" presName="item1" presStyleLbl="node1" presStyleIdx="0" presStyleCnt="2">
        <dgm:presLayoutVars>
          <dgm:bulletEnabled val="1"/>
        </dgm:presLayoutVars>
      </dgm:prSet>
      <dgm:spPr/>
    </dgm:pt>
    <dgm:pt modelId="{931E2007-7A59-4FA9-B64E-B2EB7D17149A}" type="pres">
      <dgm:prSet presAssocID="{58FAD4D9-500F-4C03-88D0-00F2246E5E2D}" presName="item2" presStyleLbl="node1" presStyleIdx="1" presStyleCnt="2">
        <dgm:presLayoutVars>
          <dgm:bulletEnabled val="1"/>
        </dgm:presLayoutVars>
      </dgm:prSet>
      <dgm:spPr/>
    </dgm:pt>
    <dgm:pt modelId="{569D7F19-79FD-4193-946B-8D70A904B82E}" type="pres">
      <dgm:prSet presAssocID="{932FCE24-41EA-4B37-B3B0-8883AE7C671D}" presName="funnel" presStyleLbl="trAlignAcc1" presStyleIdx="0" presStyleCnt="1"/>
      <dgm:spPr/>
    </dgm:pt>
  </dgm:ptLst>
  <dgm:cxnLst>
    <dgm:cxn modelId="{8FAE82C7-A991-4A3F-94A2-38F32D55E88B}" srcId="{932FCE24-41EA-4B37-B3B0-8883AE7C671D}" destId="{CF6F8743-848D-4441-AD88-95662AC7779F}" srcOrd="1" destOrd="0" parTransId="{4EBAB6A4-3F5D-4D93-BB3B-19151C04D003}" sibTransId="{8A0ACF69-230E-4DC2-8499-C6EF5F24B13F}"/>
    <dgm:cxn modelId="{FF4EB682-5592-42CE-8825-83F4154940DF}" type="presOf" srcId="{932FCE24-41EA-4B37-B3B0-8883AE7C671D}" destId="{8C7EABF8-01B8-4121-AF72-909AFD66D559}" srcOrd="0" destOrd="0" presId="urn:microsoft.com/office/officeart/2005/8/layout/funnel1"/>
    <dgm:cxn modelId="{E7DA6068-6DD6-4AA1-8FC1-66B88BDED0C1}" type="presOf" srcId="{536B3444-46A7-46A9-BCF6-DB792B86870B}" destId="{931E2007-7A59-4FA9-B64E-B2EB7D17149A}" srcOrd="0" destOrd="0" presId="urn:microsoft.com/office/officeart/2005/8/layout/funnel1"/>
    <dgm:cxn modelId="{E1ACAFCB-F66A-4F65-B731-B1A5863E17F3}" srcId="{932FCE24-41EA-4B37-B3B0-8883AE7C671D}" destId="{536B3444-46A7-46A9-BCF6-DB792B86870B}" srcOrd="0" destOrd="0" parTransId="{A4A268F1-EB3E-4A89-80F4-0968815DD2B7}" sibTransId="{0444462B-55F3-458B-85F7-B3BDD0847B9A}"/>
    <dgm:cxn modelId="{84CCDEFF-4195-499C-9068-4EED117E5821}" type="presOf" srcId="{58FAD4D9-500F-4C03-88D0-00F2246E5E2D}" destId="{C3BD8B7B-ADCE-4E54-AF82-86B99CB6D649}" srcOrd="0" destOrd="0" presId="urn:microsoft.com/office/officeart/2005/8/layout/funnel1"/>
    <dgm:cxn modelId="{BE93147A-579A-495B-9ED8-2CA4B4568473}" srcId="{932FCE24-41EA-4B37-B3B0-8883AE7C671D}" destId="{58FAD4D9-500F-4C03-88D0-00F2246E5E2D}" srcOrd="2" destOrd="0" parTransId="{0C599062-C7C6-45FD-BF78-81220BFE29B2}" sibTransId="{9E6BD32D-5C0F-4E18-B044-1EDECFCD0773}"/>
    <dgm:cxn modelId="{52CCD915-BFED-416E-8A2A-8A84A6EB863A}" type="presOf" srcId="{CF6F8743-848D-4441-AD88-95662AC7779F}" destId="{DE0286EF-0E85-4D73-9B13-6320EBD49E28}" srcOrd="0" destOrd="0" presId="urn:microsoft.com/office/officeart/2005/8/layout/funnel1"/>
    <dgm:cxn modelId="{B6E4CC34-B541-4566-9D42-BFCE6C5C22A4}" type="presParOf" srcId="{8C7EABF8-01B8-4121-AF72-909AFD66D559}" destId="{DAB242D3-0060-4A8E-8848-2EA64A91F7B9}" srcOrd="0" destOrd="0" presId="urn:microsoft.com/office/officeart/2005/8/layout/funnel1"/>
    <dgm:cxn modelId="{062085D8-3024-4870-A588-00B298B44F60}" type="presParOf" srcId="{8C7EABF8-01B8-4121-AF72-909AFD66D559}" destId="{6D93E312-C031-428B-B4AE-689D9DD91EE6}" srcOrd="1" destOrd="0" presId="urn:microsoft.com/office/officeart/2005/8/layout/funnel1"/>
    <dgm:cxn modelId="{9907AA74-5E25-435D-868D-A04F2C9F3AD9}" type="presParOf" srcId="{8C7EABF8-01B8-4121-AF72-909AFD66D559}" destId="{C3BD8B7B-ADCE-4E54-AF82-86B99CB6D649}" srcOrd="2" destOrd="0" presId="urn:microsoft.com/office/officeart/2005/8/layout/funnel1"/>
    <dgm:cxn modelId="{AA4BCF8D-FB8E-4E5F-806E-B46FE2AE1375}" type="presParOf" srcId="{8C7EABF8-01B8-4121-AF72-909AFD66D559}" destId="{DE0286EF-0E85-4D73-9B13-6320EBD49E28}" srcOrd="3" destOrd="0" presId="urn:microsoft.com/office/officeart/2005/8/layout/funnel1"/>
    <dgm:cxn modelId="{D4E700D0-2EC1-41D7-8CD5-15E729B03750}" type="presParOf" srcId="{8C7EABF8-01B8-4121-AF72-909AFD66D559}" destId="{931E2007-7A59-4FA9-B64E-B2EB7D17149A}" srcOrd="4" destOrd="0" presId="urn:microsoft.com/office/officeart/2005/8/layout/funnel1"/>
    <dgm:cxn modelId="{943F8C48-AE2B-46CA-99F9-B5BFB3F4BAF9}" type="presParOf" srcId="{8C7EABF8-01B8-4121-AF72-909AFD66D559}" destId="{569D7F19-79FD-4193-946B-8D70A904B82E}" srcOrd="5" destOrd="0" presId="urn:microsoft.com/office/officeart/2005/8/layout/funnel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accent6_2" csCatId="accent6" phldr="1"/>
      <dgm:spPr/>
      <dgm:t>
        <a:bodyPr/>
        <a:lstStyle/>
        <a:p>
          <a:endParaRPr lang="es-MX"/>
        </a:p>
      </dgm:t>
    </dgm:pt>
    <dgm:pt modelId="{4259EC07-6D97-42E4-B6BD-3552745F1551}">
      <dgm:prSet phldrT="[Texto]"/>
      <dgm:spPr/>
      <dgm:t>
        <a:bodyPr/>
        <a:lstStyle/>
        <a:p>
          <a:r>
            <a:rPr lang="es-MX" dirty="0" err="1"/>
            <a:t>CELs</a:t>
          </a:r>
          <a:endParaRPr lang="es-MX" dirty="0"/>
        </a:p>
      </dgm:t>
    </dgm:pt>
    <dgm:pt modelId="{B86E9B4C-051E-4572-B283-0CE6474BD4FF}" type="parTrans" cxnId="{FA3FE05B-6960-46ED-B56B-5BA8BF92560C}">
      <dgm:prSet/>
      <dgm:spPr/>
      <dgm:t>
        <a:bodyPr/>
        <a:lstStyle/>
        <a:p>
          <a:endParaRPr lang="es-MX"/>
        </a:p>
      </dgm:t>
    </dgm:pt>
    <dgm:pt modelId="{6D0BED5A-2842-4DCE-AEEB-99C482974E8E}" type="sibTrans" cxnId="{FA3FE05B-6960-46ED-B56B-5BA8BF92560C}">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pt>
    <dgm:pt modelId="{C51DF019-0B9E-40D3-BCF5-1213D96A2F87}" type="pres">
      <dgm:prSet presAssocID="{58FAD4D9-500F-4C03-88D0-00F2246E5E2D}" presName="item1" presStyleLbl="node1" presStyleIdx="0" presStyleCnt="1">
        <dgm:presLayoutVars>
          <dgm:bulletEnabled val="1"/>
        </dgm:presLayoutVars>
      </dgm:prSet>
      <dgm:spPr/>
    </dgm:pt>
    <dgm:pt modelId="{569D7F19-79FD-4193-946B-8D70A904B82E}" type="pres">
      <dgm:prSet presAssocID="{932FCE24-41EA-4B37-B3B0-8883AE7C671D}" presName="funnel" presStyleLbl="trAlignAcc1" presStyleIdx="0" presStyleCnt="1"/>
      <dgm:spPr/>
    </dgm:pt>
  </dgm:ptLst>
  <dgm:cxnLst>
    <dgm:cxn modelId="{BE93147A-579A-495B-9ED8-2CA4B4568473}" srcId="{932FCE24-41EA-4B37-B3B0-8883AE7C671D}" destId="{58FAD4D9-500F-4C03-88D0-00F2246E5E2D}" srcOrd="1" destOrd="0" parTransId="{0C599062-C7C6-45FD-BF78-81220BFE29B2}" sibTransId="{9E6BD32D-5C0F-4E18-B044-1EDECFCD0773}"/>
    <dgm:cxn modelId="{1A18C6E9-170A-4487-988A-7D31C935B018}" type="presOf" srcId="{932FCE24-41EA-4B37-B3B0-8883AE7C671D}" destId="{8C7EABF8-01B8-4121-AF72-909AFD66D559}" srcOrd="0" destOrd="0" presId="urn:microsoft.com/office/officeart/2005/8/layout/funnel1"/>
    <dgm:cxn modelId="{04C1FB80-A708-4838-918F-B060E4CFAECF}" type="presOf" srcId="{4259EC07-6D97-42E4-B6BD-3552745F1551}" destId="{C51DF019-0B9E-40D3-BCF5-1213D96A2F87}" srcOrd="0" destOrd="0" presId="urn:microsoft.com/office/officeart/2005/8/layout/funnel1"/>
    <dgm:cxn modelId="{FA3FE05B-6960-46ED-B56B-5BA8BF92560C}" srcId="{932FCE24-41EA-4B37-B3B0-8883AE7C671D}" destId="{4259EC07-6D97-42E4-B6BD-3552745F1551}" srcOrd="0" destOrd="0" parTransId="{B86E9B4C-051E-4572-B283-0CE6474BD4FF}" sibTransId="{6D0BED5A-2842-4DCE-AEEB-99C482974E8E}"/>
    <dgm:cxn modelId="{B09A7B25-9152-42F1-B476-B0F064B97E44}" type="presOf" srcId="{58FAD4D9-500F-4C03-88D0-00F2246E5E2D}" destId="{C3BD8B7B-ADCE-4E54-AF82-86B99CB6D649}" srcOrd="0" destOrd="0" presId="urn:microsoft.com/office/officeart/2005/8/layout/funnel1"/>
    <dgm:cxn modelId="{1EC7ABDD-096F-459E-A0B1-7AD169179B73}" type="presParOf" srcId="{8C7EABF8-01B8-4121-AF72-909AFD66D559}" destId="{DAB242D3-0060-4A8E-8848-2EA64A91F7B9}" srcOrd="0" destOrd="0" presId="urn:microsoft.com/office/officeart/2005/8/layout/funnel1"/>
    <dgm:cxn modelId="{D4E5A85A-9540-452F-9139-FCA352AB3C9B}" type="presParOf" srcId="{8C7EABF8-01B8-4121-AF72-909AFD66D559}" destId="{6D93E312-C031-428B-B4AE-689D9DD91EE6}" srcOrd="1" destOrd="0" presId="urn:microsoft.com/office/officeart/2005/8/layout/funnel1"/>
    <dgm:cxn modelId="{139BCA9F-5D9C-40EF-80E1-FB4AA4ECC38D}" type="presParOf" srcId="{8C7EABF8-01B8-4121-AF72-909AFD66D559}" destId="{C3BD8B7B-ADCE-4E54-AF82-86B99CB6D649}" srcOrd="2" destOrd="0" presId="urn:microsoft.com/office/officeart/2005/8/layout/funnel1"/>
    <dgm:cxn modelId="{A062F37B-7EEE-403B-95E0-5C2A91A59F1A}" type="presParOf" srcId="{8C7EABF8-01B8-4121-AF72-909AFD66D559}" destId="{C51DF019-0B9E-40D3-BCF5-1213D96A2F87}" srcOrd="3" destOrd="0" presId="urn:microsoft.com/office/officeart/2005/8/layout/funnel1"/>
    <dgm:cxn modelId="{28E55782-6041-4323-AEA7-EDEE8B88B5FA}" type="presParOf" srcId="{8C7EABF8-01B8-4121-AF72-909AFD66D559}" destId="{569D7F19-79FD-4193-946B-8D70A904B82E}" srcOrd="4" destOrd="0" presId="urn:microsoft.com/office/officeart/2005/8/layout/funnel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colorful3" csCatId="colorful" phldr="1"/>
      <dgm:spPr/>
      <dgm:t>
        <a:bodyPr/>
        <a:lstStyle/>
        <a:p>
          <a:endParaRPr lang="es-MX"/>
        </a:p>
      </dgm:t>
    </dgm:pt>
    <dgm:pt modelId="{CF6F8743-848D-4441-AD88-95662AC7779F}">
      <dgm:prSet phldrT="[Texto]"/>
      <dgm:spPr/>
      <dgm:t>
        <a:bodyPr/>
        <a:lstStyle/>
        <a:p>
          <a:r>
            <a:rPr lang="es-MX" dirty="0"/>
            <a:t>EEA</a:t>
          </a:r>
        </a:p>
      </dgm:t>
    </dgm:pt>
    <dgm:pt modelId="{4EBAB6A4-3F5D-4D93-BB3B-19151C04D003}" type="parTrans" cxnId="{8FAE82C7-A991-4A3F-94A2-38F32D55E88B}">
      <dgm:prSet/>
      <dgm:spPr/>
      <dgm:t>
        <a:bodyPr/>
        <a:lstStyle/>
        <a:p>
          <a:endParaRPr lang="es-MX"/>
        </a:p>
      </dgm:t>
    </dgm:pt>
    <dgm:pt modelId="{8A0ACF69-230E-4DC2-8499-C6EF5F24B13F}" type="sibTrans" cxnId="{8FAE82C7-A991-4A3F-94A2-38F32D55E88B}">
      <dgm:prSet/>
      <dgm:spPr/>
      <dgm:t>
        <a:bodyPr/>
        <a:lstStyle/>
        <a:p>
          <a:endParaRPr lang="es-MX"/>
        </a:p>
      </dgm:t>
    </dgm:pt>
    <dgm:pt modelId="{4259EC07-6D97-42E4-B6BD-3552745F1551}">
      <dgm:prSet phldrT="[Texto]"/>
      <dgm:spPr/>
      <dgm:t>
        <a:bodyPr/>
        <a:lstStyle/>
        <a:p>
          <a:r>
            <a:rPr lang="es-MX" dirty="0" err="1"/>
            <a:t>CELs</a:t>
          </a:r>
          <a:endParaRPr lang="es-MX" dirty="0"/>
        </a:p>
      </dgm:t>
    </dgm:pt>
    <dgm:pt modelId="{B86E9B4C-051E-4572-B283-0CE6474BD4FF}" type="parTrans" cxnId="{FA3FE05B-6960-46ED-B56B-5BA8BF92560C}">
      <dgm:prSet/>
      <dgm:spPr/>
      <dgm:t>
        <a:bodyPr/>
        <a:lstStyle/>
        <a:p>
          <a:endParaRPr lang="es-MX"/>
        </a:p>
      </dgm:t>
    </dgm:pt>
    <dgm:pt modelId="{6D0BED5A-2842-4DCE-AEEB-99C482974E8E}" type="sibTrans" cxnId="{FA3FE05B-6960-46ED-B56B-5BA8BF92560C}">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pt>
    <dgm:pt modelId="{EEF6B8E4-B956-4B9B-B3EF-B5A4474A078F}" type="pres">
      <dgm:prSet presAssocID="{4259EC07-6D97-42E4-B6BD-3552745F1551}" presName="item1" presStyleLbl="node1" presStyleIdx="0" presStyleCnt="2">
        <dgm:presLayoutVars>
          <dgm:bulletEnabled val="1"/>
        </dgm:presLayoutVars>
      </dgm:prSet>
      <dgm:spPr/>
    </dgm:pt>
    <dgm:pt modelId="{3AC0CA10-B605-459F-ADCF-8EE06DB4F7E5}" type="pres">
      <dgm:prSet presAssocID="{58FAD4D9-500F-4C03-88D0-00F2246E5E2D}" presName="item2" presStyleLbl="node1" presStyleIdx="1" presStyleCnt="2">
        <dgm:presLayoutVars>
          <dgm:bulletEnabled val="1"/>
        </dgm:presLayoutVars>
      </dgm:prSet>
      <dgm:spPr/>
    </dgm:pt>
    <dgm:pt modelId="{569D7F19-79FD-4193-946B-8D70A904B82E}" type="pres">
      <dgm:prSet presAssocID="{932FCE24-41EA-4B37-B3B0-8883AE7C671D}" presName="funnel" presStyleLbl="trAlignAcc1" presStyleIdx="0" presStyleCnt="1"/>
      <dgm:spPr/>
    </dgm:pt>
  </dgm:ptLst>
  <dgm:cxnLst>
    <dgm:cxn modelId="{07662156-81D0-4E77-8089-9EFC3E26E05D}" type="presOf" srcId="{CF6F8743-848D-4441-AD88-95662AC7779F}" destId="{3AC0CA10-B605-459F-ADCF-8EE06DB4F7E5}" srcOrd="0" destOrd="0" presId="urn:microsoft.com/office/officeart/2005/8/layout/funnel1"/>
    <dgm:cxn modelId="{8FAE82C7-A991-4A3F-94A2-38F32D55E88B}" srcId="{932FCE24-41EA-4B37-B3B0-8883AE7C671D}" destId="{CF6F8743-848D-4441-AD88-95662AC7779F}" srcOrd="0" destOrd="0" parTransId="{4EBAB6A4-3F5D-4D93-BB3B-19151C04D003}" sibTransId="{8A0ACF69-230E-4DC2-8499-C6EF5F24B13F}"/>
    <dgm:cxn modelId="{7173FDC2-7BC3-44DC-876C-170CE26D6972}" type="presOf" srcId="{4259EC07-6D97-42E4-B6BD-3552745F1551}" destId="{EEF6B8E4-B956-4B9B-B3EF-B5A4474A078F}" srcOrd="0" destOrd="0" presId="urn:microsoft.com/office/officeart/2005/8/layout/funnel1"/>
    <dgm:cxn modelId="{131ADC69-9496-474D-8BFF-4F83C9F99F20}" type="presOf" srcId="{58FAD4D9-500F-4C03-88D0-00F2246E5E2D}" destId="{C3BD8B7B-ADCE-4E54-AF82-86B99CB6D649}" srcOrd="0" destOrd="0" presId="urn:microsoft.com/office/officeart/2005/8/layout/funnel1"/>
    <dgm:cxn modelId="{C196A3E6-FCCD-4FD6-829F-B36900155D1D}" type="presOf" srcId="{932FCE24-41EA-4B37-B3B0-8883AE7C671D}" destId="{8C7EABF8-01B8-4121-AF72-909AFD66D559}" srcOrd="0" destOrd="0" presId="urn:microsoft.com/office/officeart/2005/8/layout/funnel1"/>
    <dgm:cxn modelId="{FA3FE05B-6960-46ED-B56B-5BA8BF92560C}" srcId="{932FCE24-41EA-4B37-B3B0-8883AE7C671D}" destId="{4259EC07-6D97-42E4-B6BD-3552745F1551}" srcOrd="1" destOrd="0" parTransId="{B86E9B4C-051E-4572-B283-0CE6474BD4FF}" sibTransId="{6D0BED5A-2842-4DCE-AEEB-99C482974E8E}"/>
    <dgm:cxn modelId="{BE93147A-579A-495B-9ED8-2CA4B4568473}" srcId="{932FCE24-41EA-4B37-B3B0-8883AE7C671D}" destId="{58FAD4D9-500F-4C03-88D0-00F2246E5E2D}" srcOrd="2" destOrd="0" parTransId="{0C599062-C7C6-45FD-BF78-81220BFE29B2}" sibTransId="{9E6BD32D-5C0F-4E18-B044-1EDECFCD0773}"/>
    <dgm:cxn modelId="{46D99FB5-8EE5-4DB5-8014-0FCC4C367C5B}" type="presParOf" srcId="{8C7EABF8-01B8-4121-AF72-909AFD66D559}" destId="{DAB242D3-0060-4A8E-8848-2EA64A91F7B9}" srcOrd="0" destOrd="0" presId="urn:microsoft.com/office/officeart/2005/8/layout/funnel1"/>
    <dgm:cxn modelId="{55EB74B0-6DDD-4BDF-AE44-8B0969A82D79}" type="presParOf" srcId="{8C7EABF8-01B8-4121-AF72-909AFD66D559}" destId="{6D93E312-C031-428B-B4AE-689D9DD91EE6}" srcOrd="1" destOrd="0" presId="urn:microsoft.com/office/officeart/2005/8/layout/funnel1"/>
    <dgm:cxn modelId="{4C7614A7-9C71-462C-913B-D6B947CFC465}" type="presParOf" srcId="{8C7EABF8-01B8-4121-AF72-909AFD66D559}" destId="{C3BD8B7B-ADCE-4E54-AF82-86B99CB6D649}" srcOrd="2" destOrd="0" presId="urn:microsoft.com/office/officeart/2005/8/layout/funnel1"/>
    <dgm:cxn modelId="{9044B9CD-C1AE-414F-9CA4-1FABFE7DFCE7}" type="presParOf" srcId="{8C7EABF8-01B8-4121-AF72-909AFD66D559}" destId="{EEF6B8E4-B956-4B9B-B3EF-B5A4474A078F}" srcOrd="3" destOrd="0" presId="urn:microsoft.com/office/officeart/2005/8/layout/funnel1"/>
    <dgm:cxn modelId="{B2CD1608-2B29-4A15-8F3E-B08B8E161166}" type="presParOf" srcId="{8C7EABF8-01B8-4121-AF72-909AFD66D559}" destId="{3AC0CA10-B605-459F-ADCF-8EE06DB4F7E5}" srcOrd="4" destOrd="0" presId="urn:microsoft.com/office/officeart/2005/8/layout/funnel1"/>
    <dgm:cxn modelId="{E123C47B-3F02-43AD-8BD0-210D4199C4BA}" type="presParOf" srcId="{8C7EABF8-01B8-4121-AF72-909AFD66D559}" destId="{569D7F19-79FD-4193-946B-8D70A904B82E}" srcOrd="5" destOrd="0" presId="urn:microsoft.com/office/officeart/2005/8/layout/funnel1"/>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32FCE24-41EA-4B37-B3B0-8883AE7C671D}" type="doc">
      <dgm:prSet loTypeId="urn:microsoft.com/office/officeart/2005/8/layout/funnel1" loCatId="relationship" qsTypeId="urn:microsoft.com/office/officeart/2005/8/quickstyle/3d7" qsCatId="3D" csTypeId="urn:microsoft.com/office/officeart/2005/8/colors/colorful4" csCatId="colorful" phldr="1"/>
      <dgm:spPr/>
      <dgm:t>
        <a:bodyPr/>
        <a:lstStyle/>
        <a:p>
          <a:endParaRPr lang="es-MX"/>
        </a:p>
      </dgm:t>
    </dgm:pt>
    <dgm:pt modelId="{4259EC07-6D97-42E4-B6BD-3552745F1551}">
      <dgm:prSet phldrT="[Texto]"/>
      <dgm:spPr/>
      <dgm:t>
        <a:bodyPr/>
        <a:lstStyle/>
        <a:p>
          <a:r>
            <a:rPr lang="es-MX" dirty="0"/>
            <a:t>POTENCIA</a:t>
          </a:r>
        </a:p>
      </dgm:t>
    </dgm:pt>
    <dgm:pt modelId="{B86E9B4C-051E-4572-B283-0CE6474BD4FF}" type="parTrans" cxnId="{FA3FE05B-6960-46ED-B56B-5BA8BF92560C}">
      <dgm:prSet/>
      <dgm:spPr/>
      <dgm:t>
        <a:bodyPr/>
        <a:lstStyle/>
        <a:p>
          <a:endParaRPr lang="es-MX"/>
        </a:p>
      </dgm:t>
    </dgm:pt>
    <dgm:pt modelId="{6D0BED5A-2842-4DCE-AEEB-99C482974E8E}" type="sibTrans" cxnId="{FA3FE05B-6960-46ED-B56B-5BA8BF92560C}">
      <dgm:prSet/>
      <dgm:spPr/>
      <dgm:t>
        <a:bodyPr/>
        <a:lstStyle/>
        <a:p>
          <a:endParaRPr lang="es-MX"/>
        </a:p>
      </dgm:t>
    </dgm:pt>
    <dgm:pt modelId="{58FAD4D9-500F-4C03-88D0-00F2246E5E2D}">
      <dgm:prSet phldrT="[Texto]" custT="1"/>
      <dgm:spPr/>
      <dgm:t>
        <a:bodyPr/>
        <a:lstStyle/>
        <a:p>
          <a:r>
            <a:rPr lang="es-MX" sz="1400" dirty="0"/>
            <a:t>OFERTA DE VENTA</a:t>
          </a:r>
        </a:p>
      </dgm:t>
    </dgm:pt>
    <dgm:pt modelId="{0C599062-C7C6-45FD-BF78-81220BFE29B2}" type="parTrans" cxnId="{BE93147A-579A-495B-9ED8-2CA4B4568473}">
      <dgm:prSet/>
      <dgm:spPr/>
      <dgm:t>
        <a:bodyPr/>
        <a:lstStyle/>
        <a:p>
          <a:endParaRPr lang="es-MX"/>
        </a:p>
      </dgm:t>
    </dgm:pt>
    <dgm:pt modelId="{9E6BD32D-5C0F-4E18-B044-1EDECFCD0773}" type="sibTrans" cxnId="{BE93147A-579A-495B-9ED8-2CA4B4568473}">
      <dgm:prSet/>
      <dgm:spPr/>
      <dgm:t>
        <a:bodyPr/>
        <a:lstStyle/>
        <a:p>
          <a:endParaRPr lang="es-MX"/>
        </a:p>
      </dgm:t>
    </dgm:pt>
    <dgm:pt modelId="{F4FCD367-E4DB-43C2-AEC3-5C2D9D370A7D}">
      <dgm:prSet phldrT="[Texto]"/>
      <dgm:spPr/>
      <dgm:t>
        <a:bodyPr/>
        <a:lstStyle/>
        <a:p>
          <a:r>
            <a:rPr lang="es-MX" dirty="0"/>
            <a:t>CEL´s</a:t>
          </a:r>
        </a:p>
      </dgm:t>
    </dgm:pt>
    <dgm:pt modelId="{042AF738-9BF0-4448-958B-F32401EBD7B5}" type="parTrans" cxnId="{DA7F2310-1CB4-4424-A04B-FABBE6C34EF2}">
      <dgm:prSet/>
      <dgm:spPr/>
      <dgm:t>
        <a:bodyPr/>
        <a:lstStyle/>
        <a:p>
          <a:endParaRPr lang="es-MX"/>
        </a:p>
      </dgm:t>
    </dgm:pt>
    <dgm:pt modelId="{2E2C63DF-4B43-4F7D-863D-FD27EE85FE63}" type="sibTrans" cxnId="{DA7F2310-1CB4-4424-A04B-FABBE6C34EF2}">
      <dgm:prSet/>
      <dgm:spPr/>
      <dgm:t>
        <a:bodyPr/>
        <a:lstStyle/>
        <a:p>
          <a:endParaRPr lang="es-MX"/>
        </a:p>
      </dgm:t>
    </dgm:pt>
    <dgm:pt modelId="{8C7EABF8-01B8-4121-AF72-909AFD66D559}" type="pres">
      <dgm:prSet presAssocID="{932FCE24-41EA-4B37-B3B0-8883AE7C671D}" presName="Name0" presStyleCnt="0">
        <dgm:presLayoutVars>
          <dgm:chMax val="4"/>
          <dgm:resizeHandles val="exact"/>
        </dgm:presLayoutVars>
      </dgm:prSet>
      <dgm:spPr/>
    </dgm:pt>
    <dgm:pt modelId="{DAB242D3-0060-4A8E-8848-2EA64A91F7B9}" type="pres">
      <dgm:prSet presAssocID="{932FCE24-41EA-4B37-B3B0-8883AE7C671D}" presName="ellipse" presStyleLbl="trBgShp" presStyleIdx="0" presStyleCnt="1"/>
      <dgm:spPr/>
    </dgm:pt>
    <dgm:pt modelId="{6D93E312-C031-428B-B4AE-689D9DD91EE6}" type="pres">
      <dgm:prSet presAssocID="{932FCE24-41EA-4B37-B3B0-8883AE7C671D}" presName="arrow1" presStyleLbl="fgShp" presStyleIdx="0" presStyleCnt="1"/>
      <dgm:spPr/>
    </dgm:pt>
    <dgm:pt modelId="{C3BD8B7B-ADCE-4E54-AF82-86B99CB6D649}" type="pres">
      <dgm:prSet presAssocID="{932FCE24-41EA-4B37-B3B0-8883AE7C671D}" presName="rectangle" presStyleLbl="revTx" presStyleIdx="0" presStyleCnt="1">
        <dgm:presLayoutVars>
          <dgm:bulletEnabled val="1"/>
        </dgm:presLayoutVars>
      </dgm:prSet>
      <dgm:spPr/>
    </dgm:pt>
    <dgm:pt modelId="{0BA97D4D-77EC-49FA-8507-4519A8DA030D}" type="pres">
      <dgm:prSet presAssocID="{F4FCD367-E4DB-43C2-AEC3-5C2D9D370A7D}" presName="item1" presStyleLbl="node1" presStyleIdx="0" presStyleCnt="2">
        <dgm:presLayoutVars>
          <dgm:bulletEnabled val="1"/>
        </dgm:presLayoutVars>
      </dgm:prSet>
      <dgm:spPr/>
    </dgm:pt>
    <dgm:pt modelId="{F58205B8-C18F-48C4-AAF3-24D6DB93738C}" type="pres">
      <dgm:prSet presAssocID="{58FAD4D9-500F-4C03-88D0-00F2246E5E2D}" presName="item2" presStyleLbl="node1" presStyleIdx="1" presStyleCnt="2">
        <dgm:presLayoutVars>
          <dgm:bulletEnabled val="1"/>
        </dgm:presLayoutVars>
      </dgm:prSet>
      <dgm:spPr/>
    </dgm:pt>
    <dgm:pt modelId="{569D7F19-79FD-4193-946B-8D70A904B82E}" type="pres">
      <dgm:prSet presAssocID="{932FCE24-41EA-4B37-B3B0-8883AE7C671D}" presName="funnel" presStyleLbl="trAlignAcc1" presStyleIdx="0" presStyleCnt="1"/>
      <dgm:spPr/>
    </dgm:pt>
  </dgm:ptLst>
  <dgm:cxnLst>
    <dgm:cxn modelId="{FA3FE05B-6960-46ED-B56B-5BA8BF92560C}" srcId="{932FCE24-41EA-4B37-B3B0-8883AE7C671D}" destId="{4259EC07-6D97-42E4-B6BD-3552745F1551}" srcOrd="0" destOrd="0" parTransId="{B86E9B4C-051E-4572-B283-0CE6474BD4FF}" sibTransId="{6D0BED5A-2842-4DCE-AEEB-99C482974E8E}"/>
    <dgm:cxn modelId="{CA653D0C-1348-4C44-8D5A-5216C04F31E3}" type="presOf" srcId="{F4FCD367-E4DB-43C2-AEC3-5C2D9D370A7D}" destId="{0BA97D4D-77EC-49FA-8507-4519A8DA030D}" srcOrd="0" destOrd="0" presId="urn:microsoft.com/office/officeart/2005/8/layout/funnel1"/>
    <dgm:cxn modelId="{D76D34E8-5EEA-4A63-9287-DDF57C3B0337}" type="presOf" srcId="{58FAD4D9-500F-4C03-88D0-00F2246E5E2D}" destId="{C3BD8B7B-ADCE-4E54-AF82-86B99CB6D649}" srcOrd="0" destOrd="0" presId="urn:microsoft.com/office/officeart/2005/8/layout/funnel1"/>
    <dgm:cxn modelId="{DA7F2310-1CB4-4424-A04B-FABBE6C34EF2}" srcId="{932FCE24-41EA-4B37-B3B0-8883AE7C671D}" destId="{F4FCD367-E4DB-43C2-AEC3-5C2D9D370A7D}" srcOrd="1" destOrd="0" parTransId="{042AF738-9BF0-4448-958B-F32401EBD7B5}" sibTransId="{2E2C63DF-4B43-4F7D-863D-FD27EE85FE63}"/>
    <dgm:cxn modelId="{BE93147A-579A-495B-9ED8-2CA4B4568473}" srcId="{932FCE24-41EA-4B37-B3B0-8883AE7C671D}" destId="{58FAD4D9-500F-4C03-88D0-00F2246E5E2D}" srcOrd="2" destOrd="0" parTransId="{0C599062-C7C6-45FD-BF78-81220BFE29B2}" sibTransId="{9E6BD32D-5C0F-4E18-B044-1EDECFCD0773}"/>
    <dgm:cxn modelId="{F2747039-9A43-4006-8A69-C48B1B9FFE13}" type="presOf" srcId="{4259EC07-6D97-42E4-B6BD-3552745F1551}" destId="{F58205B8-C18F-48C4-AAF3-24D6DB93738C}" srcOrd="0" destOrd="0" presId="urn:microsoft.com/office/officeart/2005/8/layout/funnel1"/>
    <dgm:cxn modelId="{F68DD185-9C99-42ED-999F-17C16F7E8A7E}" type="presOf" srcId="{932FCE24-41EA-4B37-B3B0-8883AE7C671D}" destId="{8C7EABF8-01B8-4121-AF72-909AFD66D559}" srcOrd="0" destOrd="0" presId="urn:microsoft.com/office/officeart/2005/8/layout/funnel1"/>
    <dgm:cxn modelId="{37F02E92-96E8-4201-A925-A94FAC72D6F4}" type="presParOf" srcId="{8C7EABF8-01B8-4121-AF72-909AFD66D559}" destId="{DAB242D3-0060-4A8E-8848-2EA64A91F7B9}" srcOrd="0" destOrd="0" presId="urn:microsoft.com/office/officeart/2005/8/layout/funnel1"/>
    <dgm:cxn modelId="{A305B1BC-C477-41A4-9B3B-986D5AA79E85}" type="presParOf" srcId="{8C7EABF8-01B8-4121-AF72-909AFD66D559}" destId="{6D93E312-C031-428B-B4AE-689D9DD91EE6}" srcOrd="1" destOrd="0" presId="urn:microsoft.com/office/officeart/2005/8/layout/funnel1"/>
    <dgm:cxn modelId="{F1554D7B-BFDA-42F3-929B-3C3D913B1935}" type="presParOf" srcId="{8C7EABF8-01B8-4121-AF72-909AFD66D559}" destId="{C3BD8B7B-ADCE-4E54-AF82-86B99CB6D649}" srcOrd="2" destOrd="0" presId="urn:microsoft.com/office/officeart/2005/8/layout/funnel1"/>
    <dgm:cxn modelId="{8485DE5F-8455-4A51-A6D6-AF27CBD710CD}" type="presParOf" srcId="{8C7EABF8-01B8-4121-AF72-909AFD66D559}" destId="{0BA97D4D-77EC-49FA-8507-4519A8DA030D}" srcOrd="3" destOrd="0" presId="urn:microsoft.com/office/officeart/2005/8/layout/funnel1"/>
    <dgm:cxn modelId="{39271365-C2FD-44AA-96B8-7A9398E6786B}" type="presParOf" srcId="{8C7EABF8-01B8-4121-AF72-909AFD66D559}" destId="{F58205B8-C18F-48C4-AAF3-24D6DB93738C}" srcOrd="4" destOrd="0" presId="urn:microsoft.com/office/officeart/2005/8/layout/funnel1"/>
    <dgm:cxn modelId="{D97DE393-0A55-4A81-BE00-9E12512653FB}" type="presParOf" srcId="{8C7EABF8-01B8-4121-AF72-909AFD66D559}" destId="{569D7F19-79FD-4193-946B-8D70A904B82E}" srcOrd="5" destOrd="0" presId="urn:microsoft.com/office/officeart/2005/8/layout/funnel1"/>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6DF04B0-A137-48B4-AC7C-8B29D4FFE86B}" type="doc">
      <dgm:prSet loTypeId="urn:microsoft.com/office/officeart/2008/layout/AccentedPicture" loCatId="picture" qsTypeId="urn:microsoft.com/office/officeart/2005/8/quickstyle/simple1" qsCatId="simple" csTypeId="urn:microsoft.com/office/officeart/2005/8/colors/accent1_2" csCatId="accent1" phldr="1"/>
      <dgm:spPr/>
      <dgm:t>
        <a:bodyPr/>
        <a:lstStyle/>
        <a:p>
          <a:endParaRPr lang="es-MX"/>
        </a:p>
      </dgm:t>
    </dgm:pt>
    <dgm:pt modelId="{9237B168-9929-4172-9BF8-1898673A8AA1}">
      <dgm:prSet phldrT="[Texto]"/>
      <dgm:spPr/>
      <dgm:t>
        <a:bodyPr/>
        <a:lstStyle/>
        <a:p>
          <a:endParaRPr lang="es-MX" dirty="0"/>
        </a:p>
      </dgm:t>
    </dgm:pt>
    <dgm:pt modelId="{B24BE449-9A59-4ED7-84B8-72516EE6A1CC}" type="parTrans" cxnId="{0E4E5A30-F5F8-47E9-90B2-F5C6A57640D9}">
      <dgm:prSet/>
      <dgm:spPr/>
      <dgm:t>
        <a:bodyPr/>
        <a:lstStyle/>
        <a:p>
          <a:endParaRPr lang="es-MX"/>
        </a:p>
      </dgm:t>
    </dgm:pt>
    <dgm:pt modelId="{2EA44A42-2735-4FA9-B525-E682AAEA6335}" type="sibTrans" cxnId="{0E4E5A30-F5F8-47E9-90B2-F5C6A57640D9}">
      <dgm:prSet/>
      <dgm:spPr>
        <a:blipFill rotWithShape="1">
          <a:blip xmlns:r="http://schemas.openxmlformats.org/officeDocument/2006/relationships" r:embed="rId1"/>
          <a:stretch>
            <a:fillRect/>
          </a:stretch>
        </a:blipFill>
      </dgm:spPr>
      <dgm:t>
        <a:bodyPr/>
        <a:lstStyle/>
        <a:p>
          <a:endParaRPr lang="es-MX"/>
        </a:p>
      </dgm:t>
    </dgm:pt>
    <dgm:pt modelId="{EF873C07-F61B-463F-BDB3-179CAFFA0DD2}">
      <dgm:prSet phldrT="[Texto]" custT="1"/>
      <dgm:spPr/>
      <dgm:t>
        <a:bodyPr/>
        <a:lstStyle/>
        <a:p>
          <a:r>
            <a:rPr lang="es-MX" sz="2000" dirty="0"/>
            <a:t>NACIONAL</a:t>
          </a:r>
        </a:p>
      </dgm:t>
    </dgm:pt>
    <dgm:pt modelId="{C780E9F5-030C-4983-8B96-3B0318E41597}" type="parTrans" cxnId="{E8E82506-A151-4289-A567-9E68DB12F9F8}">
      <dgm:prSet/>
      <dgm:spPr/>
      <dgm:t>
        <a:bodyPr/>
        <a:lstStyle/>
        <a:p>
          <a:endParaRPr lang="es-MX"/>
        </a:p>
      </dgm:t>
    </dgm:pt>
    <dgm:pt modelId="{54CFE76C-A761-45D1-9F45-974FB11460E5}" type="sibTrans" cxnId="{E8E82506-A151-4289-A567-9E68DB12F9F8}">
      <dgm:prSet/>
      <dgm:spPr/>
      <dgm:t>
        <a:bodyPr/>
        <a:lstStyle/>
        <a:p>
          <a:endParaRPr lang="es-MX"/>
        </a:p>
      </dgm:t>
    </dgm:pt>
    <dgm:pt modelId="{E79598AA-5E81-43BF-A0AF-053057381DD0}">
      <dgm:prSet phldrT="[Texto]" custT="1"/>
      <dgm:spPr/>
      <dgm:t>
        <a:bodyPr/>
        <a:lstStyle/>
        <a:p>
          <a:r>
            <a:rPr lang="es-MX" sz="2000" dirty="0"/>
            <a:t>BAJA CALIFORNIA</a:t>
          </a:r>
        </a:p>
      </dgm:t>
    </dgm:pt>
    <dgm:pt modelId="{5D127353-4A03-4209-96AA-7B17C6EEA8DA}" type="parTrans" cxnId="{98FDEF73-0687-4A6C-88AE-54F3DB47DCE6}">
      <dgm:prSet/>
      <dgm:spPr/>
      <dgm:t>
        <a:bodyPr/>
        <a:lstStyle/>
        <a:p>
          <a:endParaRPr lang="es-MX"/>
        </a:p>
      </dgm:t>
    </dgm:pt>
    <dgm:pt modelId="{E8790CD8-CB30-4A05-983D-C1828B62DE91}" type="sibTrans" cxnId="{98FDEF73-0687-4A6C-88AE-54F3DB47DCE6}">
      <dgm:prSet/>
      <dgm:spPr/>
      <dgm:t>
        <a:bodyPr/>
        <a:lstStyle/>
        <a:p>
          <a:endParaRPr lang="es-MX"/>
        </a:p>
      </dgm:t>
    </dgm:pt>
    <dgm:pt modelId="{52E08B5C-04D5-46F9-99FD-79A0D476D183}">
      <dgm:prSet phldrT="[Texto]" custT="1"/>
      <dgm:spPr/>
      <dgm:t>
        <a:bodyPr/>
        <a:lstStyle/>
        <a:p>
          <a:r>
            <a:rPr lang="es-MX" sz="2000" dirty="0"/>
            <a:t>BAJA CALIFORNIA SUR</a:t>
          </a:r>
        </a:p>
      </dgm:t>
    </dgm:pt>
    <dgm:pt modelId="{D2FE19A8-7297-4F7E-868B-76D3F06588CF}" type="parTrans" cxnId="{91273C12-C3FB-4650-B6F1-979A6A976EA5}">
      <dgm:prSet/>
      <dgm:spPr/>
      <dgm:t>
        <a:bodyPr/>
        <a:lstStyle/>
        <a:p>
          <a:endParaRPr lang="es-MX"/>
        </a:p>
      </dgm:t>
    </dgm:pt>
    <dgm:pt modelId="{A53B3F36-B7D5-4E2B-B8A7-E52BFBFDFA0F}" type="sibTrans" cxnId="{91273C12-C3FB-4650-B6F1-979A6A976EA5}">
      <dgm:prSet/>
      <dgm:spPr/>
      <dgm:t>
        <a:bodyPr/>
        <a:lstStyle/>
        <a:p>
          <a:endParaRPr lang="es-MX"/>
        </a:p>
      </dgm:t>
    </dgm:pt>
    <dgm:pt modelId="{473DC891-63FE-451E-9911-14F44E98A548}" type="pres">
      <dgm:prSet presAssocID="{76DF04B0-A137-48B4-AC7C-8B29D4FFE86B}" presName="Name0" presStyleCnt="0">
        <dgm:presLayoutVars>
          <dgm:dir/>
        </dgm:presLayoutVars>
      </dgm:prSet>
      <dgm:spPr/>
    </dgm:pt>
    <dgm:pt modelId="{6F0167E2-C8A1-4991-BCDB-01BEBF4BCA24}" type="pres">
      <dgm:prSet presAssocID="{2EA44A42-2735-4FA9-B525-E682AAEA6335}" presName="picture_1" presStyleLbl="bgImgPlace1" presStyleIdx="0" presStyleCnt="1" custScaleX="64692" custScaleY="37029" custLinFactNeighborX="-17355" custLinFactNeighborY="-11753"/>
      <dgm:spPr/>
    </dgm:pt>
    <dgm:pt modelId="{851A4300-0D1D-48CA-91D8-F52C1F2DAF1C}" type="pres">
      <dgm:prSet presAssocID="{9237B168-9929-4172-9BF8-1898673A8AA1}" presName="text_1" presStyleLbl="node1" presStyleIdx="0" presStyleCnt="0">
        <dgm:presLayoutVars>
          <dgm:bulletEnabled val="1"/>
        </dgm:presLayoutVars>
      </dgm:prSet>
      <dgm:spPr/>
    </dgm:pt>
    <dgm:pt modelId="{07E705B0-31C7-40EA-8707-D333630062E5}" type="pres">
      <dgm:prSet presAssocID="{76DF04B0-A137-48B4-AC7C-8B29D4FFE86B}" presName="linV" presStyleCnt="0"/>
      <dgm:spPr/>
    </dgm:pt>
    <dgm:pt modelId="{93ECBEB2-1BFF-42D1-ADC9-48A750120134}" type="pres">
      <dgm:prSet presAssocID="{EF873C07-F61B-463F-BDB3-179CAFFA0DD2}" presName="pair" presStyleCnt="0"/>
      <dgm:spPr/>
    </dgm:pt>
    <dgm:pt modelId="{4D5EE261-9321-47D8-B748-E6903DC94478}" type="pres">
      <dgm:prSet presAssocID="{EF873C07-F61B-463F-BDB3-179CAFFA0DD2}" presName="spaceH" presStyleLbl="node1" presStyleIdx="0" presStyleCnt="0"/>
      <dgm:spPr/>
    </dgm:pt>
    <dgm:pt modelId="{DB0D818B-81ED-4C4B-96C3-4A8A2E2B7526}" type="pres">
      <dgm:prSet presAssocID="{EF873C07-F61B-463F-BDB3-179CAFFA0DD2}" presName="desPictures" presStyleLbl="alignImgPlace1" presStyleIdx="0" presStyleCnt="3"/>
      <dgm:spPr>
        <a:blipFill rotWithShape="1">
          <a:blip xmlns:r="http://schemas.openxmlformats.org/officeDocument/2006/relationships" r:embed="rId2"/>
          <a:stretch>
            <a:fillRect/>
          </a:stretch>
        </a:blipFill>
      </dgm:spPr>
    </dgm:pt>
    <dgm:pt modelId="{50078750-42DB-488F-A6B9-DBB5311F229D}" type="pres">
      <dgm:prSet presAssocID="{EF873C07-F61B-463F-BDB3-179CAFFA0DD2}" presName="desTextWrapper" presStyleCnt="0"/>
      <dgm:spPr/>
    </dgm:pt>
    <dgm:pt modelId="{F36BF9CB-5090-43CF-B0AD-2F789B55C2CD}" type="pres">
      <dgm:prSet presAssocID="{EF873C07-F61B-463F-BDB3-179CAFFA0DD2}" presName="desText" presStyleLbl="revTx" presStyleIdx="0" presStyleCnt="3">
        <dgm:presLayoutVars>
          <dgm:bulletEnabled val="1"/>
        </dgm:presLayoutVars>
      </dgm:prSet>
      <dgm:spPr/>
    </dgm:pt>
    <dgm:pt modelId="{10957DAB-1B61-42F5-88C5-32F93DD27EEA}" type="pres">
      <dgm:prSet presAssocID="{54CFE76C-A761-45D1-9F45-974FB11460E5}" presName="spaceV" presStyleCnt="0"/>
      <dgm:spPr/>
    </dgm:pt>
    <dgm:pt modelId="{45557F6D-FE83-42E0-B223-9750CD33A24E}" type="pres">
      <dgm:prSet presAssocID="{E79598AA-5E81-43BF-A0AF-053057381DD0}" presName="pair" presStyleCnt="0"/>
      <dgm:spPr/>
    </dgm:pt>
    <dgm:pt modelId="{6FE8920B-FA31-45A8-8625-84C482AF7CDB}" type="pres">
      <dgm:prSet presAssocID="{E79598AA-5E81-43BF-A0AF-053057381DD0}" presName="spaceH" presStyleLbl="node1" presStyleIdx="0" presStyleCnt="0"/>
      <dgm:spPr/>
    </dgm:pt>
    <dgm:pt modelId="{A3677EF6-1867-4084-8039-F5BB4D614B23}" type="pres">
      <dgm:prSet presAssocID="{E79598AA-5E81-43BF-A0AF-053057381DD0}" presName="desPictures" presStyleLbl="alignImgPlace1" presStyleIdx="1" presStyleCnt="3"/>
      <dgm:spPr>
        <a:blipFill rotWithShape="1">
          <a:blip xmlns:r="http://schemas.openxmlformats.org/officeDocument/2006/relationships" r:embed="rId3"/>
          <a:stretch>
            <a:fillRect/>
          </a:stretch>
        </a:blipFill>
      </dgm:spPr>
    </dgm:pt>
    <dgm:pt modelId="{C814A39D-B0CD-4DAC-8A20-AE5D8B842391}" type="pres">
      <dgm:prSet presAssocID="{E79598AA-5E81-43BF-A0AF-053057381DD0}" presName="desTextWrapper" presStyleCnt="0"/>
      <dgm:spPr/>
    </dgm:pt>
    <dgm:pt modelId="{70D2C970-F001-41E0-A972-B19BAB80B34D}" type="pres">
      <dgm:prSet presAssocID="{E79598AA-5E81-43BF-A0AF-053057381DD0}" presName="desText" presStyleLbl="revTx" presStyleIdx="1" presStyleCnt="3">
        <dgm:presLayoutVars>
          <dgm:bulletEnabled val="1"/>
        </dgm:presLayoutVars>
      </dgm:prSet>
      <dgm:spPr/>
    </dgm:pt>
    <dgm:pt modelId="{C43A997D-B000-4E2B-B53D-4B4A911BF0A2}" type="pres">
      <dgm:prSet presAssocID="{E8790CD8-CB30-4A05-983D-C1828B62DE91}" presName="spaceV" presStyleCnt="0"/>
      <dgm:spPr/>
    </dgm:pt>
    <dgm:pt modelId="{9A87C46A-CA3C-4ADE-AF34-5130C76DE6E7}" type="pres">
      <dgm:prSet presAssocID="{52E08B5C-04D5-46F9-99FD-79A0D476D183}" presName="pair" presStyleCnt="0"/>
      <dgm:spPr/>
    </dgm:pt>
    <dgm:pt modelId="{80AD7242-9F09-4873-B0C8-17066C88D31C}" type="pres">
      <dgm:prSet presAssocID="{52E08B5C-04D5-46F9-99FD-79A0D476D183}" presName="spaceH" presStyleLbl="node1" presStyleIdx="0" presStyleCnt="0"/>
      <dgm:spPr/>
    </dgm:pt>
    <dgm:pt modelId="{25EF9995-E029-48BE-BB97-21789B38E000}" type="pres">
      <dgm:prSet presAssocID="{52E08B5C-04D5-46F9-99FD-79A0D476D183}" presName="desPictures" presStyleLbl="alignImgPlace1" presStyleIdx="2" presStyleCnt="3"/>
      <dgm:spPr>
        <a:blipFill rotWithShape="1">
          <a:blip xmlns:r="http://schemas.openxmlformats.org/officeDocument/2006/relationships" r:embed="rId4"/>
          <a:stretch>
            <a:fillRect/>
          </a:stretch>
        </a:blipFill>
      </dgm:spPr>
    </dgm:pt>
    <dgm:pt modelId="{A7F4107F-D7D4-4197-BEB6-0EF845043ABE}" type="pres">
      <dgm:prSet presAssocID="{52E08B5C-04D5-46F9-99FD-79A0D476D183}" presName="desTextWrapper" presStyleCnt="0"/>
      <dgm:spPr/>
    </dgm:pt>
    <dgm:pt modelId="{EDB7E507-A8FD-4CB0-BEE4-3F318A301BF7}" type="pres">
      <dgm:prSet presAssocID="{52E08B5C-04D5-46F9-99FD-79A0D476D183}" presName="desText" presStyleLbl="revTx" presStyleIdx="2" presStyleCnt="3">
        <dgm:presLayoutVars>
          <dgm:bulletEnabled val="1"/>
        </dgm:presLayoutVars>
      </dgm:prSet>
      <dgm:spPr/>
    </dgm:pt>
    <dgm:pt modelId="{870E1763-42F0-451A-B44F-26CC4692C21D}" type="pres">
      <dgm:prSet presAssocID="{76DF04B0-A137-48B4-AC7C-8B29D4FFE86B}" presName="maxNode" presStyleCnt="0"/>
      <dgm:spPr/>
    </dgm:pt>
    <dgm:pt modelId="{28F7CFBE-E9D2-4172-A876-55C0ADF667B4}" type="pres">
      <dgm:prSet presAssocID="{76DF04B0-A137-48B4-AC7C-8B29D4FFE86B}" presName="Name33" presStyleCnt="0"/>
      <dgm:spPr/>
    </dgm:pt>
  </dgm:ptLst>
  <dgm:cxnLst>
    <dgm:cxn modelId="{4ECECF0A-1552-4A4B-8A1C-5BB1DD493F09}" type="presOf" srcId="{76DF04B0-A137-48B4-AC7C-8B29D4FFE86B}" destId="{473DC891-63FE-451E-9911-14F44E98A548}" srcOrd="0" destOrd="0" presId="urn:microsoft.com/office/officeart/2008/layout/AccentedPicture"/>
    <dgm:cxn modelId="{6FA13A2B-1B00-4DF7-98F3-68A1E53C3395}" type="presOf" srcId="{9237B168-9929-4172-9BF8-1898673A8AA1}" destId="{851A4300-0D1D-48CA-91D8-F52C1F2DAF1C}" srcOrd="0" destOrd="0" presId="urn:microsoft.com/office/officeart/2008/layout/AccentedPicture"/>
    <dgm:cxn modelId="{0E4E5A30-F5F8-47E9-90B2-F5C6A57640D9}" srcId="{76DF04B0-A137-48B4-AC7C-8B29D4FFE86B}" destId="{9237B168-9929-4172-9BF8-1898673A8AA1}" srcOrd="0" destOrd="0" parTransId="{B24BE449-9A59-4ED7-84B8-72516EE6A1CC}" sibTransId="{2EA44A42-2735-4FA9-B525-E682AAEA6335}"/>
    <dgm:cxn modelId="{1941F688-B7B1-4B05-86B3-DBB7F488D873}" type="presOf" srcId="{EF873C07-F61B-463F-BDB3-179CAFFA0DD2}" destId="{F36BF9CB-5090-43CF-B0AD-2F789B55C2CD}" srcOrd="0" destOrd="0" presId="urn:microsoft.com/office/officeart/2008/layout/AccentedPicture"/>
    <dgm:cxn modelId="{E8E82506-A151-4289-A567-9E68DB12F9F8}" srcId="{76DF04B0-A137-48B4-AC7C-8B29D4FFE86B}" destId="{EF873C07-F61B-463F-BDB3-179CAFFA0DD2}" srcOrd="1" destOrd="0" parTransId="{C780E9F5-030C-4983-8B96-3B0318E41597}" sibTransId="{54CFE76C-A761-45D1-9F45-974FB11460E5}"/>
    <dgm:cxn modelId="{91273C12-C3FB-4650-B6F1-979A6A976EA5}" srcId="{76DF04B0-A137-48B4-AC7C-8B29D4FFE86B}" destId="{52E08B5C-04D5-46F9-99FD-79A0D476D183}" srcOrd="3" destOrd="0" parTransId="{D2FE19A8-7297-4F7E-868B-76D3F06588CF}" sibTransId="{A53B3F36-B7D5-4E2B-B8A7-E52BFBFDFA0F}"/>
    <dgm:cxn modelId="{98FDEF73-0687-4A6C-88AE-54F3DB47DCE6}" srcId="{76DF04B0-A137-48B4-AC7C-8B29D4FFE86B}" destId="{E79598AA-5E81-43BF-A0AF-053057381DD0}" srcOrd="2" destOrd="0" parTransId="{5D127353-4A03-4209-96AA-7B17C6EEA8DA}" sibTransId="{E8790CD8-CB30-4A05-983D-C1828B62DE91}"/>
    <dgm:cxn modelId="{649F6786-E710-4460-A124-02868DD2EF0B}" type="presOf" srcId="{E79598AA-5E81-43BF-A0AF-053057381DD0}" destId="{70D2C970-F001-41E0-A972-B19BAB80B34D}" srcOrd="0" destOrd="0" presId="urn:microsoft.com/office/officeart/2008/layout/AccentedPicture"/>
    <dgm:cxn modelId="{A8BCC423-F728-4B3E-B5C9-07C141238AFA}" type="presOf" srcId="{2EA44A42-2735-4FA9-B525-E682AAEA6335}" destId="{6F0167E2-C8A1-4991-BCDB-01BEBF4BCA24}" srcOrd="0" destOrd="0" presId="urn:microsoft.com/office/officeart/2008/layout/AccentedPicture"/>
    <dgm:cxn modelId="{07E639EA-88DF-463C-B9D4-9A430F8BBE7F}" type="presOf" srcId="{52E08B5C-04D5-46F9-99FD-79A0D476D183}" destId="{EDB7E507-A8FD-4CB0-BEE4-3F318A301BF7}" srcOrd="0" destOrd="0" presId="urn:microsoft.com/office/officeart/2008/layout/AccentedPicture"/>
    <dgm:cxn modelId="{E0D44880-DC37-4F2E-98CF-5D2457FA904E}" type="presParOf" srcId="{473DC891-63FE-451E-9911-14F44E98A548}" destId="{6F0167E2-C8A1-4991-BCDB-01BEBF4BCA24}" srcOrd="0" destOrd="0" presId="urn:microsoft.com/office/officeart/2008/layout/AccentedPicture"/>
    <dgm:cxn modelId="{BF402972-EA55-4A4A-8129-8452A9814D00}" type="presParOf" srcId="{473DC891-63FE-451E-9911-14F44E98A548}" destId="{851A4300-0D1D-48CA-91D8-F52C1F2DAF1C}" srcOrd="1" destOrd="0" presId="urn:microsoft.com/office/officeart/2008/layout/AccentedPicture"/>
    <dgm:cxn modelId="{FA9F93E1-5FEB-488C-A474-4CCD116708C4}" type="presParOf" srcId="{473DC891-63FE-451E-9911-14F44E98A548}" destId="{07E705B0-31C7-40EA-8707-D333630062E5}" srcOrd="2" destOrd="0" presId="urn:microsoft.com/office/officeart/2008/layout/AccentedPicture"/>
    <dgm:cxn modelId="{70B16545-05D9-4E8C-AC16-8C0D2DBDD06E}" type="presParOf" srcId="{07E705B0-31C7-40EA-8707-D333630062E5}" destId="{93ECBEB2-1BFF-42D1-ADC9-48A750120134}" srcOrd="0" destOrd="0" presId="urn:microsoft.com/office/officeart/2008/layout/AccentedPicture"/>
    <dgm:cxn modelId="{6B3DBD19-FC00-4086-9168-CD068D3AE8CD}" type="presParOf" srcId="{93ECBEB2-1BFF-42D1-ADC9-48A750120134}" destId="{4D5EE261-9321-47D8-B748-E6903DC94478}" srcOrd="0" destOrd="0" presId="urn:microsoft.com/office/officeart/2008/layout/AccentedPicture"/>
    <dgm:cxn modelId="{2332C853-374A-4056-81B0-EF0B85DCF5A3}" type="presParOf" srcId="{93ECBEB2-1BFF-42D1-ADC9-48A750120134}" destId="{DB0D818B-81ED-4C4B-96C3-4A8A2E2B7526}" srcOrd="1" destOrd="0" presId="urn:microsoft.com/office/officeart/2008/layout/AccentedPicture"/>
    <dgm:cxn modelId="{405B813F-4A63-435A-A0C0-21911DDF9CB6}" type="presParOf" srcId="{93ECBEB2-1BFF-42D1-ADC9-48A750120134}" destId="{50078750-42DB-488F-A6B9-DBB5311F229D}" srcOrd="2" destOrd="0" presId="urn:microsoft.com/office/officeart/2008/layout/AccentedPicture"/>
    <dgm:cxn modelId="{39D82D7C-E7F6-4F71-838F-630126369F64}" type="presParOf" srcId="{50078750-42DB-488F-A6B9-DBB5311F229D}" destId="{F36BF9CB-5090-43CF-B0AD-2F789B55C2CD}" srcOrd="0" destOrd="0" presId="urn:microsoft.com/office/officeart/2008/layout/AccentedPicture"/>
    <dgm:cxn modelId="{FBF255E7-8BF7-4224-8B99-BAABD8F7C27C}" type="presParOf" srcId="{07E705B0-31C7-40EA-8707-D333630062E5}" destId="{10957DAB-1B61-42F5-88C5-32F93DD27EEA}" srcOrd="1" destOrd="0" presId="urn:microsoft.com/office/officeart/2008/layout/AccentedPicture"/>
    <dgm:cxn modelId="{554420FB-D138-4986-9369-F0E27A27BC8D}" type="presParOf" srcId="{07E705B0-31C7-40EA-8707-D333630062E5}" destId="{45557F6D-FE83-42E0-B223-9750CD33A24E}" srcOrd="2" destOrd="0" presId="urn:microsoft.com/office/officeart/2008/layout/AccentedPicture"/>
    <dgm:cxn modelId="{B93CC510-332A-4321-9979-DEEC148DDA57}" type="presParOf" srcId="{45557F6D-FE83-42E0-B223-9750CD33A24E}" destId="{6FE8920B-FA31-45A8-8625-84C482AF7CDB}" srcOrd="0" destOrd="0" presId="urn:microsoft.com/office/officeart/2008/layout/AccentedPicture"/>
    <dgm:cxn modelId="{FB3AB1DA-4936-430E-B667-9973ED7B7EB9}" type="presParOf" srcId="{45557F6D-FE83-42E0-B223-9750CD33A24E}" destId="{A3677EF6-1867-4084-8039-F5BB4D614B23}" srcOrd="1" destOrd="0" presId="urn:microsoft.com/office/officeart/2008/layout/AccentedPicture"/>
    <dgm:cxn modelId="{B4247CA3-2597-4CB6-B757-6EBDFE1CFEAE}" type="presParOf" srcId="{45557F6D-FE83-42E0-B223-9750CD33A24E}" destId="{C814A39D-B0CD-4DAC-8A20-AE5D8B842391}" srcOrd="2" destOrd="0" presId="urn:microsoft.com/office/officeart/2008/layout/AccentedPicture"/>
    <dgm:cxn modelId="{756C575C-BD6D-4807-89B4-21F20A5B41FC}" type="presParOf" srcId="{C814A39D-B0CD-4DAC-8A20-AE5D8B842391}" destId="{70D2C970-F001-41E0-A972-B19BAB80B34D}" srcOrd="0" destOrd="0" presId="urn:microsoft.com/office/officeart/2008/layout/AccentedPicture"/>
    <dgm:cxn modelId="{6D68F909-0E80-4679-A064-5FAD114975B2}" type="presParOf" srcId="{07E705B0-31C7-40EA-8707-D333630062E5}" destId="{C43A997D-B000-4E2B-B53D-4B4A911BF0A2}" srcOrd="3" destOrd="0" presId="urn:microsoft.com/office/officeart/2008/layout/AccentedPicture"/>
    <dgm:cxn modelId="{00F351F5-FAB8-446B-BBA1-B664B654720F}" type="presParOf" srcId="{07E705B0-31C7-40EA-8707-D333630062E5}" destId="{9A87C46A-CA3C-4ADE-AF34-5130C76DE6E7}" srcOrd="4" destOrd="0" presId="urn:microsoft.com/office/officeart/2008/layout/AccentedPicture"/>
    <dgm:cxn modelId="{A3840A6F-1D23-4A10-9183-8684BC42D4DA}" type="presParOf" srcId="{9A87C46A-CA3C-4ADE-AF34-5130C76DE6E7}" destId="{80AD7242-9F09-4873-B0C8-17066C88D31C}" srcOrd="0" destOrd="0" presId="urn:microsoft.com/office/officeart/2008/layout/AccentedPicture"/>
    <dgm:cxn modelId="{CD8D99FC-BB64-4EA5-A357-2632B30E5360}" type="presParOf" srcId="{9A87C46A-CA3C-4ADE-AF34-5130C76DE6E7}" destId="{25EF9995-E029-48BE-BB97-21789B38E000}" srcOrd="1" destOrd="0" presId="urn:microsoft.com/office/officeart/2008/layout/AccentedPicture"/>
    <dgm:cxn modelId="{D9531345-70E4-426E-8F4D-8F3CA6AF4F2B}" type="presParOf" srcId="{9A87C46A-CA3C-4ADE-AF34-5130C76DE6E7}" destId="{A7F4107F-D7D4-4197-BEB6-0EF845043ABE}" srcOrd="2" destOrd="0" presId="urn:microsoft.com/office/officeart/2008/layout/AccentedPicture"/>
    <dgm:cxn modelId="{0157E76A-C286-4E72-93E1-E4FC2AA8E769}" type="presParOf" srcId="{A7F4107F-D7D4-4197-BEB6-0EF845043ABE}" destId="{EDB7E507-A8FD-4CB0-BEE4-3F318A301BF7}" srcOrd="0" destOrd="0" presId="urn:microsoft.com/office/officeart/2008/layout/AccentedPicture"/>
    <dgm:cxn modelId="{13850FA2-560B-4AC6-9A04-9C077D23D51C}" type="presParOf" srcId="{473DC891-63FE-451E-9911-14F44E98A548}" destId="{870E1763-42F0-451A-B44F-26CC4692C21D}" srcOrd="3" destOrd="0" presId="urn:microsoft.com/office/officeart/2008/layout/AccentedPicture"/>
    <dgm:cxn modelId="{F5D41C68-D6E1-48A3-9CEE-584011A0DBE6}" type="presParOf" srcId="{870E1763-42F0-451A-B44F-26CC4692C21D}" destId="{28F7CFBE-E9D2-4172-A876-55C0ADF667B4}" srcOrd="0" destOrd="0" presId="urn:microsoft.com/office/officeart/2008/layout/Accented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FBE0E5A-6F23-4BFF-BAAF-5A45261E0A4F}" type="doc">
      <dgm:prSet loTypeId="urn:microsoft.com/office/officeart/2005/8/layout/equation1" loCatId="process" qsTypeId="urn:microsoft.com/office/officeart/2005/8/quickstyle/simple5" qsCatId="simple" csTypeId="urn:microsoft.com/office/officeart/2005/8/colors/colorful1" csCatId="colorful" phldr="1"/>
      <dgm:spPr/>
    </dgm:pt>
    <dgm:pt modelId="{598F8F27-C2F9-4AD0-88B6-5EF6FC1AFBE8}">
      <dgm:prSet phldrT="[Texto]" custT="1"/>
      <dgm:spPr/>
      <dgm:t>
        <a:bodyPr/>
        <a:lstStyle/>
        <a:p>
          <a:r>
            <a:rPr lang="es-MX" sz="1200" b="1" dirty="0"/>
            <a:t>Capacidad de Interconexión por Zona de Interconexión</a:t>
          </a:r>
        </a:p>
      </dgm:t>
    </dgm:pt>
    <dgm:pt modelId="{C83DA1CB-BAB9-462B-A43F-EA72332A108D}" type="sibTrans" cxnId="{24427235-8429-4DE8-B7F0-DBA050C0163F}">
      <dgm:prSet/>
      <dgm:spPr/>
      <dgm:t>
        <a:bodyPr/>
        <a:lstStyle/>
        <a:p>
          <a:endParaRPr lang="es-MX"/>
        </a:p>
      </dgm:t>
    </dgm:pt>
    <dgm:pt modelId="{D0CA66B2-ED8E-4146-B0B9-9A83A4235E8F}" type="parTrans" cxnId="{24427235-8429-4DE8-B7F0-DBA050C0163F}">
      <dgm:prSet/>
      <dgm:spPr/>
      <dgm:t>
        <a:bodyPr/>
        <a:lstStyle/>
        <a:p>
          <a:endParaRPr lang="es-MX"/>
        </a:p>
      </dgm:t>
    </dgm:pt>
    <dgm:pt modelId="{7E1B7D7A-1C76-4931-87DB-F7D20064D383}">
      <dgm:prSet phldrT="[Texto]" custT="1"/>
      <dgm:spPr/>
      <dgm:t>
        <a:bodyPr/>
        <a:lstStyle/>
        <a:p>
          <a:r>
            <a:rPr lang="es-MX" sz="1200" b="1" dirty="0"/>
            <a:t>Capacidad de Interconexión existente en la zona</a:t>
          </a:r>
        </a:p>
      </dgm:t>
    </dgm:pt>
    <dgm:pt modelId="{20550CD9-17CF-410E-86EC-4530DEF6E79C}" type="parTrans" cxnId="{CBEE3E10-379D-48FC-9152-E0EC8DEF1077}">
      <dgm:prSet/>
      <dgm:spPr/>
      <dgm:t>
        <a:bodyPr/>
        <a:lstStyle/>
        <a:p>
          <a:endParaRPr lang="es-MX"/>
        </a:p>
      </dgm:t>
    </dgm:pt>
    <dgm:pt modelId="{2BE1C79C-4112-4150-9364-64242AC8F402}" type="sibTrans" cxnId="{CBEE3E10-379D-48FC-9152-E0EC8DEF1077}">
      <dgm:prSet/>
      <dgm:spPr/>
      <dgm:t>
        <a:bodyPr/>
        <a:lstStyle/>
        <a:p>
          <a:endParaRPr lang="es-MX"/>
        </a:p>
      </dgm:t>
    </dgm:pt>
    <dgm:pt modelId="{8D4EE3E3-B071-4D18-8467-B611C69BC51A}">
      <dgm:prSet phldrT="[Texto]" custT="1"/>
      <dgm:spPr/>
      <dgm:t>
        <a:bodyPr/>
        <a:lstStyle/>
        <a:p>
          <a:r>
            <a:rPr lang="es-MX" sz="1200" b="1" dirty="0"/>
            <a:t>Capacidad de Interconexión ya asignada (generador con prelación)</a:t>
          </a:r>
        </a:p>
      </dgm:t>
    </dgm:pt>
    <dgm:pt modelId="{A686BE82-6DB9-49F6-B8D0-C14116156D98}" type="parTrans" cxnId="{0FF2E934-F6E2-4D5E-9DE3-3EE9095DBBC9}">
      <dgm:prSet/>
      <dgm:spPr/>
      <dgm:t>
        <a:bodyPr/>
        <a:lstStyle/>
        <a:p>
          <a:endParaRPr lang="es-MX"/>
        </a:p>
      </dgm:t>
    </dgm:pt>
    <dgm:pt modelId="{D97180EE-06DA-4A5B-9E3B-EB9019037550}" type="sibTrans" cxnId="{0FF2E934-F6E2-4D5E-9DE3-3EE9095DBBC9}">
      <dgm:prSet/>
      <dgm:spPr/>
      <dgm:t>
        <a:bodyPr/>
        <a:lstStyle/>
        <a:p>
          <a:endParaRPr lang="es-MX"/>
        </a:p>
      </dgm:t>
    </dgm:pt>
    <dgm:pt modelId="{E6E13792-65C9-4F87-9994-1EE03900EBEE}" type="pres">
      <dgm:prSet presAssocID="{0FBE0E5A-6F23-4BFF-BAAF-5A45261E0A4F}" presName="linearFlow" presStyleCnt="0">
        <dgm:presLayoutVars>
          <dgm:dir/>
          <dgm:resizeHandles val="exact"/>
        </dgm:presLayoutVars>
      </dgm:prSet>
      <dgm:spPr/>
    </dgm:pt>
    <dgm:pt modelId="{1230004A-7649-472F-AF76-756A8841FF82}" type="pres">
      <dgm:prSet presAssocID="{598F8F27-C2F9-4AD0-88B6-5EF6FC1AFBE8}" presName="node" presStyleLbl="node1" presStyleIdx="0" presStyleCnt="3" custScaleX="199396" custScaleY="183219">
        <dgm:presLayoutVars>
          <dgm:bulletEnabled val="1"/>
        </dgm:presLayoutVars>
      </dgm:prSet>
      <dgm:spPr/>
    </dgm:pt>
    <dgm:pt modelId="{19BBBA59-5E68-489C-82E2-81B74F19A2FB}" type="pres">
      <dgm:prSet presAssocID="{C83DA1CB-BAB9-462B-A43F-EA72332A108D}" presName="spacerL" presStyleCnt="0"/>
      <dgm:spPr/>
    </dgm:pt>
    <dgm:pt modelId="{AA104D86-89EE-4F49-9AB7-26DA62B4831C}" type="pres">
      <dgm:prSet presAssocID="{C83DA1CB-BAB9-462B-A43F-EA72332A108D}" presName="sibTrans" presStyleLbl="sibTrans2D1" presStyleIdx="0" presStyleCnt="2"/>
      <dgm:spPr>
        <a:prstGeom prst="mathEqual">
          <a:avLst/>
        </a:prstGeom>
      </dgm:spPr>
    </dgm:pt>
    <dgm:pt modelId="{BF22D643-6034-4EBA-BE44-84173874254A}" type="pres">
      <dgm:prSet presAssocID="{C83DA1CB-BAB9-462B-A43F-EA72332A108D}" presName="spacerR" presStyleCnt="0"/>
      <dgm:spPr/>
    </dgm:pt>
    <dgm:pt modelId="{C2392EE6-BEB2-4790-931D-7307254A9CBB}" type="pres">
      <dgm:prSet presAssocID="{7E1B7D7A-1C76-4931-87DB-F7D20064D383}" presName="node" presStyleLbl="node1" presStyleIdx="1" presStyleCnt="3" custScaleX="218159" custScaleY="183219">
        <dgm:presLayoutVars>
          <dgm:bulletEnabled val="1"/>
        </dgm:presLayoutVars>
      </dgm:prSet>
      <dgm:spPr/>
    </dgm:pt>
    <dgm:pt modelId="{8A04A4F9-F850-4F36-9979-9CE1B6BADCB9}" type="pres">
      <dgm:prSet presAssocID="{2BE1C79C-4112-4150-9364-64242AC8F402}" presName="spacerL" presStyleCnt="0"/>
      <dgm:spPr/>
    </dgm:pt>
    <dgm:pt modelId="{9471BB56-6B0A-476F-B2C3-4E2F8FA04F76}" type="pres">
      <dgm:prSet presAssocID="{2BE1C79C-4112-4150-9364-64242AC8F402}" presName="sibTrans" presStyleLbl="sibTrans2D1" presStyleIdx="1" presStyleCnt="2"/>
      <dgm:spPr>
        <a:prstGeom prst="mathMinus">
          <a:avLst/>
        </a:prstGeom>
      </dgm:spPr>
    </dgm:pt>
    <dgm:pt modelId="{A47E8603-94C5-4FBC-88BA-3009A25290E5}" type="pres">
      <dgm:prSet presAssocID="{2BE1C79C-4112-4150-9364-64242AC8F402}" presName="spacerR" presStyleCnt="0"/>
      <dgm:spPr/>
    </dgm:pt>
    <dgm:pt modelId="{19EC2238-A364-4CCF-83FC-F150AB199F48}" type="pres">
      <dgm:prSet presAssocID="{8D4EE3E3-B071-4D18-8467-B611C69BC51A}" presName="node" presStyleLbl="node1" presStyleIdx="2" presStyleCnt="3" custScaleX="236755" custScaleY="183219">
        <dgm:presLayoutVars>
          <dgm:bulletEnabled val="1"/>
        </dgm:presLayoutVars>
      </dgm:prSet>
      <dgm:spPr/>
    </dgm:pt>
  </dgm:ptLst>
  <dgm:cxnLst>
    <dgm:cxn modelId="{CBEE3E10-379D-48FC-9152-E0EC8DEF1077}" srcId="{0FBE0E5A-6F23-4BFF-BAAF-5A45261E0A4F}" destId="{7E1B7D7A-1C76-4931-87DB-F7D20064D383}" srcOrd="1" destOrd="0" parTransId="{20550CD9-17CF-410E-86EC-4530DEF6E79C}" sibTransId="{2BE1C79C-4112-4150-9364-64242AC8F402}"/>
    <dgm:cxn modelId="{6975FBAF-9D35-4A1C-812A-62BAF374A4F2}" type="presOf" srcId="{598F8F27-C2F9-4AD0-88B6-5EF6FC1AFBE8}" destId="{1230004A-7649-472F-AF76-756A8841FF82}" srcOrd="0" destOrd="0" presId="urn:microsoft.com/office/officeart/2005/8/layout/equation1"/>
    <dgm:cxn modelId="{F3F0B072-4D0C-4131-B00B-A3A541EB8866}" type="presOf" srcId="{2BE1C79C-4112-4150-9364-64242AC8F402}" destId="{9471BB56-6B0A-476F-B2C3-4E2F8FA04F76}" srcOrd="0" destOrd="0" presId="urn:microsoft.com/office/officeart/2005/8/layout/equation1"/>
    <dgm:cxn modelId="{1E1929EC-815E-4B54-80A5-BFF3229C2999}" type="presOf" srcId="{0FBE0E5A-6F23-4BFF-BAAF-5A45261E0A4F}" destId="{E6E13792-65C9-4F87-9994-1EE03900EBEE}" srcOrd="0" destOrd="0" presId="urn:microsoft.com/office/officeart/2005/8/layout/equation1"/>
    <dgm:cxn modelId="{B7C6E70E-885A-4919-A249-76D9509C0214}" type="presOf" srcId="{8D4EE3E3-B071-4D18-8467-B611C69BC51A}" destId="{19EC2238-A364-4CCF-83FC-F150AB199F48}" srcOrd="0" destOrd="0" presId="urn:microsoft.com/office/officeart/2005/8/layout/equation1"/>
    <dgm:cxn modelId="{0FF2E934-F6E2-4D5E-9DE3-3EE9095DBBC9}" srcId="{0FBE0E5A-6F23-4BFF-BAAF-5A45261E0A4F}" destId="{8D4EE3E3-B071-4D18-8467-B611C69BC51A}" srcOrd="2" destOrd="0" parTransId="{A686BE82-6DB9-49F6-B8D0-C14116156D98}" sibTransId="{D97180EE-06DA-4A5B-9E3B-EB9019037550}"/>
    <dgm:cxn modelId="{5BAAF9D7-E46D-4C0E-A31B-97797B6F8498}" type="presOf" srcId="{7E1B7D7A-1C76-4931-87DB-F7D20064D383}" destId="{C2392EE6-BEB2-4790-931D-7307254A9CBB}" srcOrd="0" destOrd="0" presId="urn:microsoft.com/office/officeart/2005/8/layout/equation1"/>
    <dgm:cxn modelId="{24427235-8429-4DE8-B7F0-DBA050C0163F}" srcId="{0FBE0E5A-6F23-4BFF-BAAF-5A45261E0A4F}" destId="{598F8F27-C2F9-4AD0-88B6-5EF6FC1AFBE8}" srcOrd="0" destOrd="0" parTransId="{D0CA66B2-ED8E-4146-B0B9-9A83A4235E8F}" sibTransId="{C83DA1CB-BAB9-462B-A43F-EA72332A108D}"/>
    <dgm:cxn modelId="{E9C5A7EE-F7CB-4DC7-A624-BF493D4BA542}" type="presOf" srcId="{C83DA1CB-BAB9-462B-A43F-EA72332A108D}" destId="{AA104D86-89EE-4F49-9AB7-26DA62B4831C}" srcOrd="0" destOrd="0" presId="urn:microsoft.com/office/officeart/2005/8/layout/equation1"/>
    <dgm:cxn modelId="{33635997-F252-4148-9B30-B2D8A41EECF3}" type="presParOf" srcId="{E6E13792-65C9-4F87-9994-1EE03900EBEE}" destId="{1230004A-7649-472F-AF76-756A8841FF82}" srcOrd="0" destOrd="0" presId="urn:microsoft.com/office/officeart/2005/8/layout/equation1"/>
    <dgm:cxn modelId="{A51FE3B3-8661-4AFB-AF39-3BFB5A1042E0}" type="presParOf" srcId="{E6E13792-65C9-4F87-9994-1EE03900EBEE}" destId="{19BBBA59-5E68-489C-82E2-81B74F19A2FB}" srcOrd="1" destOrd="0" presId="urn:microsoft.com/office/officeart/2005/8/layout/equation1"/>
    <dgm:cxn modelId="{C8B56E2D-95CF-43EF-AB97-860CAAAE30AC}" type="presParOf" srcId="{E6E13792-65C9-4F87-9994-1EE03900EBEE}" destId="{AA104D86-89EE-4F49-9AB7-26DA62B4831C}" srcOrd="2" destOrd="0" presId="urn:microsoft.com/office/officeart/2005/8/layout/equation1"/>
    <dgm:cxn modelId="{A676E693-C561-4FEC-8926-1BD65A97BCBC}" type="presParOf" srcId="{E6E13792-65C9-4F87-9994-1EE03900EBEE}" destId="{BF22D643-6034-4EBA-BE44-84173874254A}" srcOrd="3" destOrd="0" presId="urn:microsoft.com/office/officeart/2005/8/layout/equation1"/>
    <dgm:cxn modelId="{B2B1A88C-7598-44E4-86AA-679C602E7699}" type="presParOf" srcId="{E6E13792-65C9-4F87-9994-1EE03900EBEE}" destId="{C2392EE6-BEB2-4790-931D-7307254A9CBB}" srcOrd="4" destOrd="0" presId="urn:microsoft.com/office/officeart/2005/8/layout/equation1"/>
    <dgm:cxn modelId="{238BCDB2-C530-40FA-B4F8-A1C4E581301A}" type="presParOf" srcId="{E6E13792-65C9-4F87-9994-1EE03900EBEE}" destId="{8A04A4F9-F850-4F36-9979-9CE1B6BADCB9}" srcOrd="5" destOrd="0" presId="urn:microsoft.com/office/officeart/2005/8/layout/equation1"/>
    <dgm:cxn modelId="{9F8C6A81-88AC-4E0D-A7DB-025F0C512829}" type="presParOf" srcId="{E6E13792-65C9-4F87-9994-1EE03900EBEE}" destId="{9471BB56-6B0A-476F-B2C3-4E2F8FA04F76}" srcOrd="6" destOrd="0" presId="urn:microsoft.com/office/officeart/2005/8/layout/equation1"/>
    <dgm:cxn modelId="{CEC1B78C-EA7D-4963-A89F-98BC24DE1FBA}" type="presParOf" srcId="{E6E13792-65C9-4F87-9994-1EE03900EBEE}" destId="{A47E8603-94C5-4FBC-88BA-3009A25290E5}" srcOrd="7" destOrd="0" presId="urn:microsoft.com/office/officeart/2005/8/layout/equation1"/>
    <dgm:cxn modelId="{D8658D4C-3EAD-4A74-84BD-89D6AA5BA880}" type="presParOf" srcId="{E6E13792-65C9-4F87-9994-1EE03900EBEE}" destId="{19EC2238-A364-4CCF-83FC-F150AB199F48}" srcOrd="8" destOrd="0" presId="urn:microsoft.com/office/officeart/2005/8/layout/equation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20C8F64-FD27-4829-BFBE-4DE87BB39B24}" type="doc">
      <dgm:prSet loTypeId="urn:microsoft.com/office/officeart/2005/8/layout/process2" loCatId="process" qsTypeId="urn:microsoft.com/office/officeart/2005/8/quickstyle/simple1" qsCatId="simple" csTypeId="urn:microsoft.com/office/officeart/2005/8/colors/accent1_2" csCatId="accent1" phldr="1"/>
      <dgm:spPr/>
      <dgm:t>
        <a:bodyPr/>
        <a:lstStyle/>
        <a:p>
          <a:endParaRPr lang="es-MX"/>
        </a:p>
      </dgm:t>
    </dgm:pt>
    <dgm:pt modelId="{3079A7C1-F4E4-4521-AB2D-BF677E8A5D1A}">
      <dgm:prSet phldrT="[Texto]" custT="1"/>
      <dgm:spPr>
        <a:solidFill>
          <a:schemeClr val="accent6"/>
        </a:solidFill>
      </dgm:spPr>
      <dgm:t>
        <a:bodyPr/>
        <a:lstStyle/>
        <a:p>
          <a:pPr algn="ctr"/>
          <a:r>
            <a:rPr lang="es-MX" sz="1800" dirty="0">
              <a:latin typeface="Arial" panose="020B0604020202020204" pitchFamily="34" charset="0"/>
              <a:cs typeface="Arial" panose="020B0604020202020204" pitchFamily="34" charset="0"/>
            </a:rPr>
            <a:t>Constancia de precalificación </a:t>
          </a:r>
        </a:p>
      </dgm:t>
    </dgm:pt>
    <dgm:pt modelId="{BE606C6A-C6A1-4B5B-8177-A889EABDAA13}" type="parTrans" cxnId="{DD7401C9-0A39-42B6-B356-A66DDAA30F52}">
      <dgm:prSet/>
      <dgm:spPr/>
      <dgm:t>
        <a:bodyPr/>
        <a:lstStyle/>
        <a:p>
          <a:pPr algn="l"/>
          <a:endParaRPr lang="es-MX" sz="1800">
            <a:latin typeface="Arial" panose="020B0604020202020204" pitchFamily="34" charset="0"/>
            <a:cs typeface="Arial" panose="020B0604020202020204" pitchFamily="34" charset="0"/>
          </a:endParaRPr>
        </a:p>
      </dgm:t>
    </dgm:pt>
    <dgm:pt modelId="{BD79FB8C-E779-4870-A05B-8F2422E68F58}" type="sibTrans" cxnId="{DD7401C9-0A39-42B6-B356-A66DDAA30F52}">
      <dgm:prSet custT="1"/>
      <dgm:spPr/>
      <dgm:t>
        <a:bodyPr/>
        <a:lstStyle/>
        <a:p>
          <a:pPr algn="l"/>
          <a:endParaRPr lang="es-MX" sz="1800">
            <a:latin typeface="Arial" panose="020B0604020202020204" pitchFamily="34" charset="0"/>
            <a:cs typeface="Arial" panose="020B0604020202020204" pitchFamily="34" charset="0"/>
          </a:endParaRPr>
        </a:p>
      </dgm:t>
    </dgm:pt>
    <dgm:pt modelId="{CC040674-B9F0-4ED0-86AB-5D34DDC88605}">
      <dgm:prSet phldrT="[Texto]" custT="1"/>
      <dgm:spPr>
        <a:solidFill>
          <a:schemeClr val="accent2">
            <a:lumMod val="60000"/>
            <a:lumOff val="40000"/>
          </a:schemeClr>
        </a:solidFill>
      </dgm:spPr>
      <dgm:t>
        <a:bodyPr/>
        <a:lstStyle/>
        <a:p>
          <a:pPr algn="l"/>
          <a:r>
            <a:rPr lang="es-MX" sz="1800" dirty="0">
              <a:latin typeface="Arial" panose="020B0604020202020204" pitchFamily="34" charset="0"/>
              <a:cs typeface="Arial" panose="020B0604020202020204" pitchFamily="34" charset="0"/>
            </a:rPr>
            <a:t>- Pagos en Pesos o Indexados a Dólares</a:t>
          </a:r>
        </a:p>
        <a:p>
          <a:pPr algn="l"/>
          <a:r>
            <a:rPr lang="es-MX" sz="1800" dirty="0">
              <a:latin typeface="Arial" panose="020B0604020202020204" pitchFamily="34" charset="0"/>
              <a:cs typeface="Arial" panose="020B0604020202020204" pitchFamily="34" charset="0"/>
            </a:rPr>
            <a:t>- Estatus de interconexión de las Centrales Eléctricas</a:t>
          </a:r>
        </a:p>
      </dgm:t>
    </dgm:pt>
    <dgm:pt modelId="{0C3BB677-EF8C-4A06-9D23-4F0A91D9B95F}" type="parTrans" cxnId="{2E99264E-8962-4DB2-BD71-2D6B8835CCF3}">
      <dgm:prSet/>
      <dgm:spPr/>
      <dgm:t>
        <a:bodyPr/>
        <a:lstStyle/>
        <a:p>
          <a:pPr algn="l"/>
          <a:endParaRPr lang="es-MX" sz="1800">
            <a:latin typeface="Arial" panose="020B0604020202020204" pitchFamily="34" charset="0"/>
            <a:cs typeface="Arial" panose="020B0604020202020204" pitchFamily="34" charset="0"/>
          </a:endParaRPr>
        </a:p>
      </dgm:t>
    </dgm:pt>
    <dgm:pt modelId="{6F1E11D4-E32C-456C-837A-228C61D97482}" type="sibTrans" cxnId="{2E99264E-8962-4DB2-BD71-2D6B8835CCF3}">
      <dgm:prSet custT="1"/>
      <dgm:spPr>
        <a:solidFill>
          <a:schemeClr val="bg1">
            <a:lumMod val="85000"/>
          </a:schemeClr>
        </a:solidFill>
      </dgm:spPr>
      <dgm:t>
        <a:bodyPr/>
        <a:lstStyle/>
        <a:p>
          <a:pPr algn="l"/>
          <a:endParaRPr lang="es-MX" sz="1800">
            <a:latin typeface="Arial" panose="020B0604020202020204" pitchFamily="34" charset="0"/>
            <a:cs typeface="Arial" panose="020B0604020202020204" pitchFamily="34" charset="0"/>
          </a:endParaRPr>
        </a:p>
      </dgm:t>
    </dgm:pt>
    <dgm:pt modelId="{AD5A44BF-1E6E-4D01-B391-7FE9504EFA50}">
      <dgm:prSet phldrT="[Texto]" custT="1"/>
      <dgm:spPr>
        <a:solidFill>
          <a:schemeClr val="tx2">
            <a:lumMod val="60000"/>
            <a:lumOff val="40000"/>
          </a:schemeClr>
        </a:solidFill>
      </dgm:spPr>
      <dgm:t>
        <a:bodyPr/>
        <a:lstStyle/>
        <a:p>
          <a:pPr algn="just"/>
          <a:r>
            <a:rPr lang="es-MX" sz="1800" dirty="0">
              <a:latin typeface="Arial" panose="020B0604020202020204" pitchFamily="34" charset="0"/>
              <a:cs typeface="Arial" panose="020B0604020202020204" pitchFamily="34" charset="0"/>
            </a:rPr>
            <a:t>- Precio ofertado por el paquete de productos expresado en Pesos por año, el cual será pagado durante los primeros 15 años.</a:t>
          </a:r>
        </a:p>
      </dgm:t>
    </dgm:pt>
    <dgm:pt modelId="{AC788566-C360-48BE-A29F-82C296A5504F}" type="parTrans" cxnId="{D4FB80CD-F9F8-466C-9F8D-D759CDC26470}">
      <dgm:prSet/>
      <dgm:spPr/>
      <dgm:t>
        <a:bodyPr/>
        <a:lstStyle/>
        <a:p>
          <a:pPr algn="l"/>
          <a:endParaRPr lang="es-ES" sz="1800">
            <a:latin typeface="Arial" panose="020B0604020202020204" pitchFamily="34" charset="0"/>
            <a:cs typeface="Arial" panose="020B0604020202020204" pitchFamily="34" charset="0"/>
          </a:endParaRPr>
        </a:p>
      </dgm:t>
    </dgm:pt>
    <dgm:pt modelId="{C0CF70C9-563F-43D9-BD2C-4A1F271DAC8D}" type="sibTrans" cxnId="{D4FB80CD-F9F8-466C-9F8D-D759CDC26470}">
      <dgm:prSet/>
      <dgm:spPr/>
      <dgm:t>
        <a:bodyPr/>
        <a:lstStyle/>
        <a:p>
          <a:pPr algn="l"/>
          <a:endParaRPr lang="es-ES" sz="1800">
            <a:latin typeface="Arial" panose="020B0604020202020204" pitchFamily="34" charset="0"/>
            <a:cs typeface="Arial" panose="020B0604020202020204" pitchFamily="34" charset="0"/>
          </a:endParaRPr>
        </a:p>
      </dgm:t>
    </dgm:pt>
    <dgm:pt modelId="{14F560E4-8255-4122-B45D-48C546339695}" type="pres">
      <dgm:prSet presAssocID="{120C8F64-FD27-4829-BFBE-4DE87BB39B24}" presName="linearFlow" presStyleCnt="0">
        <dgm:presLayoutVars>
          <dgm:resizeHandles val="exact"/>
        </dgm:presLayoutVars>
      </dgm:prSet>
      <dgm:spPr/>
    </dgm:pt>
    <dgm:pt modelId="{3523C5C7-9BB5-4B7B-A888-8F2A9DC0EB12}" type="pres">
      <dgm:prSet presAssocID="{3079A7C1-F4E4-4521-AB2D-BF677E8A5D1A}" presName="node" presStyleLbl="node1" presStyleIdx="0" presStyleCnt="3" custScaleX="174957" custScaleY="59710" custLinFactNeighborX="11926" custLinFactNeighborY="16186">
        <dgm:presLayoutVars>
          <dgm:bulletEnabled val="1"/>
        </dgm:presLayoutVars>
      </dgm:prSet>
      <dgm:spPr/>
    </dgm:pt>
    <dgm:pt modelId="{25ADF4F4-F957-44E1-B91E-671F9628896D}" type="pres">
      <dgm:prSet presAssocID="{BD79FB8C-E779-4870-A05B-8F2422E68F58}" presName="sibTrans" presStyleLbl="sibTrans2D1" presStyleIdx="0" presStyleCnt="2"/>
      <dgm:spPr/>
    </dgm:pt>
    <dgm:pt modelId="{F4839269-38BC-4A67-886C-69551BE432B0}" type="pres">
      <dgm:prSet presAssocID="{BD79FB8C-E779-4870-A05B-8F2422E68F58}" presName="connectorText" presStyleLbl="sibTrans2D1" presStyleIdx="0" presStyleCnt="2"/>
      <dgm:spPr/>
    </dgm:pt>
    <dgm:pt modelId="{49E7E48B-75A9-4870-B863-89D89E801924}" type="pres">
      <dgm:prSet presAssocID="{CC040674-B9F0-4ED0-86AB-5D34DDC88605}" presName="node" presStyleLbl="node1" presStyleIdx="1" presStyleCnt="3" custScaleX="151877">
        <dgm:presLayoutVars>
          <dgm:bulletEnabled val="1"/>
        </dgm:presLayoutVars>
      </dgm:prSet>
      <dgm:spPr/>
    </dgm:pt>
    <dgm:pt modelId="{DAA8B3B5-CF79-41D6-8D83-FA77169C25B2}" type="pres">
      <dgm:prSet presAssocID="{6F1E11D4-E32C-456C-837A-228C61D97482}" presName="sibTrans" presStyleLbl="sibTrans2D1" presStyleIdx="1" presStyleCnt="2"/>
      <dgm:spPr/>
    </dgm:pt>
    <dgm:pt modelId="{F345FB5C-F23F-4AEE-8D33-D638E0DC9761}" type="pres">
      <dgm:prSet presAssocID="{6F1E11D4-E32C-456C-837A-228C61D97482}" presName="connectorText" presStyleLbl="sibTrans2D1" presStyleIdx="1" presStyleCnt="2"/>
      <dgm:spPr/>
    </dgm:pt>
    <dgm:pt modelId="{7D5DCBAA-87C8-4D0E-938B-C27AC899F912}" type="pres">
      <dgm:prSet presAssocID="{AD5A44BF-1E6E-4D01-B391-7FE9504EFA50}" presName="node" presStyleLbl="node1" presStyleIdx="2" presStyleCnt="3" custScaleX="148120">
        <dgm:presLayoutVars>
          <dgm:bulletEnabled val="1"/>
        </dgm:presLayoutVars>
      </dgm:prSet>
      <dgm:spPr/>
    </dgm:pt>
  </dgm:ptLst>
  <dgm:cxnLst>
    <dgm:cxn modelId="{DCB93080-2236-4222-BA76-309D489E0C5A}" type="presOf" srcId="{BD79FB8C-E779-4870-A05B-8F2422E68F58}" destId="{F4839269-38BC-4A67-886C-69551BE432B0}" srcOrd="1" destOrd="0" presId="urn:microsoft.com/office/officeart/2005/8/layout/process2"/>
    <dgm:cxn modelId="{DD389F18-79FE-4090-9C44-25AA65798DA4}" type="presOf" srcId="{120C8F64-FD27-4829-BFBE-4DE87BB39B24}" destId="{14F560E4-8255-4122-B45D-48C546339695}" srcOrd="0" destOrd="0" presId="urn:microsoft.com/office/officeart/2005/8/layout/process2"/>
    <dgm:cxn modelId="{24A0619B-2E39-4629-BED7-B0B46A6DBE31}" type="presOf" srcId="{AD5A44BF-1E6E-4D01-B391-7FE9504EFA50}" destId="{7D5DCBAA-87C8-4D0E-938B-C27AC899F912}" srcOrd="0" destOrd="0" presId="urn:microsoft.com/office/officeart/2005/8/layout/process2"/>
    <dgm:cxn modelId="{DD7401C9-0A39-42B6-B356-A66DDAA30F52}" srcId="{120C8F64-FD27-4829-BFBE-4DE87BB39B24}" destId="{3079A7C1-F4E4-4521-AB2D-BF677E8A5D1A}" srcOrd="0" destOrd="0" parTransId="{BE606C6A-C6A1-4B5B-8177-A889EABDAA13}" sibTransId="{BD79FB8C-E779-4870-A05B-8F2422E68F58}"/>
    <dgm:cxn modelId="{45FA748D-54F1-4260-BB65-C961023E7384}" type="presOf" srcId="{3079A7C1-F4E4-4521-AB2D-BF677E8A5D1A}" destId="{3523C5C7-9BB5-4B7B-A888-8F2A9DC0EB12}" srcOrd="0" destOrd="0" presId="urn:microsoft.com/office/officeart/2005/8/layout/process2"/>
    <dgm:cxn modelId="{5E7D9661-2F24-4BC3-8120-B8625E7E0E76}" type="presOf" srcId="{BD79FB8C-E779-4870-A05B-8F2422E68F58}" destId="{25ADF4F4-F957-44E1-B91E-671F9628896D}" srcOrd="0" destOrd="0" presId="urn:microsoft.com/office/officeart/2005/8/layout/process2"/>
    <dgm:cxn modelId="{618640DC-679C-4DA8-8F10-46EDD7C50567}" type="presOf" srcId="{6F1E11D4-E32C-456C-837A-228C61D97482}" destId="{F345FB5C-F23F-4AEE-8D33-D638E0DC9761}" srcOrd="1" destOrd="0" presId="urn:microsoft.com/office/officeart/2005/8/layout/process2"/>
    <dgm:cxn modelId="{519AAD41-26F7-4355-8AC7-05033DF2B3C1}" type="presOf" srcId="{6F1E11D4-E32C-456C-837A-228C61D97482}" destId="{DAA8B3B5-CF79-41D6-8D83-FA77169C25B2}" srcOrd="0" destOrd="0" presId="urn:microsoft.com/office/officeart/2005/8/layout/process2"/>
    <dgm:cxn modelId="{2E99264E-8962-4DB2-BD71-2D6B8835CCF3}" srcId="{120C8F64-FD27-4829-BFBE-4DE87BB39B24}" destId="{CC040674-B9F0-4ED0-86AB-5D34DDC88605}" srcOrd="1" destOrd="0" parTransId="{0C3BB677-EF8C-4A06-9D23-4F0A91D9B95F}" sibTransId="{6F1E11D4-E32C-456C-837A-228C61D97482}"/>
    <dgm:cxn modelId="{D4FB80CD-F9F8-466C-9F8D-D759CDC26470}" srcId="{120C8F64-FD27-4829-BFBE-4DE87BB39B24}" destId="{AD5A44BF-1E6E-4D01-B391-7FE9504EFA50}" srcOrd="2" destOrd="0" parTransId="{AC788566-C360-48BE-A29F-82C296A5504F}" sibTransId="{C0CF70C9-563F-43D9-BD2C-4A1F271DAC8D}"/>
    <dgm:cxn modelId="{0998EAE2-66DB-444F-8953-AFAA0BE60F41}" type="presOf" srcId="{CC040674-B9F0-4ED0-86AB-5D34DDC88605}" destId="{49E7E48B-75A9-4870-B863-89D89E801924}" srcOrd="0" destOrd="0" presId="urn:microsoft.com/office/officeart/2005/8/layout/process2"/>
    <dgm:cxn modelId="{D2F4E2A2-17A2-4002-895B-8278C28AEBA9}" type="presParOf" srcId="{14F560E4-8255-4122-B45D-48C546339695}" destId="{3523C5C7-9BB5-4B7B-A888-8F2A9DC0EB12}" srcOrd="0" destOrd="0" presId="urn:microsoft.com/office/officeart/2005/8/layout/process2"/>
    <dgm:cxn modelId="{5D0F068B-BA74-4E13-BD57-9837F2A5CACF}" type="presParOf" srcId="{14F560E4-8255-4122-B45D-48C546339695}" destId="{25ADF4F4-F957-44E1-B91E-671F9628896D}" srcOrd="1" destOrd="0" presId="urn:microsoft.com/office/officeart/2005/8/layout/process2"/>
    <dgm:cxn modelId="{3758EF0F-4836-4BD2-AB22-8F13A7CCAA1E}" type="presParOf" srcId="{25ADF4F4-F957-44E1-B91E-671F9628896D}" destId="{F4839269-38BC-4A67-886C-69551BE432B0}" srcOrd="0" destOrd="0" presId="urn:microsoft.com/office/officeart/2005/8/layout/process2"/>
    <dgm:cxn modelId="{F9CEFFAF-6B69-495E-9F9F-48DBC2E8E2D3}" type="presParOf" srcId="{14F560E4-8255-4122-B45D-48C546339695}" destId="{49E7E48B-75A9-4870-B863-89D89E801924}" srcOrd="2" destOrd="0" presId="urn:microsoft.com/office/officeart/2005/8/layout/process2"/>
    <dgm:cxn modelId="{1DB1390A-F1C5-42C5-B09A-E41222603B4C}" type="presParOf" srcId="{14F560E4-8255-4122-B45D-48C546339695}" destId="{DAA8B3B5-CF79-41D6-8D83-FA77169C25B2}" srcOrd="3" destOrd="0" presId="urn:microsoft.com/office/officeart/2005/8/layout/process2"/>
    <dgm:cxn modelId="{00DC0A99-1E5C-44CF-936E-C4F08D72885D}" type="presParOf" srcId="{DAA8B3B5-CF79-41D6-8D83-FA77169C25B2}" destId="{F345FB5C-F23F-4AEE-8D33-D638E0DC9761}" srcOrd="0" destOrd="0" presId="urn:microsoft.com/office/officeart/2005/8/layout/process2"/>
    <dgm:cxn modelId="{722A5782-C890-43F8-817F-6B77B6AEC96B}" type="presParOf" srcId="{14F560E4-8255-4122-B45D-48C546339695}" destId="{7D5DCBAA-87C8-4D0E-938B-C27AC899F912}"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981FB88-5220-4C18-BA2F-802FC25F29DE}"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s-MX"/>
        </a:p>
      </dgm:t>
    </dgm:pt>
    <dgm:pt modelId="{BC36E40C-06E4-4300-971A-E3407171CD8A}">
      <dgm:prSet phldrT="[Texto]" custT="1"/>
      <dgm:spPr/>
      <dgm:t>
        <a:bodyPr/>
        <a:lstStyle/>
        <a:p>
          <a:pPr algn="just"/>
          <a:r>
            <a:rPr lang="es-MX" sz="1800" b="1" dirty="0">
              <a:latin typeface="Arial" panose="020B0604020202020204" pitchFamily="34" charset="0"/>
              <a:cs typeface="Arial" panose="020B0604020202020204" pitchFamily="34" charset="0"/>
            </a:rPr>
            <a:t>CENACE</a:t>
          </a:r>
        </a:p>
      </dgm:t>
    </dgm:pt>
    <dgm:pt modelId="{DA64C7E7-4E90-41A1-A9AA-9FB8474050ED}" type="parTrans" cxnId="{1968C605-2BE1-4428-BD86-10271AFC0E10}">
      <dgm:prSet/>
      <dgm:spPr/>
      <dgm:t>
        <a:bodyPr/>
        <a:lstStyle/>
        <a:p>
          <a:pPr algn="just"/>
          <a:endParaRPr lang="es-MX" sz="1800">
            <a:latin typeface="Arial" panose="020B0604020202020204" pitchFamily="34" charset="0"/>
            <a:cs typeface="Arial" panose="020B0604020202020204" pitchFamily="34" charset="0"/>
          </a:endParaRPr>
        </a:p>
      </dgm:t>
    </dgm:pt>
    <dgm:pt modelId="{61A1C0D5-7EE3-477C-8880-EA4538390737}" type="sibTrans" cxnId="{1968C605-2BE1-4428-BD86-10271AFC0E10}">
      <dgm:prSet custT="1"/>
      <dgm:spPr/>
      <dgm:t>
        <a:bodyPr/>
        <a:lstStyle/>
        <a:p>
          <a:pPr algn="just"/>
          <a:endParaRPr lang="es-MX" sz="1800">
            <a:latin typeface="Arial" panose="020B0604020202020204" pitchFamily="34" charset="0"/>
            <a:cs typeface="Arial" panose="020B0604020202020204" pitchFamily="34" charset="0"/>
          </a:endParaRPr>
        </a:p>
      </dgm:t>
    </dgm:pt>
    <dgm:pt modelId="{7C45B4F1-9502-4E03-9D96-A209C62CAEBF}">
      <dgm:prSet phldrT="[Texto]" custT="1"/>
      <dgm:spPr/>
      <dgm:t>
        <a:bodyPr/>
        <a:lstStyle/>
        <a:p>
          <a:pPr algn="just"/>
          <a:r>
            <a:rPr lang="es-MX" sz="1800" dirty="0">
              <a:latin typeface="Arial" panose="020B0604020202020204" pitchFamily="34" charset="0"/>
              <a:cs typeface="Arial" panose="020B0604020202020204" pitchFamily="34" charset="0"/>
            </a:rPr>
            <a:t>Recibe solicitud de registro.</a:t>
          </a:r>
        </a:p>
      </dgm:t>
    </dgm:pt>
    <dgm:pt modelId="{C956CB8B-AC11-4484-8055-28C120C4337F}" type="parTrans" cxnId="{90A02E28-CF32-40C3-8C30-50663BBAAEFC}">
      <dgm:prSet/>
      <dgm:spPr/>
      <dgm:t>
        <a:bodyPr/>
        <a:lstStyle/>
        <a:p>
          <a:pPr algn="just"/>
          <a:endParaRPr lang="es-MX" sz="1800">
            <a:latin typeface="Arial" panose="020B0604020202020204" pitchFamily="34" charset="0"/>
            <a:cs typeface="Arial" panose="020B0604020202020204" pitchFamily="34" charset="0"/>
          </a:endParaRPr>
        </a:p>
      </dgm:t>
    </dgm:pt>
    <dgm:pt modelId="{9E4AF096-7A07-47FB-90A9-06FDC02DD5BE}" type="sibTrans" cxnId="{90A02E28-CF32-40C3-8C30-50663BBAAEFC}">
      <dgm:prSet/>
      <dgm:spPr/>
      <dgm:t>
        <a:bodyPr/>
        <a:lstStyle/>
        <a:p>
          <a:pPr algn="just"/>
          <a:endParaRPr lang="es-MX" sz="1800">
            <a:latin typeface="Arial" panose="020B0604020202020204" pitchFamily="34" charset="0"/>
            <a:cs typeface="Arial" panose="020B0604020202020204" pitchFamily="34" charset="0"/>
          </a:endParaRPr>
        </a:p>
      </dgm:t>
    </dgm:pt>
    <dgm:pt modelId="{2BE6C6A5-D1DF-4473-93CB-7BCF5860E155}">
      <dgm:prSet phldrT="[Texto]" custT="1"/>
      <dgm:spPr/>
      <dgm:t>
        <a:bodyPr/>
        <a:lstStyle/>
        <a:p>
          <a:pPr algn="just"/>
          <a:r>
            <a:rPr lang="es-MX" sz="1800" b="1" dirty="0">
              <a:latin typeface="Arial" panose="020B0604020202020204" pitchFamily="34" charset="0"/>
              <a:cs typeface="Arial" panose="020B0604020202020204" pitchFamily="34" charset="0"/>
            </a:rPr>
            <a:t>CENACE</a:t>
          </a:r>
        </a:p>
      </dgm:t>
    </dgm:pt>
    <dgm:pt modelId="{6639A879-9C69-46AF-8313-FEE2986CCD6C}" type="parTrans" cxnId="{0CC254FB-8227-42AC-9624-62FFC1642311}">
      <dgm:prSet/>
      <dgm:spPr/>
      <dgm:t>
        <a:bodyPr/>
        <a:lstStyle/>
        <a:p>
          <a:pPr algn="just"/>
          <a:endParaRPr lang="es-MX" sz="1800">
            <a:latin typeface="Arial" panose="020B0604020202020204" pitchFamily="34" charset="0"/>
            <a:cs typeface="Arial" panose="020B0604020202020204" pitchFamily="34" charset="0"/>
          </a:endParaRPr>
        </a:p>
      </dgm:t>
    </dgm:pt>
    <dgm:pt modelId="{B2B748AF-5730-4AA8-B1D5-C0078B833C60}" type="sibTrans" cxnId="{0CC254FB-8227-42AC-9624-62FFC1642311}">
      <dgm:prSet custT="1"/>
      <dgm:spPr/>
      <dgm:t>
        <a:bodyPr/>
        <a:lstStyle/>
        <a:p>
          <a:pPr algn="just"/>
          <a:endParaRPr lang="es-MX" sz="1800">
            <a:latin typeface="Arial" panose="020B0604020202020204" pitchFamily="34" charset="0"/>
            <a:cs typeface="Arial" panose="020B0604020202020204" pitchFamily="34" charset="0"/>
          </a:endParaRPr>
        </a:p>
      </dgm:t>
    </dgm:pt>
    <dgm:pt modelId="{06263B56-A023-4013-86BE-2EAF824A91D0}">
      <dgm:prSet phldrT="[Texto]" custT="1"/>
      <dgm:spPr/>
      <dgm:t>
        <a:bodyPr/>
        <a:lstStyle/>
        <a:p>
          <a:pPr algn="just"/>
          <a:r>
            <a:rPr lang="es-MX" sz="1800" dirty="0">
              <a:latin typeface="Arial" panose="020B0604020202020204" pitchFamily="34" charset="0"/>
              <a:cs typeface="Arial" panose="020B0604020202020204" pitchFamily="34" charset="0"/>
            </a:rPr>
            <a:t>Revisa la información.</a:t>
          </a:r>
        </a:p>
      </dgm:t>
    </dgm:pt>
    <dgm:pt modelId="{723E4A96-9CC0-42A1-ACB3-4E1F46236A19}" type="parTrans" cxnId="{0C1D5B4A-A1AF-4B2F-A1FC-977608DBA1A8}">
      <dgm:prSet/>
      <dgm:spPr/>
      <dgm:t>
        <a:bodyPr/>
        <a:lstStyle/>
        <a:p>
          <a:pPr algn="just"/>
          <a:endParaRPr lang="es-MX" sz="1800">
            <a:latin typeface="Arial" panose="020B0604020202020204" pitchFamily="34" charset="0"/>
            <a:cs typeface="Arial" panose="020B0604020202020204" pitchFamily="34" charset="0"/>
          </a:endParaRPr>
        </a:p>
      </dgm:t>
    </dgm:pt>
    <dgm:pt modelId="{CA817833-8D21-4431-954F-55583A0E955A}" type="sibTrans" cxnId="{0C1D5B4A-A1AF-4B2F-A1FC-977608DBA1A8}">
      <dgm:prSet/>
      <dgm:spPr/>
      <dgm:t>
        <a:bodyPr/>
        <a:lstStyle/>
        <a:p>
          <a:pPr algn="just"/>
          <a:endParaRPr lang="es-MX" sz="1800">
            <a:latin typeface="Arial" panose="020B0604020202020204" pitchFamily="34" charset="0"/>
            <a:cs typeface="Arial" panose="020B0604020202020204" pitchFamily="34" charset="0"/>
          </a:endParaRPr>
        </a:p>
      </dgm:t>
    </dgm:pt>
    <dgm:pt modelId="{33C7F3AD-DAE1-4B37-8F0F-A174E48EE8A7}">
      <dgm:prSet phldrT="[Texto]" custT="1"/>
      <dgm:spPr/>
      <dgm:t>
        <a:bodyPr/>
        <a:lstStyle/>
        <a:p>
          <a:pPr algn="just"/>
          <a:r>
            <a:rPr lang="es-MX" sz="1800" b="1" dirty="0">
              <a:latin typeface="Arial" panose="020B0604020202020204" pitchFamily="34" charset="0"/>
              <a:cs typeface="Arial" panose="020B0604020202020204" pitchFamily="34" charset="0"/>
            </a:rPr>
            <a:t>CENACE</a:t>
          </a:r>
        </a:p>
      </dgm:t>
    </dgm:pt>
    <dgm:pt modelId="{3C814424-86E7-4D98-88AA-BBB9549196E8}" type="parTrans" cxnId="{FDE7BD23-C37E-4100-A58B-F5B2EA77E95F}">
      <dgm:prSet/>
      <dgm:spPr/>
      <dgm:t>
        <a:bodyPr/>
        <a:lstStyle/>
        <a:p>
          <a:pPr algn="just"/>
          <a:endParaRPr lang="es-MX" sz="1800">
            <a:latin typeface="Arial" panose="020B0604020202020204" pitchFamily="34" charset="0"/>
            <a:cs typeface="Arial" panose="020B0604020202020204" pitchFamily="34" charset="0"/>
          </a:endParaRPr>
        </a:p>
      </dgm:t>
    </dgm:pt>
    <dgm:pt modelId="{3905E132-6D12-467E-B562-3CE311808C2B}" type="sibTrans" cxnId="{FDE7BD23-C37E-4100-A58B-F5B2EA77E95F}">
      <dgm:prSet/>
      <dgm:spPr/>
      <dgm:t>
        <a:bodyPr/>
        <a:lstStyle/>
        <a:p>
          <a:pPr algn="just"/>
          <a:endParaRPr lang="es-MX" sz="1800">
            <a:latin typeface="Arial" panose="020B0604020202020204" pitchFamily="34" charset="0"/>
            <a:cs typeface="Arial" panose="020B0604020202020204" pitchFamily="34" charset="0"/>
          </a:endParaRPr>
        </a:p>
      </dgm:t>
    </dgm:pt>
    <dgm:pt modelId="{E3A0BAB1-4DDD-400D-9D36-19E6DB149D7B}">
      <dgm:prSet phldrT="[Texto]" custT="1"/>
      <dgm:spPr/>
      <dgm:t>
        <a:bodyPr/>
        <a:lstStyle/>
        <a:p>
          <a:pPr algn="just"/>
          <a:r>
            <a:rPr lang="es-MX" sz="1800" dirty="0">
              <a:latin typeface="Arial" panose="020B0604020202020204" pitchFamily="34" charset="0"/>
              <a:cs typeface="Arial" panose="020B0604020202020204" pitchFamily="34" charset="0"/>
            </a:rPr>
            <a:t>Constancia de Registro</a:t>
          </a:r>
        </a:p>
      </dgm:t>
    </dgm:pt>
    <dgm:pt modelId="{44707073-9885-475A-BB99-BB9DAC67581B}" type="parTrans" cxnId="{F10AB854-921C-49C9-9306-98E1B6FAE184}">
      <dgm:prSet/>
      <dgm:spPr/>
      <dgm:t>
        <a:bodyPr/>
        <a:lstStyle/>
        <a:p>
          <a:pPr algn="just"/>
          <a:endParaRPr lang="es-MX" sz="1800">
            <a:latin typeface="Arial" panose="020B0604020202020204" pitchFamily="34" charset="0"/>
            <a:cs typeface="Arial" panose="020B0604020202020204" pitchFamily="34" charset="0"/>
          </a:endParaRPr>
        </a:p>
      </dgm:t>
    </dgm:pt>
    <dgm:pt modelId="{8F73ABBE-D06D-4E67-9C74-98A84365681D}" type="sibTrans" cxnId="{F10AB854-921C-49C9-9306-98E1B6FAE184}">
      <dgm:prSet/>
      <dgm:spPr/>
      <dgm:t>
        <a:bodyPr/>
        <a:lstStyle/>
        <a:p>
          <a:pPr algn="just"/>
          <a:endParaRPr lang="es-MX" sz="1800">
            <a:latin typeface="Arial" panose="020B0604020202020204" pitchFamily="34" charset="0"/>
            <a:cs typeface="Arial" panose="020B0604020202020204" pitchFamily="34" charset="0"/>
          </a:endParaRPr>
        </a:p>
      </dgm:t>
    </dgm:pt>
    <dgm:pt modelId="{4F74AD8B-40BA-4DA9-A464-31505C2BA716}">
      <dgm:prSet phldrT="[Texto]" custT="1"/>
      <dgm:spPr/>
      <dgm:t>
        <a:bodyPr/>
        <a:lstStyle/>
        <a:p>
          <a:pPr algn="just"/>
          <a:r>
            <a:rPr lang="es-MX" sz="1800" dirty="0">
              <a:latin typeface="Arial" panose="020B0604020202020204" pitchFamily="34" charset="0"/>
              <a:cs typeface="Arial" panose="020B0604020202020204" pitchFamily="34" charset="0"/>
            </a:rPr>
            <a:t>En su caso, solicita información complementaria.</a:t>
          </a:r>
        </a:p>
      </dgm:t>
    </dgm:pt>
    <dgm:pt modelId="{428D3B2A-E7BE-465F-80C6-425053D9E694}" type="parTrans" cxnId="{E4C018BE-896B-4289-9ECB-CB848F860921}">
      <dgm:prSet/>
      <dgm:spPr/>
      <dgm:t>
        <a:bodyPr/>
        <a:lstStyle/>
        <a:p>
          <a:pPr algn="just"/>
          <a:endParaRPr lang="es-MX" sz="1800">
            <a:latin typeface="Arial" panose="020B0604020202020204" pitchFamily="34" charset="0"/>
            <a:cs typeface="Arial" panose="020B0604020202020204" pitchFamily="34" charset="0"/>
          </a:endParaRPr>
        </a:p>
      </dgm:t>
    </dgm:pt>
    <dgm:pt modelId="{2A17ED6E-FED4-4D25-B9C2-9B643FFD4E05}" type="sibTrans" cxnId="{E4C018BE-896B-4289-9ECB-CB848F860921}">
      <dgm:prSet/>
      <dgm:spPr/>
      <dgm:t>
        <a:bodyPr/>
        <a:lstStyle/>
        <a:p>
          <a:pPr algn="just"/>
          <a:endParaRPr lang="es-MX" sz="1800">
            <a:latin typeface="Arial" panose="020B0604020202020204" pitchFamily="34" charset="0"/>
            <a:cs typeface="Arial" panose="020B0604020202020204" pitchFamily="34" charset="0"/>
          </a:endParaRPr>
        </a:p>
      </dgm:t>
    </dgm:pt>
    <dgm:pt modelId="{F86B7A0D-CF7F-410C-9778-6326BA5A262A}">
      <dgm:prSet phldrT="[Texto]" custT="1"/>
      <dgm:spPr/>
      <dgm:t>
        <a:bodyPr/>
        <a:lstStyle/>
        <a:p>
          <a:pPr algn="just"/>
          <a:r>
            <a:rPr lang="es-MX" sz="1800" b="1" dirty="0">
              <a:latin typeface="Arial" panose="020B0604020202020204" pitchFamily="34" charset="0"/>
              <a:cs typeface="Arial" panose="020B0604020202020204" pitchFamily="34" charset="0"/>
            </a:rPr>
            <a:t>ERC</a:t>
          </a:r>
        </a:p>
      </dgm:t>
    </dgm:pt>
    <dgm:pt modelId="{5A90D3ED-3177-42BB-A016-D663628DF7FC}" type="parTrans" cxnId="{334B24F5-C9B2-4CC5-A463-8DA07F5F2CE9}">
      <dgm:prSet/>
      <dgm:spPr/>
      <dgm:t>
        <a:bodyPr/>
        <a:lstStyle/>
        <a:p>
          <a:pPr algn="just"/>
          <a:endParaRPr lang="es-MX" sz="1800">
            <a:latin typeface="Arial" panose="020B0604020202020204" pitchFamily="34" charset="0"/>
            <a:cs typeface="Arial" panose="020B0604020202020204" pitchFamily="34" charset="0"/>
          </a:endParaRPr>
        </a:p>
      </dgm:t>
    </dgm:pt>
    <dgm:pt modelId="{436FF6E1-D648-4587-8FCE-D055E20CA8A1}" type="sibTrans" cxnId="{334B24F5-C9B2-4CC5-A463-8DA07F5F2CE9}">
      <dgm:prSet custT="1"/>
      <dgm:spPr/>
      <dgm:t>
        <a:bodyPr/>
        <a:lstStyle/>
        <a:p>
          <a:pPr algn="just"/>
          <a:endParaRPr lang="es-MX" sz="1800">
            <a:latin typeface="Arial" panose="020B0604020202020204" pitchFamily="34" charset="0"/>
            <a:cs typeface="Arial" panose="020B0604020202020204" pitchFamily="34" charset="0"/>
          </a:endParaRPr>
        </a:p>
      </dgm:t>
    </dgm:pt>
    <dgm:pt modelId="{4F5C2711-07A1-4C76-B194-4CC42D8D3658}">
      <dgm:prSet phldrT="[Texto]" custT="1"/>
      <dgm:spPr/>
      <dgm:t>
        <a:bodyPr/>
        <a:lstStyle/>
        <a:p>
          <a:pPr algn="just"/>
          <a:r>
            <a:rPr lang="es-MX" sz="1800" dirty="0">
              <a:latin typeface="Arial" panose="020B0604020202020204" pitchFamily="34" charset="0"/>
              <a:cs typeface="Arial" panose="020B0604020202020204" pitchFamily="34" charset="0"/>
            </a:rPr>
            <a:t>Entrega información complementaria en caso de que se le solicite.</a:t>
          </a:r>
        </a:p>
      </dgm:t>
    </dgm:pt>
    <dgm:pt modelId="{BF70C5C8-5356-4272-A4E5-833B6690BC3B}" type="parTrans" cxnId="{55328B1B-EC6C-4527-B1BF-EFDBBC1F39A8}">
      <dgm:prSet/>
      <dgm:spPr/>
      <dgm:t>
        <a:bodyPr/>
        <a:lstStyle/>
        <a:p>
          <a:pPr algn="just"/>
          <a:endParaRPr lang="es-MX" sz="1800">
            <a:latin typeface="Arial" panose="020B0604020202020204" pitchFamily="34" charset="0"/>
            <a:cs typeface="Arial" panose="020B0604020202020204" pitchFamily="34" charset="0"/>
          </a:endParaRPr>
        </a:p>
      </dgm:t>
    </dgm:pt>
    <dgm:pt modelId="{F6352CC7-E43E-4DAB-9809-DA57915C65E5}" type="sibTrans" cxnId="{55328B1B-EC6C-4527-B1BF-EFDBBC1F39A8}">
      <dgm:prSet/>
      <dgm:spPr/>
      <dgm:t>
        <a:bodyPr/>
        <a:lstStyle/>
        <a:p>
          <a:pPr algn="just"/>
          <a:endParaRPr lang="es-MX" sz="1800">
            <a:latin typeface="Arial" panose="020B0604020202020204" pitchFamily="34" charset="0"/>
            <a:cs typeface="Arial" panose="020B0604020202020204" pitchFamily="34" charset="0"/>
          </a:endParaRPr>
        </a:p>
      </dgm:t>
    </dgm:pt>
    <dgm:pt modelId="{A704C93E-EFE6-4993-A1EA-B75952D1FA16}">
      <dgm:prSet phldrT="[Texto]" custT="1"/>
      <dgm:spPr/>
      <dgm:t>
        <a:bodyPr/>
        <a:lstStyle/>
        <a:p>
          <a:pPr algn="just"/>
          <a:r>
            <a:rPr lang="es-MX" sz="1800" dirty="0">
              <a:latin typeface="Arial" panose="020B0604020202020204" pitchFamily="34" charset="0"/>
              <a:cs typeface="Arial" panose="020B0604020202020204" pitchFamily="34" charset="0"/>
            </a:rPr>
            <a:t>Desechamiento de solicitud.</a:t>
          </a:r>
        </a:p>
      </dgm:t>
    </dgm:pt>
    <dgm:pt modelId="{719F8984-0829-4A11-BDF0-F594C7D0EA03}" type="parTrans" cxnId="{DD4BAE32-2737-4FA2-B29B-49151819A24A}">
      <dgm:prSet/>
      <dgm:spPr/>
      <dgm:t>
        <a:bodyPr/>
        <a:lstStyle/>
        <a:p>
          <a:pPr algn="just"/>
          <a:endParaRPr lang="es-MX" sz="1800">
            <a:latin typeface="Arial" panose="020B0604020202020204" pitchFamily="34" charset="0"/>
            <a:cs typeface="Arial" panose="020B0604020202020204" pitchFamily="34" charset="0"/>
          </a:endParaRPr>
        </a:p>
      </dgm:t>
    </dgm:pt>
    <dgm:pt modelId="{4D7BB1C8-C71C-42D7-B2DD-F4B946291A9F}" type="sibTrans" cxnId="{DD4BAE32-2737-4FA2-B29B-49151819A24A}">
      <dgm:prSet/>
      <dgm:spPr/>
      <dgm:t>
        <a:bodyPr/>
        <a:lstStyle/>
        <a:p>
          <a:pPr algn="just"/>
          <a:endParaRPr lang="es-MX" sz="1800">
            <a:latin typeface="Arial" panose="020B0604020202020204" pitchFamily="34" charset="0"/>
            <a:cs typeface="Arial" panose="020B0604020202020204" pitchFamily="34" charset="0"/>
          </a:endParaRPr>
        </a:p>
      </dgm:t>
    </dgm:pt>
    <dgm:pt modelId="{BFE5F008-CC62-4D7B-B995-139E3CB65F3E}" type="pres">
      <dgm:prSet presAssocID="{1981FB88-5220-4C18-BA2F-802FC25F29DE}" presName="diagram" presStyleCnt="0">
        <dgm:presLayoutVars>
          <dgm:dir/>
          <dgm:resizeHandles val="exact"/>
        </dgm:presLayoutVars>
      </dgm:prSet>
      <dgm:spPr/>
    </dgm:pt>
    <dgm:pt modelId="{2021D811-DC1B-4681-BE2D-1E8DF91B27C8}" type="pres">
      <dgm:prSet presAssocID="{BC36E40C-06E4-4300-971A-E3407171CD8A}" presName="node" presStyleLbl="node1" presStyleIdx="0" presStyleCnt="4" custScaleX="120101" custScaleY="85068" custLinFactNeighborY="20821">
        <dgm:presLayoutVars>
          <dgm:bulletEnabled val="1"/>
        </dgm:presLayoutVars>
      </dgm:prSet>
      <dgm:spPr/>
    </dgm:pt>
    <dgm:pt modelId="{F75605DA-627C-40EF-963E-4329C5F76FCA}" type="pres">
      <dgm:prSet presAssocID="{61A1C0D5-7EE3-477C-8880-EA4538390737}" presName="sibTrans" presStyleLbl="sibTrans2D1" presStyleIdx="0" presStyleCnt="3"/>
      <dgm:spPr/>
    </dgm:pt>
    <dgm:pt modelId="{216B4515-693C-4186-873B-C9A922BDE2F6}" type="pres">
      <dgm:prSet presAssocID="{61A1C0D5-7EE3-477C-8880-EA4538390737}" presName="connectorText" presStyleLbl="sibTrans2D1" presStyleIdx="0" presStyleCnt="3"/>
      <dgm:spPr/>
    </dgm:pt>
    <dgm:pt modelId="{9D11EAB7-871C-4E00-9BC3-79D11F19B945}" type="pres">
      <dgm:prSet presAssocID="{2BE6C6A5-D1DF-4473-93CB-7BCF5860E155}" presName="node" presStyleLbl="node1" presStyleIdx="1" presStyleCnt="4" custScaleX="117235" custScaleY="88640" custLinFactNeighborY="20821">
        <dgm:presLayoutVars>
          <dgm:bulletEnabled val="1"/>
        </dgm:presLayoutVars>
      </dgm:prSet>
      <dgm:spPr/>
    </dgm:pt>
    <dgm:pt modelId="{B90FAC0C-B211-4335-8897-61A55934C843}" type="pres">
      <dgm:prSet presAssocID="{B2B748AF-5730-4AA8-B1D5-C0078B833C60}" presName="sibTrans" presStyleLbl="sibTrans2D1" presStyleIdx="1" presStyleCnt="3"/>
      <dgm:spPr/>
    </dgm:pt>
    <dgm:pt modelId="{70B35A93-7567-44AC-9616-39EB08336E6C}" type="pres">
      <dgm:prSet presAssocID="{B2B748AF-5730-4AA8-B1D5-C0078B833C60}" presName="connectorText" presStyleLbl="sibTrans2D1" presStyleIdx="1" presStyleCnt="3"/>
      <dgm:spPr/>
    </dgm:pt>
    <dgm:pt modelId="{C3203A82-1024-4258-A76C-237B4E9EA6C2}" type="pres">
      <dgm:prSet presAssocID="{F86B7A0D-CF7F-410C-9778-6326BA5A262A}" presName="node" presStyleLbl="node1" presStyleIdx="2" presStyleCnt="4" custScaleX="119393" custScaleY="84041">
        <dgm:presLayoutVars>
          <dgm:bulletEnabled val="1"/>
        </dgm:presLayoutVars>
      </dgm:prSet>
      <dgm:spPr/>
    </dgm:pt>
    <dgm:pt modelId="{68B4C74A-5D45-4026-980D-CD1376BF27DD}" type="pres">
      <dgm:prSet presAssocID="{436FF6E1-D648-4587-8FCE-D055E20CA8A1}" presName="sibTrans" presStyleLbl="sibTrans2D1" presStyleIdx="2" presStyleCnt="3"/>
      <dgm:spPr/>
    </dgm:pt>
    <dgm:pt modelId="{E942D293-9B42-4214-A26F-FC6FF8DFCFB2}" type="pres">
      <dgm:prSet presAssocID="{436FF6E1-D648-4587-8FCE-D055E20CA8A1}" presName="connectorText" presStyleLbl="sibTrans2D1" presStyleIdx="2" presStyleCnt="3"/>
      <dgm:spPr/>
    </dgm:pt>
    <dgm:pt modelId="{0CDE4DDA-2836-43FE-91A3-2F0242DD5EFD}" type="pres">
      <dgm:prSet presAssocID="{33C7F3AD-DAE1-4B37-8F0F-A174E48EE8A7}" presName="node" presStyleLbl="node1" presStyleIdx="3" presStyleCnt="4" custScaleX="117357" custScaleY="83520" custLinFactNeighborX="2248" custLinFactNeighborY="34">
        <dgm:presLayoutVars>
          <dgm:bulletEnabled val="1"/>
        </dgm:presLayoutVars>
      </dgm:prSet>
      <dgm:spPr/>
    </dgm:pt>
  </dgm:ptLst>
  <dgm:cxnLst>
    <dgm:cxn modelId="{A6779C31-5BA4-44DD-93B9-A0B00E2E10D9}" type="presOf" srcId="{F86B7A0D-CF7F-410C-9778-6326BA5A262A}" destId="{C3203A82-1024-4258-A76C-237B4E9EA6C2}" srcOrd="0" destOrd="0" presId="urn:microsoft.com/office/officeart/2005/8/layout/process5"/>
    <dgm:cxn modelId="{402693E2-57C6-4484-8CF8-C372295F2861}" type="presOf" srcId="{B2B748AF-5730-4AA8-B1D5-C0078B833C60}" destId="{B90FAC0C-B211-4335-8897-61A55934C843}" srcOrd="0" destOrd="0" presId="urn:microsoft.com/office/officeart/2005/8/layout/process5"/>
    <dgm:cxn modelId="{99B5C1FA-4761-42D4-9BAE-071C3966AC52}" type="presOf" srcId="{436FF6E1-D648-4587-8FCE-D055E20CA8A1}" destId="{68B4C74A-5D45-4026-980D-CD1376BF27DD}" srcOrd="0" destOrd="0" presId="urn:microsoft.com/office/officeart/2005/8/layout/process5"/>
    <dgm:cxn modelId="{ADC5AB58-556E-4A83-B6A2-107F8ECB7015}" type="presOf" srcId="{436FF6E1-D648-4587-8FCE-D055E20CA8A1}" destId="{E942D293-9B42-4214-A26F-FC6FF8DFCFB2}" srcOrd="1" destOrd="0" presId="urn:microsoft.com/office/officeart/2005/8/layout/process5"/>
    <dgm:cxn modelId="{55328B1B-EC6C-4527-B1BF-EFDBBC1F39A8}" srcId="{F86B7A0D-CF7F-410C-9778-6326BA5A262A}" destId="{4F5C2711-07A1-4C76-B194-4CC42D8D3658}" srcOrd="0" destOrd="0" parTransId="{BF70C5C8-5356-4272-A4E5-833B6690BC3B}" sibTransId="{F6352CC7-E43E-4DAB-9809-DA57915C65E5}"/>
    <dgm:cxn modelId="{0C1D5B4A-A1AF-4B2F-A1FC-977608DBA1A8}" srcId="{2BE6C6A5-D1DF-4473-93CB-7BCF5860E155}" destId="{06263B56-A023-4013-86BE-2EAF824A91D0}" srcOrd="0" destOrd="0" parTransId="{723E4A96-9CC0-42A1-ACB3-4E1F46236A19}" sibTransId="{CA817833-8D21-4431-954F-55583A0E955A}"/>
    <dgm:cxn modelId="{EF874884-4CBD-4C38-AAB2-BD89CE5D4B48}" type="presOf" srcId="{2BE6C6A5-D1DF-4473-93CB-7BCF5860E155}" destId="{9D11EAB7-871C-4E00-9BC3-79D11F19B945}" srcOrd="0" destOrd="0" presId="urn:microsoft.com/office/officeart/2005/8/layout/process5"/>
    <dgm:cxn modelId="{DD4BAE32-2737-4FA2-B29B-49151819A24A}" srcId="{33C7F3AD-DAE1-4B37-8F0F-A174E48EE8A7}" destId="{A704C93E-EFE6-4993-A1EA-B75952D1FA16}" srcOrd="1" destOrd="0" parTransId="{719F8984-0829-4A11-BDF0-F594C7D0EA03}" sibTransId="{4D7BB1C8-C71C-42D7-B2DD-F4B946291A9F}"/>
    <dgm:cxn modelId="{C1F47814-785F-480E-BF73-ABC1FB93F363}" type="presOf" srcId="{61A1C0D5-7EE3-477C-8880-EA4538390737}" destId="{F75605DA-627C-40EF-963E-4329C5F76FCA}" srcOrd="0" destOrd="0" presId="urn:microsoft.com/office/officeart/2005/8/layout/process5"/>
    <dgm:cxn modelId="{19F379AE-AB76-4F41-976C-980C64D87F2B}" type="presOf" srcId="{33C7F3AD-DAE1-4B37-8F0F-A174E48EE8A7}" destId="{0CDE4DDA-2836-43FE-91A3-2F0242DD5EFD}" srcOrd="0" destOrd="0" presId="urn:microsoft.com/office/officeart/2005/8/layout/process5"/>
    <dgm:cxn modelId="{ECA09F62-2461-4774-9C6A-23F335E8FF8E}" type="presOf" srcId="{06263B56-A023-4013-86BE-2EAF824A91D0}" destId="{9D11EAB7-871C-4E00-9BC3-79D11F19B945}" srcOrd="0" destOrd="1" presId="urn:microsoft.com/office/officeart/2005/8/layout/process5"/>
    <dgm:cxn modelId="{EEE8B576-8A6B-4D8F-BBE4-72FBB518A05A}" type="presOf" srcId="{4F5C2711-07A1-4C76-B194-4CC42D8D3658}" destId="{C3203A82-1024-4258-A76C-237B4E9EA6C2}" srcOrd="0" destOrd="1" presId="urn:microsoft.com/office/officeart/2005/8/layout/process5"/>
    <dgm:cxn modelId="{AE21FA5E-55CD-4890-9242-49B0D1DB4081}" type="presOf" srcId="{61A1C0D5-7EE3-477C-8880-EA4538390737}" destId="{216B4515-693C-4186-873B-C9A922BDE2F6}" srcOrd="1" destOrd="0" presId="urn:microsoft.com/office/officeart/2005/8/layout/process5"/>
    <dgm:cxn modelId="{1968C605-2BE1-4428-BD86-10271AFC0E10}" srcId="{1981FB88-5220-4C18-BA2F-802FC25F29DE}" destId="{BC36E40C-06E4-4300-971A-E3407171CD8A}" srcOrd="0" destOrd="0" parTransId="{DA64C7E7-4E90-41A1-A9AA-9FB8474050ED}" sibTransId="{61A1C0D5-7EE3-477C-8880-EA4538390737}"/>
    <dgm:cxn modelId="{334B24F5-C9B2-4CC5-A463-8DA07F5F2CE9}" srcId="{1981FB88-5220-4C18-BA2F-802FC25F29DE}" destId="{F86B7A0D-CF7F-410C-9778-6326BA5A262A}" srcOrd="2" destOrd="0" parTransId="{5A90D3ED-3177-42BB-A016-D663628DF7FC}" sibTransId="{436FF6E1-D648-4587-8FCE-D055E20CA8A1}"/>
    <dgm:cxn modelId="{FDE7BD23-C37E-4100-A58B-F5B2EA77E95F}" srcId="{1981FB88-5220-4C18-BA2F-802FC25F29DE}" destId="{33C7F3AD-DAE1-4B37-8F0F-A174E48EE8A7}" srcOrd="3" destOrd="0" parTransId="{3C814424-86E7-4D98-88AA-BBB9549196E8}" sibTransId="{3905E132-6D12-467E-B562-3CE311808C2B}"/>
    <dgm:cxn modelId="{FAB838F7-F68C-4B33-8FDF-86DC8A897C42}" type="presOf" srcId="{B2B748AF-5730-4AA8-B1D5-C0078B833C60}" destId="{70B35A93-7567-44AC-9616-39EB08336E6C}" srcOrd="1" destOrd="0" presId="urn:microsoft.com/office/officeart/2005/8/layout/process5"/>
    <dgm:cxn modelId="{31484E65-CDFD-4F6E-9F65-D5FA45BB8E13}" type="presOf" srcId="{4F74AD8B-40BA-4DA9-A464-31505C2BA716}" destId="{9D11EAB7-871C-4E00-9BC3-79D11F19B945}" srcOrd="0" destOrd="2" presId="urn:microsoft.com/office/officeart/2005/8/layout/process5"/>
    <dgm:cxn modelId="{F10AB854-921C-49C9-9306-98E1B6FAE184}" srcId="{33C7F3AD-DAE1-4B37-8F0F-A174E48EE8A7}" destId="{E3A0BAB1-4DDD-400D-9D36-19E6DB149D7B}" srcOrd="0" destOrd="0" parTransId="{44707073-9885-475A-BB99-BB9DAC67581B}" sibTransId="{8F73ABBE-D06D-4E67-9C74-98A84365681D}"/>
    <dgm:cxn modelId="{FF87B271-DE02-47C0-A958-B773A1EDA51A}" type="presOf" srcId="{E3A0BAB1-4DDD-400D-9D36-19E6DB149D7B}" destId="{0CDE4DDA-2836-43FE-91A3-2F0242DD5EFD}" srcOrd="0" destOrd="1" presId="urn:microsoft.com/office/officeart/2005/8/layout/process5"/>
    <dgm:cxn modelId="{13F2DAE4-4DCF-4CF5-ADE4-4EDABF69A9E2}" type="presOf" srcId="{BC36E40C-06E4-4300-971A-E3407171CD8A}" destId="{2021D811-DC1B-4681-BE2D-1E8DF91B27C8}" srcOrd="0" destOrd="0" presId="urn:microsoft.com/office/officeart/2005/8/layout/process5"/>
    <dgm:cxn modelId="{90A02E28-CF32-40C3-8C30-50663BBAAEFC}" srcId="{BC36E40C-06E4-4300-971A-E3407171CD8A}" destId="{7C45B4F1-9502-4E03-9D96-A209C62CAEBF}" srcOrd="0" destOrd="0" parTransId="{C956CB8B-AC11-4484-8055-28C120C4337F}" sibTransId="{9E4AF096-7A07-47FB-90A9-06FDC02DD5BE}"/>
    <dgm:cxn modelId="{A80CC80C-4A31-4C13-AF5D-893C786ED805}" type="presOf" srcId="{1981FB88-5220-4C18-BA2F-802FC25F29DE}" destId="{BFE5F008-CC62-4D7B-B995-139E3CB65F3E}" srcOrd="0" destOrd="0" presId="urn:microsoft.com/office/officeart/2005/8/layout/process5"/>
    <dgm:cxn modelId="{E4C018BE-896B-4289-9ECB-CB848F860921}" srcId="{2BE6C6A5-D1DF-4473-93CB-7BCF5860E155}" destId="{4F74AD8B-40BA-4DA9-A464-31505C2BA716}" srcOrd="1" destOrd="0" parTransId="{428D3B2A-E7BE-465F-80C6-425053D9E694}" sibTransId="{2A17ED6E-FED4-4D25-B9C2-9B643FFD4E05}"/>
    <dgm:cxn modelId="{67294FE8-1D4F-48D9-A17F-7C054FA45A51}" type="presOf" srcId="{A704C93E-EFE6-4993-A1EA-B75952D1FA16}" destId="{0CDE4DDA-2836-43FE-91A3-2F0242DD5EFD}" srcOrd="0" destOrd="2" presId="urn:microsoft.com/office/officeart/2005/8/layout/process5"/>
    <dgm:cxn modelId="{0CC254FB-8227-42AC-9624-62FFC1642311}" srcId="{1981FB88-5220-4C18-BA2F-802FC25F29DE}" destId="{2BE6C6A5-D1DF-4473-93CB-7BCF5860E155}" srcOrd="1" destOrd="0" parTransId="{6639A879-9C69-46AF-8313-FEE2986CCD6C}" sibTransId="{B2B748AF-5730-4AA8-B1D5-C0078B833C60}"/>
    <dgm:cxn modelId="{F7ECC507-A836-4113-928A-0E3F61287A52}" type="presOf" srcId="{7C45B4F1-9502-4E03-9D96-A209C62CAEBF}" destId="{2021D811-DC1B-4681-BE2D-1E8DF91B27C8}" srcOrd="0" destOrd="1" presId="urn:microsoft.com/office/officeart/2005/8/layout/process5"/>
    <dgm:cxn modelId="{085BBDF9-2380-4278-BDF1-E106BAAC4DA7}" type="presParOf" srcId="{BFE5F008-CC62-4D7B-B995-139E3CB65F3E}" destId="{2021D811-DC1B-4681-BE2D-1E8DF91B27C8}" srcOrd="0" destOrd="0" presId="urn:microsoft.com/office/officeart/2005/8/layout/process5"/>
    <dgm:cxn modelId="{6AA8ECC8-8759-4767-A492-16CE0409865E}" type="presParOf" srcId="{BFE5F008-CC62-4D7B-B995-139E3CB65F3E}" destId="{F75605DA-627C-40EF-963E-4329C5F76FCA}" srcOrd="1" destOrd="0" presId="urn:microsoft.com/office/officeart/2005/8/layout/process5"/>
    <dgm:cxn modelId="{934D0C60-8532-4B46-8ADE-CB631E57AD10}" type="presParOf" srcId="{F75605DA-627C-40EF-963E-4329C5F76FCA}" destId="{216B4515-693C-4186-873B-C9A922BDE2F6}" srcOrd="0" destOrd="0" presId="urn:microsoft.com/office/officeart/2005/8/layout/process5"/>
    <dgm:cxn modelId="{30116618-C2F3-4580-89C8-5F5B5D8B6D31}" type="presParOf" srcId="{BFE5F008-CC62-4D7B-B995-139E3CB65F3E}" destId="{9D11EAB7-871C-4E00-9BC3-79D11F19B945}" srcOrd="2" destOrd="0" presId="urn:microsoft.com/office/officeart/2005/8/layout/process5"/>
    <dgm:cxn modelId="{B765F44E-A943-4200-8D51-9E7E09609AF1}" type="presParOf" srcId="{BFE5F008-CC62-4D7B-B995-139E3CB65F3E}" destId="{B90FAC0C-B211-4335-8897-61A55934C843}" srcOrd="3" destOrd="0" presId="urn:microsoft.com/office/officeart/2005/8/layout/process5"/>
    <dgm:cxn modelId="{C0966333-63D5-49A1-90AC-3DBB55FFBF22}" type="presParOf" srcId="{B90FAC0C-B211-4335-8897-61A55934C843}" destId="{70B35A93-7567-44AC-9616-39EB08336E6C}" srcOrd="0" destOrd="0" presId="urn:microsoft.com/office/officeart/2005/8/layout/process5"/>
    <dgm:cxn modelId="{C1123BBF-E1BE-4B22-BE50-2F04C1A28E19}" type="presParOf" srcId="{BFE5F008-CC62-4D7B-B995-139E3CB65F3E}" destId="{C3203A82-1024-4258-A76C-237B4E9EA6C2}" srcOrd="4" destOrd="0" presId="urn:microsoft.com/office/officeart/2005/8/layout/process5"/>
    <dgm:cxn modelId="{43C88219-E7EB-4B26-B660-BF0F22F9F509}" type="presParOf" srcId="{BFE5F008-CC62-4D7B-B995-139E3CB65F3E}" destId="{68B4C74A-5D45-4026-980D-CD1376BF27DD}" srcOrd="5" destOrd="0" presId="urn:microsoft.com/office/officeart/2005/8/layout/process5"/>
    <dgm:cxn modelId="{DB390554-D7FE-477B-B6DF-92786C6264C6}" type="presParOf" srcId="{68B4C74A-5D45-4026-980D-CD1376BF27DD}" destId="{E942D293-9B42-4214-A26F-FC6FF8DFCFB2}" srcOrd="0" destOrd="0" presId="urn:microsoft.com/office/officeart/2005/8/layout/process5"/>
    <dgm:cxn modelId="{197D5716-634A-454D-9239-B9D4DF054BCE}" type="presParOf" srcId="{BFE5F008-CC62-4D7B-B995-139E3CB65F3E}" destId="{0CDE4DDA-2836-43FE-91A3-2F0242DD5EFD}" srcOrd="6"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163A87-FDF8-4E64-98D1-E3C710472B87}"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s-MX"/>
        </a:p>
      </dgm:t>
    </dgm:pt>
    <dgm:pt modelId="{33C24EAD-8CB0-4E96-8A91-83FCE39172FB}">
      <dgm:prSet phldrT="[Texto]" custT="1"/>
      <dgm:spPr>
        <a:solidFill>
          <a:schemeClr val="accent1"/>
        </a:solidFill>
      </dgm:spPr>
      <dgm:t>
        <a:bodyPr/>
        <a:lstStyle/>
        <a:p>
          <a:r>
            <a:rPr lang="es-MX" sz="1600" b="1" dirty="0"/>
            <a:t>POTENCIA</a:t>
          </a:r>
        </a:p>
      </dgm:t>
    </dgm:pt>
    <dgm:pt modelId="{79AFC68C-A3C7-4574-87AC-6C722DC51FBA}" type="parTrans" cxnId="{9601FC0A-33A7-4B08-AD16-C9DA9E65CA04}">
      <dgm:prSet/>
      <dgm:spPr/>
      <dgm:t>
        <a:bodyPr/>
        <a:lstStyle/>
        <a:p>
          <a:endParaRPr lang="es-MX"/>
        </a:p>
      </dgm:t>
    </dgm:pt>
    <dgm:pt modelId="{A9DE5A3F-D50B-4EAD-94FB-8449C3AA4B0A}" type="sibTrans" cxnId="{9601FC0A-33A7-4B08-AD16-C9DA9E65CA04}">
      <dgm:prSet/>
      <dgm:spPr/>
      <dgm:t>
        <a:bodyPr/>
        <a:lstStyle/>
        <a:p>
          <a:endParaRPr lang="es-MX"/>
        </a:p>
      </dgm:t>
    </dgm:pt>
    <dgm:pt modelId="{B1429898-47C1-4B12-9E36-13AADE83BE3F}">
      <dgm:prSet phldrT="[Texto]"/>
      <dgm:spPr>
        <a:solidFill>
          <a:schemeClr val="accent1"/>
        </a:solidFill>
      </dgm:spPr>
      <dgm:t>
        <a:bodyPr/>
        <a:lstStyle/>
        <a:p>
          <a:r>
            <a:rPr lang="es-MX" sz="1100" dirty="0"/>
            <a:t>En MW-año por 15 años</a:t>
          </a:r>
        </a:p>
      </dgm:t>
    </dgm:pt>
    <dgm:pt modelId="{26093F83-DF29-4AB1-994A-17B56627C14D}" type="parTrans" cxnId="{EAB80471-7279-472B-8B46-33286E89ED60}">
      <dgm:prSet/>
      <dgm:spPr/>
      <dgm:t>
        <a:bodyPr/>
        <a:lstStyle/>
        <a:p>
          <a:endParaRPr lang="es-MX"/>
        </a:p>
      </dgm:t>
    </dgm:pt>
    <dgm:pt modelId="{38447D5C-30FA-486F-899C-F3B55AF4343E}" type="sibTrans" cxnId="{EAB80471-7279-472B-8B46-33286E89ED60}">
      <dgm:prSet/>
      <dgm:spPr/>
      <dgm:t>
        <a:bodyPr/>
        <a:lstStyle/>
        <a:p>
          <a:endParaRPr lang="es-MX"/>
        </a:p>
      </dgm:t>
    </dgm:pt>
    <dgm:pt modelId="{70378369-696E-4D7F-A03D-0E0C6AD9373F}">
      <dgm:prSet phldrT="[Texto]"/>
      <dgm:spPr>
        <a:solidFill>
          <a:schemeClr val="accent1"/>
        </a:solidFill>
      </dgm:spPr>
      <dgm:t>
        <a:bodyPr/>
        <a:lstStyle/>
        <a:p>
          <a:r>
            <a:rPr lang="es-MX" sz="1100" dirty="0"/>
            <a:t>Sistema interconectado específico y/o Zona de Potencia específica</a:t>
          </a:r>
        </a:p>
      </dgm:t>
    </dgm:pt>
    <dgm:pt modelId="{2E4CD0AC-0B40-4F9D-8574-40840C3E572D}" type="parTrans" cxnId="{9CB12AB2-B008-4128-8BBC-A05AC98CE7F1}">
      <dgm:prSet/>
      <dgm:spPr/>
      <dgm:t>
        <a:bodyPr/>
        <a:lstStyle/>
        <a:p>
          <a:endParaRPr lang="es-MX"/>
        </a:p>
      </dgm:t>
    </dgm:pt>
    <dgm:pt modelId="{7F3BBA93-F6E8-44E0-8742-14B611B42190}" type="sibTrans" cxnId="{9CB12AB2-B008-4128-8BBC-A05AC98CE7F1}">
      <dgm:prSet/>
      <dgm:spPr/>
      <dgm:t>
        <a:bodyPr/>
        <a:lstStyle/>
        <a:p>
          <a:endParaRPr lang="es-MX"/>
        </a:p>
      </dgm:t>
    </dgm:pt>
    <dgm:pt modelId="{5BA1ABD9-7D07-48F9-A8FF-BE6A3FE4B091}">
      <dgm:prSet phldrT="[Texto]"/>
      <dgm:spPr/>
      <dgm:t>
        <a:bodyPr/>
        <a:lstStyle/>
        <a:p>
          <a:r>
            <a:rPr lang="es-MX" b="1" dirty="0"/>
            <a:t>ENERGIA ELECTRICA ACUMULABLE</a:t>
          </a:r>
        </a:p>
      </dgm:t>
    </dgm:pt>
    <dgm:pt modelId="{83E7DF10-8416-407E-B687-7533EDC9DB3A}" type="parTrans" cxnId="{132FA4A6-3C01-4ED5-8C14-8B8EAB830E2C}">
      <dgm:prSet/>
      <dgm:spPr/>
      <dgm:t>
        <a:bodyPr/>
        <a:lstStyle/>
        <a:p>
          <a:endParaRPr lang="es-MX"/>
        </a:p>
      </dgm:t>
    </dgm:pt>
    <dgm:pt modelId="{6162E482-AB51-44D4-9855-9BD018A0BFE8}" type="sibTrans" cxnId="{132FA4A6-3C01-4ED5-8C14-8B8EAB830E2C}">
      <dgm:prSet/>
      <dgm:spPr/>
      <dgm:t>
        <a:bodyPr/>
        <a:lstStyle/>
        <a:p>
          <a:endParaRPr lang="es-MX"/>
        </a:p>
      </dgm:t>
    </dgm:pt>
    <dgm:pt modelId="{85C84F27-1CF8-4488-BD21-D6DAA03E9C09}">
      <dgm:prSet phldrT="[Texto]"/>
      <dgm:spPr/>
      <dgm:t>
        <a:bodyPr/>
        <a:lstStyle/>
        <a:p>
          <a:r>
            <a:rPr lang="es-MX" dirty="0"/>
            <a:t>En MWh por año por 15 años</a:t>
          </a:r>
        </a:p>
      </dgm:t>
    </dgm:pt>
    <dgm:pt modelId="{05530E5E-3D1A-4D2D-A900-2C2F4C8D403D}" type="parTrans" cxnId="{A11AA2DD-DDEB-4E12-9761-AC622B0D5E1A}">
      <dgm:prSet/>
      <dgm:spPr/>
      <dgm:t>
        <a:bodyPr/>
        <a:lstStyle/>
        <a:p>
          <a:endParaRPr lang="es-MX"/>
        </a:p>
      </dgm:t>
    </dgm:pt>
    <dgm:pt modelId="{DC4FD3F4-F70F-42D2-A1AA-F8B46CE2FE09}" type="sibTrans" cxnId="{A11AA2DD-DDEB-4E12-9761-AC622B0D5E1A}">
      <dgm:prSet/>
      <dgm:spPr/>
      <dgm:t>
        <a:bodyPr/>
        <a:lstStyle/>
        <a:p>
          <a:endParaRPr lang="es-MX"/>
        </a:p>
      </dgm:t>
    </dgm:pt>
    <dgm:pt modelId="{56F1748F-5CE6-4411-81D0-77301454FA5C}">
      <dgm:prSet phldrT="[Texto]"/>
      <dgm:spPr/>
      <dgm:t>
        <a:bodyPr/>
        <a:lstStyle/>
        <a:p>
          <a:r>
            <a:rPr lang="es-MX" dirty="0"/>
            <a:t>Precio máximo que estén dispuestos a pagar</a:t>
          </a:r>
        </a:p>
      </dgm:t>
    </dgm:pt>
    <dgm:pt modelId="{C5DF08F5-8736-4616-AE96-ADD27B9A2B98}" type="parTrans" cxnId="{3C4EB13D-E680-4B82-90AC-B991BBC7D12B}">
      <dgm:prSet/>
      <dgm:spPr/>
      <dgm:t>
        <a:bodyPr/>
        <a:lstStyle/>
        <a:p>
          <a:endParaRPr lang="es-MX"/>
        </a:p>
      </dgm:t>
    </dgm:pt>
    <dgm:pt modelId="{6497D97C-8556-418F-86C2-976578AA9A5A}" type="sibTrans" cxnId="{3C4EB13D-E680-4B82-90AC-B991BBC7D12B}">
      <dgm:prSet/>
      <dgm:spPr/>
      <dgm:t>
        <a:bodyPr/>
        <a:lstStyle/>
        <a:p>
          <a:endParaRPr lang="es-MX"/>
        </a:p>
      </dgm:t>
    </dgm:pt>
    <dgm:pt modelId="{CD00BE17-B4F6-4F0E-AC6D-3A8FBBE84484}">
      <dgm:prSet phldrT="[Texto]"/>
      <dgm:spPr/>
      <dgm:t>
        <a:bodyPr/>
        <a:lstStyle/>
        <a:p>
          <a:r>
            <a:rPr lang="es-MX" b="1" dirty="0"/>
            <a:t>CERTIFICADOS DE ENERGIA LIMPIA</a:t>
          </a:r>
        </a:p>
      </dgm:t>
    </dgm:pt>
    <dgm:pt modelId="{B0D00373-3C25-4DF0-B6FE-0247FBC646A6}" type="parTrans" cxnId="{25EB21E9-E1E0-436D-941B-FB9B76C8B8EA}">
      <dgm:prSet/>
      <dgm:spPr/>
      <dgm:t>
        <a:bodyPr/>
        <a:lstStyle/>
        <a:p>
          <a:endParaRPr lang="es-MX"/>
        </a:p>
      </dgm:t>
    </dgm:pt>
    <dgm:pt modelId="{8BFD5580-AB38-4039-84F9-F91B6310CE34}" type="sibTrans" cxnId="{25EB21E9-E1E0-436D-941B-FB9B76C8B8EA}">
      <dgm:prSet/>
      <dgm:spPr/>
      <dgm:t>
        <a:bodyPr/>
        <a:lstStyle/>
        <a:p>
          <a:endParaRPr lang="es-MX"/>
        </a:p>
      </dgm:t>
    </dgm:pt>
    <dgm:pt modelId="{3007A7BD-7D85-4181-BEFD-071FEAED73B2}">
      <dgm:prSet phldrT="[Texto]"/>
      <dgm:spPr/>
      <dgm:t>
        <a:bodyPr/>
        <a:lstStyle/>
        <a:p>
          <a:r>
            <a:rPr lang="es-MX" dirty="0"/>
            <a:t>CELs por año durante 20 años</a:t>
          </a:r>
        </a:p>
      </dgm:t>
    </dgm:pt>
    <dgm:pt modelId="{ADDC48BC-ACB3-473C-B3E1-F4B271BD2EE7}" type="parTrans" cxnId="{7C648FCB-86F9-409C-858F-972DACD1D5C1}">
      <dgm:prSet/>
      <dgm:spPr/>
      <dgm:t>
        <a:bodyPr/>
        <a:lstStyle/>
        <a:p>
          <a:endParaRPr lang="es-MX"/>
        </a:p>
      </dgm:t>
    </dgm:pt>
    <dgm:pt modelId="{05BD5850-F623-4904-A9AB-97940B46F83C}" type="sibTrans" cxnId="{7C648FCB-86F9-409C-858F-972DACD1D5C1}">
      <dgm:prSet/>
      <dgm:spPr/>
      <dgm:t>
        <a:bodyPr/>
        <a:lstStyle/>
        <a:p>
          <a:endParaRPr lang="es-MX"/>
        </a:p>
      </dgm:t>
    </dgm:pt>
    <dgm:pt modelId="{AC503FFE-F560-483D-BD38-3753AE6B5BC9}">
      <dgm:prSet phldrT="[Texto]"/>
      <dgm:spPr/>
      <dgm:t>
        <a:bodyPr/>
        <a:lstStyle/>
        <a:p>
          <a:r>
            <a:rPr lang="es-MX" dirty="0"/>
            <a:t>Precio máximo que estén dispuestos a pagar</a:t>
          </a:r>
        </a:p>
      </dgm:t>
    </dgm:pt>
    <dgm:pt modelId="{FB051D8A-E7D8-4678-B5D5-FD75121F6787}" type="parTrans" cxnId="{CF381508-F292-4765-BA80-68BC79282CC6}">
      <dgm:prSet/>
      <dgm:spPr/>
      <dgm:t>
        <a:bodyPr/>
        <a:lstStyle/>
        <a:p>
          <a:endParaRPr lang="es-MX"/>
        </a:p>
      </dgm:t>
    </dgm:pt>
    <dgm:pt modelId="{022F0305-75E6-4AAB-A9E7-58EF524799EF}" type="sibTrans" cxnId="{CF381508-F292-4765-BA80-68BC79282CC6}">
      <dgm:prSet/>
      <dgm:spPr/>
      <dgm:t>
        <a:bodyPr/>
        <a:lstStyle/>
        <a:p>
          <a:endParaRPr lang="es-MX"/>
        </a:p>
      </dgm:t>
    </dgm:pt>
    <dgm:pt modelId="{017F5654-B57D-415A-9272-1AD7C9FD40B6}">
      <dgm:prSet/>
      <dgm:spPr>
        <a:solidFill>
          <a:schemeClr val="accent1"/>
        </a:solidFill>
      </dgm:spPr>
      <dgm:t>
        <a:bodyPr/>
        <a:lstStyle/>
        <a:p>
          <a:r>
            <a:rPr lang="es-MX" sz="1100" dirty="0"/>
            <a:t>Precio máximo que estén dispuestos a pagar</a:t>
          </a:r>
        </a:p>
      </dgm:t>
    </dgm:pt>
    <dgm:pt modelId="{97736E01-455A-48BC-9198-02074E9DBACD}" type="parTrans" cxnId="{74E3BDA1-58E8-4DAB-91AC-B4588DE5597B}">
      <dgm:prSet/>
      <dgm:spPr/>
      <dgm:t>
        <a:bodyPr/>
        <a:lstStyle/>
        <a:p>
          <a:endParaRPr lang="es-MX"/>
        </a:p>
      </dgm:t>
    </dgm:pt>
    <dgm:pt modelId="{30E554D3-75F7-4437-9407-7463466B8BF3}" type="sibTrans" cxnId="{74E3BDA1-58E8-4DAB-91AC-B4588DE5597B}">
      <dgm:prSet/>
      <dgm:spPr/>
      <dgm:t>
        <a:bodyPr/>
        <a:lstStyle/>
        <a:p>
          <a:endParaRPr lang="es-MX"/>
        </a:p>
      </dgm:t>
    </dgm:pt>
    <dgm:pt modelId="{4A6BA3E2-EC72-4C11-87BE-1D97A1242EAF}" type="pres">
      <dgm:prSet presAssocID="{F2163A87-FDF8-4E64-98D1-E3C710472B87}" presName="Name0" presStyleCnt="0">
        <dgm:presLayoutVars>
          <dgm:dir/>
          <dgm:resizeHandles val="exact"/>
        </dgm:presLayoutVars>
      </dgm:prSet>
      <dgm:spPr/>
    </dgm:pt>
    <dgm:pt modelId="{5AD8ACDD-C3E4-4DED-8713-536B69992418}" type="pres">
      <dgm:prSet presAssocID="{33C24EAD-8CB0-4E96-8A91-83FCE39172FB}" presName="node" presStyleLbl="node1" presStyleIdx="0" presStyleCnt="3" custLinFactNeighborX="-4963" custLinFactNeighborY="19695">
        <dgm:presLayoutVars>
          <dgm:bulletEnabled val="1"/>
        </dgm:presLayoutVars>
      </dgm:prSet>
      <dgm:spPr/>
    </dgm:pt>
    <dgm:pt modelId="{A13D66BF-A13F-46E4-AA32-B24E6F67CF7D}" type="pres">
      <dgm:prSet presAssocID="{A9DE5A3F-D50B-4EAD-94FB-8449C3AA4B0A}" presName="sibTrans" presStyleCnt="0"/>
      <dgm:spPr/>
    </dgm:pt>
    <dgm:pt modelId="{189DA0E0-0599-4951-995F-F828815005C5}" type="pres">
      <dgm:prSet presAssocID="{5BA1ABD9-7D07-48F9-A8FF-BE6A3FE4B091}" presName="node" presStyleLbl="node1" presStyleIdx="1" presStyleCnt="3" custLinFactNeighborX="-4963" custLinFactNeighborY="19695">
        <dgm:presLayoutVars>
          <dgm:bulletEnabled val="1"/>
        </dgm:presLayoutVars>
      </dgm:prSet>
      <dgm:spPr/>
    </dgm:pt>
    <dgm:pt modelId="{43C152CA-9EE3-42B4-B888-23B9333829CA}" type="pres">
      <dgm:prSet presAssocID="{6162E482-AB51-44D4-9855-9BD018A0BFE8}" presName="sibTrans" presStyleCnt="0"/>
      <dgm:spPr/>
    </dgm:pt>
    <dgm:pt modelId="{BC47EB08-E702-49C0-B77E-99CC824C1FCD}" type="pres">
      <dgm:prSet presAssocID="{CD00BE17-B4F6-4F0E-AC6D-3A8FBBE84484}" presName="node" presStyleLbl="node1" presStyleIdx="2" presStyleCnt="3" custLinFactNeighborX="-4963" custLinFactNeighborY="19695">
        <dgm:presLayoutVars>
          <dgm:bulletEnabled val="1"/>
        </dgm:presLayoutVars>
      </dgm:prSet>
      <dgm:spPr/>
    </dgm:pt>
  </dgm:ptLst>
  <dgm:cxnLst>
    <dgm:cxn modelId="{EAB80471-7279-472B-8B46-33286E89ED60}" srcId="{33C24EAD-8CB0-4E96-8A91-83FCE39172FB}" destId="{B1429898-47C1-4B12-9E36-13AADE83BE3F}" srcOrd="0" destOrd="0" parTransId="{26093F83-DF29-4AB1-994A-17B56627C14D}" sibTransId="{38447D5C-30FA-486F-899C-F3B55AF4343E}"/>
    <dgm:cxn modelId="{385E4E65-3747-4F8E-94F9-38752FC9EDEF}" type="presOf" srcId="{3007A7BD-7D85-4181-BEFD-071FEAED73B2}" destId="{BC47EB08-E702-49C0-B77E-99CC824C1FCD}" srcOrd="0" destOrd="1" presId="urn:microsoft.com/office/officeart/2005/8/layout/hList6"/>
    <dgm:cxn modelId="{9E8B283C-59D0-4DD8-9F6C-CFF54A96EE8A}" type="presOf" srcId="{AC503FFE-F560-483D-BD38-3753AE6B5BC9}" destId="{BC47EB08-E702-49C0-B77E-99CC824C1FCD}" srcOrd="0" destOrd="2" presId="urn:microsoft.com/office/officeart/2005/8/layout/hList6"/>
    <dgm:cxn modelId="{A11AA2DD-DDEB-4E12-9761-AC622B0D5E1A}" srcId="{5BA1ABD9-7D07-48F9-A8FF-BE6A3FE4B091}" destId="{85C84F27-1CF8-4488-BD21-D6DAA03E9C09}" srcOrd="0" destOrd="0" parTransId="{05530E5E-3D1A-4D2D-A900-2C2F4C8D403D}" sibTransId="{DC4FD3F4-F70F-42D2-A1AA-F8B46CE2FE09}"/>
    <dgm:cxn modelId="{132FA4A6-3C01-4ED5-8C14-8B8EAB830E2C}" srcId="{F2163A87-FDF8-4E64-98D1-E3C710472B87}" destId="{5BA1ABD9-7D07-48F9-A8FF-BE6A3FE4B091}" srcOrd="1" destOrd="0" parTransId="{83E7DF10-8416-407E-B687-7533EDC9DB3A}" sibTransId="{6162E482-AB51-44D4-9855-9BD018A0BFE8}"/>
    <dgm:cxn modelId="{7392651C-CC70-4CFA-AE63-23310AA5AB1D}" type="presOf" srcId="{5BA1ABD9-7D07-48F9-A8FF-BE6A3FE4B091}" destId="{189DA0E0-0599-4951-995F-F828815005C5}" srcOrd="0" destOrd="0" presId="urn:microsoft.com/office/officeart/2005/8/layout/hList6"/>
    <dgm:cxn modelId="{3C4EB13D-E680-4B82-90AC-B991BBC7D12B}" srcId="{5BA1ABD9-7D07-48F9-A8FF-BE6A3FE4B091}" destId="{56F1748F-5CE6-4411-81D0-77301454FA5C}" srcOrd="1" destOrd="0" parTransId="{C5DF08F5-8736-4616-AE96-ADD27B9A2B98}" sibTransId="{6497D97C-8556-418F-86C2-976578AA9A5A}"/>
    <dgm:cxn modelId="{7C648FCB-86F9-409C-858F-972DACD1D5C1}" srcId="{CD00BE17-B4F6-4F0E-AC6D-3A8FBBE84484}" destId="{3007A7BD-7D85-4181-BEFD-071FEAED73B2}" srcOrd="0" destOrd="0" parTransId="{ADDC48BC-ACB3-473C-B3E1-F4B271BD2EE7}" sibTransId="{05BD5850-F623-4904-A9AB-97940B46F83C}"/>
    <dgm:cxn modelId="{5AD68AC6-5DAC-44F7-A0A8-5716B70B991E}" type="presOf" srcId="{017F5654-B57D-415A-9272-1AD7C9FD40B6}" destId="{5AD8ACDD-C3E4-4DED-8713-536B69992418}" srcOrd="0" destOrd="3" presId="urn:microsoft.com/office/officeart/2005/8/layout/hList6"/>
    <dgm:cxn modelId="{B917E690-9317-4D62-91C4-FD542C75EF6C}" type="presOf" srcId="{33C24EAD-8CB0-4E96-8A91-83FCE39172FB}" destId="{5AD8ACDD-C3E4-4DED-8713-536B69992418}" srcOrd="0" destOrd="0" presId="urn:microsoft.com/office/officeart/2005/8/layout/hList6"/>
    <dgm:cxn modelId="{30683FF2-4A06-4DFC-A0C6-73D092A527AC}" type="presOf" srcId="{CD00BE17-B4F6-4F0E-AC6D-3A8FBBE84484}" destId="{BC47EB08-E702-49C0-B77E-99CC824C1FCD}" srcOrd="0" destOrd="0" presId="urn:microsoft.com/office/officeart/2005/8/layout/hList6"/>
    <dgm:cxn modelId="{74E3BDA1-58E8-4DAB-91AC-B4588DE5597B}" srcId="{33C24EAD-8CB0-4E96-8A91-83FCE39172FB}" destId="{017F5654-B57D-415A-9272-1AD7C9FD40B6}" srcOrd="2" destOrd="0" parTransId="{97736E01-455A-48BC-9198-02074E9DBACD}" sibTransId="{30E554D3-75F7-4437-9407-7463466B8BF3}"/>
    <dgm:cxn modelId="{ABC859D3-217F-487D-9DD6-D9503D146204}" type="presOf" srcId="{B1429898-47C1-4B12-9E36-13AADE83BE3F}" destId="{5AD8ACDD-C3E4-4DED-8713-536B69992418}" srcOrd="0" destOrd="1" presId="urn:microsoft.com/office/officeart/2005/8/layout/hList6"/>
    <dgm:cxn modelId="{9CB12AB2-B008-4128-8BBC-A05AC98CE7F1}" srcId="{33C24EAD-8CB0-4E96-8A91-83FCE39172FB}" destId="{70378369-696E-4D7F-A03D-0E0C6AD9373F}" srcOrd="1" destOrd="0" parTransId="{2E4CD0AC-0B40-4F9D-8574-40840C3E572D}" sibTransId="{7F3BBA93-F6E8-44E0-8742-14B611B42190}"/>
    <dgm:cxn modelId="{D7D3DF11-C617-420B-9D06-01C2A9D0F617}" type="presOf" srcId="{70378369-696E-4D7F-A03D-0E0C6AD9373F}" destId="{5AD8ACDD-C3E4-4DED-8713-536B69992418}" srcOrd="0" destOrd="2" presId="urn:microsoft.com/office/officeart/2005/8/layout/hList6"/>
    <dgm:cxn modelId="{3865C524-AAD1-4CCF-8B9F-D3CA1D94B40A}" type="presOf" srcId="{F2163A87-FDF8-4E64-98D1-E3C710472B87}" destId="{4A6BA3E2-EC72-4C11-87BE-1D97A1242EAF}" srcOrd="0" destOrd="0" presId="urn:microsoft.com/office/officeart/2005/8/layout/hList6"/>
    <dgm:cxn modelId="{9601FC0A-33A7-4B08-AD16-C9DA9E65CA04}" srcId="{F2163A87-FDF8-4E64-98D1-E3C710472B87}" destId="{33C24EAD-8CB0-4E96-8A91-83FCE39172FB}" srcOrd="0" destOrd="0" parTransId="{79AFC68C-A3C7-4574-87AC-6C722DC51FBA}" sibTransId="{A9DE5A3F-D50B-4EAD-94FB-8449C3AA4B0A}"/>
    <dgm:cxn modelId="{3EADF471-969F-4D1F-8112-C26230A0AD83}" type="presOf" srcId="{85C84F27-1CF8-4488-BD21-D6DAA03E9C09}" destId="{189DA0E0-0599-4951-995F-F828815005C5}" srcOrd="0" destOrd="1" presId="urn:microsoft.com/office/officeart/2005/8/layout/hList6"/>
    <dgm:cxn modelId="{25EB21E9-E1E0-436D-941B-FB9B76C8B8EA}" srcId="{F2163A87-FDF8-4E64-98D1-E3C710472B87}" destId="{CD00BE17-B4F6-4F0E-AC6D-3A8FBBE84484}" srcOrd="2" destOrd="0" parTransId="{B0D00373-3C25-4DF0-B6FE-0247FBC646A6}" sibTransId="{8BFD5580-AB38-4039-84F9-F91B6310CE34}"/>
    <dgm:cxn modelId="{0E76F4FD-273E-4D15-B91C-086436616A8B}" type="presOf" srcId="{56F1748F-5CE6-4411-81D0-77301454FA5C}" destId="{189DA0E0-0599-4951-995F-F828815005C5}" srcOrd="0" destOrd="2" presId="urn:microsoft.com/office/officeart/2005/8/layout/hList6"/>
    <dgm:cxn modelId="{CF381508-F292-4765-BA80-68BC79282CC6}" srcId="{CD00BE17-B4F6-4F0E-AC6D-3A8FBBE84484}" destId="{AC503FFE-F560-483D-BD38-3753AE6B5BC9}" srcOrd="1" destOrd="0" parTransId="{FB051D8A-E7D8-4678-B5D5-FD75121F6787}" sibTransId="{022F0305-75E6-4AAB-A9E7-58EF524799EF}"/>
    <dgm:cxn modelId="{CCE4FB5B-2C3F-48FC-A50F-C081F82C94E5}" type="presParOf" srcId="{4A6BA3E2-EC72-4C11-87BE-1D97A1242EAF}" destId="{5AD8ACDD-C3E4-4DED-8713-536B69992418}" srcOrd="0" destOrd="0" presId="urn:microsoft.com/office/officeart/2005/8/layout/hList6"/>
    <dgm:cxn modelId="{707885FE-3F19-4B3C-BEBA-F475E66FDA5F}" type="presParOf" srcId="{4A6BA3E2-EC72-4C11-87BE-1D97A1242EAF}" destId="{A13D66BF-A13F-46E4-AA32-B24E6F67CF7D}" srcOrd="1" destOrd="0" presId="urn:microsoft.com/office/officeart/2005/8/layout/hList6"/>
    <dgm:cxn modelId="{9C207A32-FD7E-4C99-8D56-2290D159B52E}" type="presParOf" srcId="{4A6BA3E2-EC72-4C11-87BE-1D97A1242EAF}" destId="{189DA0E0-0599-4951-995F-F828815005C5}" srcOrd="2" destOrd="0" presId="urn:microsoft.com/office/officeart/2005/8/layout/hList6"/>
    <dgm:cxn modelId="{D4434BAA-C0A8-4209-9588-F5976DE10888}" type="presParOf" srcId="{4A6BA3E2-EC72-4C11-87BE-1D97A1242EAF}" destId="{43C152CA-9EE3-42B4-B888-23B9333829CA}" srcOrd="3" destOrd="0" presId="urn:microsoft.com/office/officeart/2005/8/layout/hList6"/>
    <dgm:cxn modelId="{66F16F9D-E1CF-405F-AB16-EAE0C223A97C}" type="presParOf" srcId="{4A6BA3E2-EC72-4C11-87BE-1D97A1242EAF}" destId="{BC47EB08-E702-49C0-B77E-99CC824C1FCD}" srcOrd="4"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07A8728-0A6F-46C6-94C8-D308E85F7DF6}" type="doc">
      <dgm:prSet loTypeId="urn:microsoft.com/office/officeart/2005/8/layout/cycle7" loCatId="cycle" qsTypeId="urn:microsoft.com/office/officeart/2005/8/quickstyle/simple1" qsCatId="simple" csTypeId="urn:microsoft.com/office/officeart/2005/8/colors/colorful1" csCatId="colorful" phldr="1"/>
      <dgm:spPr/>
      <dgm:t>
        <a:bodyPr/>
        <a:lstStyle/>
        <a:p>
          <a:endParaRPr lang="es-MX"/>
        </a:p>
      </dgm:t>
    </dgm:pt>
    <dgm:pt modelId="{E8E16C45-98B0-45AD-8914-C8A1EE1A69B3}">
      <dgm:prSet phldrT="[Texto]"/>
      <dgm:spPr>
        <a:solidFill>
          <a:schemeClr val="accent3">
            <a:lumMod val="75000"/>
          </a:schemeClr>
        </a:solidFill>
      </dgm:spPr>
      <dgm:t>
        <a:bodyPr/>
        <a:lstStyle/>
        <a:p>
          <a:r>
            <a:rPr lang="es-MX" dirty="0" err="1"/>
            <a:t>CELs</a:t>
          </a:r>
          <a:endParaRPr lang="es-MX" dirty="0"/>
        </a:p>
      </dgm:t>
    </dgm:pt>
    <dgm:pt modelId="{CFAA16BB-D703-4CBC-9C5E-E9CD077247A7}" type="parTrans" cxnId="{08A048B2-0910-4BA0-ACFE-F446F2DA7FC0}">
      <dgm:prSet/>
      <dgm:spPr/>
      <dgm:t>
        <a:bodyPr/>
        <a:lstStyle/>
        <a:p>
          <a:endParaRPr lang="es-MX"/>
        </a:p>
      </dgm:t>
    </dgm:pt>
    <dgm:pt modelId="{1F7444DC-99F5-4412-B987-27513E1EF5C1}" type="sibTrans" cxnId="{08A048B2-0910-4BA0-ACFE-F446F2DA7FC0}">
      <dgm:prSet/>
      <dgm:spPr>
        <a:solidFill>
          <a:schemeClr val="bg1">
            <a:lumMod val="85000"/>
          </a:schemeClr>
        </a:solidFill>
      </dgm:spPr>
      <dgm:t>
        <a:bodyPr/>
        <a:lstStyle/>
        <a:p>
          <a:endParaRPr lang="es-MX"/>
        </a:p>
      </dgm:t>
    </dgm:pt>
    <dgm:pt modelId="{8FBFCA71-0FDB-478D-98A2-2EEA55B8C41E}">
      <dgm:prSet phldrT="[Texto]"/>
      <dgm:spPr>
        <a:solidFill>
          <a:srgbClr val="0070C0"/>
        </a:solidFill>
      </dgm:spPr>
      <dgm:t>
        <a:bodyPr/>
        <a:lstStyle/>
        <a:p>
          <a:r>
            <a:rPr lang="es-MX" dirty="0"/>
            <a:t>EEA</a:t>
          </a:r>
        </a:p>
      </dgm:t>
    </dgm:pt>
    <dgm:pt modelId="{7A10D2A6-E7FD-48D4-ACA1-2345C4077E30}" type="parTrans" cxnId="{44629718-B92A-48B1-B080-2AA01480E9B0}">
      <dgm:prSet/>
      <dgm:spPr/>
      <dgm:t>
        <a:bodyPr/>
        <a:lstStyle/>
        <a:p>
          <a:endParaRPr lang="es-MX"/>
        </a:p>
      </dgm:t>
    </dgm:pt>
    <dgm:pt modelId="{1B0B2623-9CD3-4002-B86F-E09E4E890EAF}" type="sibTrans" cxnId="{44629718-B92A-48B1-B080-2AA01480E9B0}">
      <dgm:prSet/>
      <dgm:spPr>
        <a:solidFill>
          <a:schemeClr val="bg1">
            <a:lumMod val="85000"/>
          </a:schemeClr>
        </a:solidFill>
      </dgm:spPr>
      <dgm:t>
        <a:bodyPr/>
        <a:lstStyle/>
        <a:p>
          <a:endParaRPr lang="es-MX"/>
        </a:p>
      </dgm:t>
    </dgm:pt>
    <dgm:pt modelId="{51097CBC-0335-4EC3-B5F3-E6009C90A930}">
      <dgm:prSet phldrT="[Texto]"/>
      <dgm:spPr>
        <a:solidFill>
          <a:schemeClr val="accent6">
            <a:lumMod val="60000"/>
            <a:lumOff val="40000"/>
          </a:schemeClr>
        </a:solidFill>
      </dgm:spPr>
      <dgm:t>
        <a:bodyPr/>
        <a:lstStyle/>
        <a:p>
          <a:r>
            <a:rPr lang="es-MX" dirty="0"/>
            <a:t>POT</a:t>
          </a:r>
        </a:p>
      </dgm:t>
    </dgm:pt>
    <dgm:pt modelId="{C7417C00-7E8F-420D-B807-AB09DBC72EE4}" type="parTrans" cxnId="{72309392-C193-4D3A-B32B-BD524F4C495F}">
      <dgm:prSet/>
      <dgm:spPr/>
      <dgm:t>
        <a:bodyPr/>
        <a:lstStyle/>
        <a:p>
          <a:endParaRPr lang="es-MX"/>
        </a:p>
      </dgm:t>
    </dgm:pt>
    <dgm:pt modelId="{FC5AF752-2116-473B-865C-8A8A9665425D}" type="sibTrans" cxnId="{72309392-C193-4D3A-B32B-BD524F4C495F}">
      <dgm:prSet/>
      <dgm:spPr>
        <a:solidFill>
          <a:schemeClr val="bg1">
            <a:lumMod val="85000"/>
          </a:schemeClr>
        </a:solidFill>
      </dgm:spPr>
      <dgm:t>
        <a:bodyPr/>
        <a:lstStyle/>
        <a:p>
          <a:endParaRPr lang="es-MX"/>
        </a:p>
      </dgm:t>
    </dgm:pt>
    <dgm:pt modelId="{05E06352-A62C-4B80-A083-7D51027AB8E0}" type="pres">
      <dgm:prSet presAssocID="{D07A8728-0A6F-46C6-94C8-D308E85F7DF6}" presName="Name0" presStyleCnt="0">
        <dgm:presLayoutVars>
          <dgm:dir/>
          <dgm:resizeHandles val="exact"/>
        </dgm:presLayoutVars>
      </dgm:prSet>
      <dgm:spPr/>
    </dgm:pt>
    <dgm:pt modelId="{DE3E17FA-207E-48F9-A9D8-92E47B1C6D51}" type="pres">
      <dgm:prSet presAssocID="{E8E16C45-98B0-45AD-8914-C8A1EE1A69B3}" presName="node" presStyleLbl="node1" presStyleIdx="0" presStyleCnt="3">
        <dgm:presLayoutVars>
          <dgm:bulletEnabled val="1"/>
        </dgm:presLayoutVars>
      </dgm:prSet>
      <dgm:spPr/>
    </dgm:pt>
    <dgm:pt modelId="{FBC63E9B-714C-4ACB-A028-57F1C848DE58}" type="pres">
      <dgm:prSet presAssocID="{1F7444DC-99F5-4412-B987-27513E1EF5C1}" presName="sibTrans" presStyleLbl="sibTrans2D1" presStyleIdx="0" presStyleCnt="3"/>
      <dgm:spPr/>
    </dgm:pt>
    <dgm:pt modelId="{38BCFE76-78A9-416F-AC61-651D9EDF6C89}" type="pres">
      <dgm:prSet presAssocID="{1F7444DC-99F5-4412-B987-27513E1EF5C1}" presName="connectorText" presStyleLbl="sibTrans2D1" presStyleIdx="0" presStyleCnt="3"/>
      <dgm:spPr/>
    </dgm:pt>
    <dgm:pt modelId="{C9D853DA-F9D2-4F9E-9695-7B5BE361926F}" type="pres">
      <dgm:prSet presAssocID="{8FBFCA71-0FDB-478D-98A2-2EEA55B8C41E}" presName="node" presStyleLbl="node1" presStyleIdx="1" presStyleCnt="3">
        <dgm:presLayoutVars>
          <dgm:bulletEnabled val="1"/>
        </dgm:presLayoutVars>
      </dgm:prSet>
      <dgm:spPr/>
    </dgm:pt>
    <dgm:pt modelId="{192627C5-CEB9-4687-A3A4-1C561FCBB218}" type="pres">
      <dgm:prSet presAssocID="{1B0B2623-9CD3-4002-B86F-E09E4E890EAF}" presName="sibTrans" presStyleLbl="sibTrans2D1" presStyleIdx="1" presStyleCnt="3"/>
      <dgm:spPr/>
    </dgm:pt>
    <dgm:pt modelId="{1E9930E6-B64F-43FF-9AE7-FFEB44F7459A}" type="pres">
      <dgm:prSet presAssocID="{1B0B2623-9CD3-4002-B86F-E09E4E890EAF}" presName="connectorText" presStyleLbl="sibTrans2D1" presStyleIdx="1" presStyleCnt="3"/>
      <dgm:spPr/>
    </dgm:pt>
    <dgm:pt modelId="{ED00D4A6-E27C-438F-A587-8CDD94476225}" type="pres">
      <dgm:prSet presAssocID="{51097CBC-0335-4EC3-B5F3-E6009C90A930}" presName="node" presStyleLbl="node1" presStyleIdx="2" presStyleCnt="3">
        <dgm:presLayoutVars>
          <dgm:bulletEnabled val="1"/>
        </dgm:presLayoutVars>
      </dgm:prSet>
      <dgm:spPr/>
    </dgm:pt>
    <dgm:pt modelId="{8AEB908C-2826-4FAA-A635-46E16FA4B841}" type="pres">
      <dgm:prSet presAssocID="{FC5AF752-2116-473B-865C-8A8A9665425D}" presName="sibTrans" presStyleLbl="sibTrans2D1" presStyleIdx="2" presStyleCnt="3"/>
      <dgm:spPr/>
    </dgm:pt>
    <dgm:pt modelId="{63B8F5F6-E9BB-49EC-89C3-56AF8C75C90B}" type="pres">
      <dgm:prSet presAssocID="{FC5AF752-2116-473B-865C-8A8A9665425D}" presName="connectorText" presStyleLbl="sibTrans2D1" presStyleIdx="2" presStyleCnt="3"/>
      <dgm:spPr/>
    </dgm:pt>
  </dgm:ptLst>
  <dgm:cxnLst>
    <dgm:cxn modelId="{44629718-B92A-48B1-B080-2AA01480E9B0}" srcId="{D07A8728-0A6F-46C6-94C8-D308E85F7DF6}" destId="{8FBFCA71-0FDB-478D-98A2-2EEA55B8C41E}" srcOrd="1" destOrd="0" parTransId="{7A10D2A6-E7FD-48D4-ACA1-2345C4077E30}" sibTransId="{1B0B2623-9CD3-4002-B86F-E09E4E890EAF}"/>
    <dgm:cxn modelId="{62EBF4CF-4BE9-422F-83E9-BBDE303E8782}" type="presOf" srcId="{1F7444DC-99F5-4412-B987-27513E1EF5C1}" destId="{38BCFE76-78A9-416F-AC61-651D9EDF6C89}" srcOrd="1" destOrd="0" presId="urn:microsoft.com/office/officeart/2005/8/layout/cycle7"/>
    <dgm:cxn modelId="{55B0EE45-70B8-4A8A-8303-1F5DC0CF5E85}" type="presOf" srcId="{FC5AF752-2116-473B-865C-8A8A9665425D}" destId="{63B8F5F6-E9BB-49EC-89C3-56AF8C75C90B}" srcOrd="1" destOrd="0" presId="urn:microsoft.com/office/officeart/2005/8/layout/cycle7"/>
    <dgm:cxn modelId="{08A048B2-0910-4BA0-ACFE-F446F2DA7FC0}" srcId="{D07A8728-0A6F-46C6-94C8-D308E85F7DF6}" destId="{E8E16C45-98B0-45AD-8914-C8A1EE1A69B3}" srcOrd="0" destOrd="0" parTransId="{CFAA16BB-D703-4CBC-9C5E-E9CD077247A7}" sibTransId="{1F7444DC-99F5-4412-B987-27513E1EF5C1}"/>
    <dgm:cxn modelId="{61DE699A-3B6F-4931-B151-20F475C0364D}" type="presOf" srcId="{1F7444DC-99F5-4412-B987-27513E1EF5C1}" destId="{FBC63E9B-714C-4ACB-A028-57F1C848DE58}" srcOrd="0" destOrd="0" presId="urn:microsoft.com/office/officeart/2005/8/layout/cycle7"/>
    <dgm:cxn modelId="{5A8AC4BD-85E5-48FB-A833-3F947D0BE08E}" type="presOf" srcId="{FC5AF752-2116-473B-865C-8A8A9665425D}" destId="{8AEB908C-2826-4FAA-A635-46E16FA4B841}" srcOrd="0" destOrd="0" presId="urn:microsoft.com/office/officeart/2005/8/layout/cycle7"/>
    <dgm:cxn modelId="{39C69496-02B6-4765-976F-DEDE7BA745DB}" type="presOf" srcId="{8FBFCA71-0FDB-478D-98A2-2EEA55B8C41E}" destId="{C9D853DA-F9D2-4F9E-9695-7B5BE361926F}" srcOrd="0" destOrd="0" presId="urn:microsoft.com/office/officeart/2005/8/layout/cycle7"/>
    <dgm:cxn modelId="{C4DE3754-1C70-4BA6-A911-ACBE95C71315}" type="presOf" srcId="{1B0B2623-9CD3-4002-B86F-E09E4E890EAF}" destId="{192627C5-CEB9-4687-A3A4-1C561FCBB218}" srcOrd="0" destOrd="0" presId="urn:microsoft.com/office/officeart/2005/8/layout/cycle7"/>
    <dgm:cxn modelId="{4689BA75-0FF9-44A3-ABA0-22FBF2FE826D}" type="presOf" srcId="{E8E16C45-98B0-45AD-8914-C8A1EE1A69B3}" destId="{DE3E17FA-207E-48F9-A9D8-92E47B1C6D51}" srcOrd="0" destOrd="0" presId="urn:microsoft.com/office/officeart/2005/8/layout/cycle7"/>
    <dgm:cxn modelId="{59BEFABA-1B5A-4C2A-BC26-4BC7DAF3F0C4}" type="presOf" srcId="{1B0B2623-9CD3-4002-B86F-E09E4E890EAF}" destId="{1E9930E6-B64F-43FF-9AE7-FFEB44F7459A}" srcOrd="1" destOrd="0" presId="urn:microsoft.com/office/officeart/2005/8/layout/cycle7"/>
    <dgm:cxn modelId="{72309392-C193-4D3A-B32B-BD524F4C495F}" srcId="{D07A8728-0A6F-46C6-94C8-D308E85F7DF6}" destId="{51097CBC-0335-4EC3-B5F3-E6009C90A930}" srcOrd="2" destOrd="0" parTransId="{C7417C00-7E8F-420D-B807-AB09DBC72EE4}" sibTransId="{FC5AF752-2116-473B-865C-8A8A9665425D}"/>
    <dgm:cxn modelId="{27556D36-9AAE-444E-8654-53E0C0041DB7}" type="presOf" srcId="{D07A8728-0A6F-46C6-94C8-D308E85F7DF6}" destId="{05E06352-A62C-4B80-A083-7D51027AB8E0}" srcOrd="0" destOrd="0" presId="urn:microsoft.com/office/officeart/2005/8/layout/cycle7"/>
    <dgm:cxn modelId="{F585E6F8-E384-4799-A7F2-C1866D0B1DF4}" type="presOf" srcId="{51097CBC-0335-4EC3-B5F3-E6009C90A930}" destId="{ED00D4A6-E27C-438F-A587-8CDD94476225}" srcOrd="0" destOrd="0" presId="urn:microsoft.com/office/officeart/2005/8/layout/cycle7"/>
    <dgm:cxn modelId="{1F1A884E-EE9A-421B-8213-41F08E013820}" type="presParOf" srcId="{05E06352-A62C-4B80-A083-7D51027AB8E0}" destId="{DE3E17FA-207E-48F9-A9D8-92E47B1C6D51}" srcOrd="0" destOrd="0" presId="urn:microsoft.com/office/officeart/2005/8/layout/cycle7"/>
    <dgm:cxn modelId="{C311E76D-D77D-4D05-96E6-DA98927B7B56}" type="presParOf" srcId="{05E06352-A62C-4B80-A083-7D51027AB8E0}" destId="{FBC63E9B-714C-4ACB-A028-57F1C848DE58}" srcOrd="1" destOrd="0" presId="urn:microsoft.com/office/officeart/2005/8/layout/cycle7"/>
    <dgm:cxn modelId="{91BA4AE3-690C-4E33-B7B3-0B0253B37B1D}" type="presParOf" srcId="{FBC63E9B-714C-4ACB-A028-57F1C848DE58}" destId="{38BCFE76-78A9-416F-AC61-651D9EDF6C89}" srcOrd="0" destOrd="0" presId="urn:microsoft.com/office/officeart/2005/8/layout/cycle7"/>
    <dgm:cxn modelId="{F5C0729D-7052-4AA0-BCA9-52A11CD00A46}" type="presParOf" srcId="{05E06352-A62C-4B80-A083-7D51027AB8E0}" destId="{C9D853DA-F9D2-4F9E-9695-7B5BE361926F}" srcOrd="2" destOrd="0" presId="urn:microsoft.com/office/officeart/2005/8/layout/cycle7"/>
    <dgm:cxn modelId="{43E66CD9-4DF0-4CE8-9290-CC8B5E37009D}" type="presParOf" srcId="{05E06352-A62C-4B80-A083-7D51027AB8E0}" destId="{192627C5-CEB9-4687-A3A4-1C561FCBB218}" srcOrd="3" destOrd="0" presId="urn:microsoft.com/office/officeart/2005/8/layout/cycle7"/>
    <dgm:cxn modelId="{B648739F-E073-451C-A898-C45C95CFECE9}" type="presParOf" srcId="{192627C5-CEB9-4687-A3A4-1C561FCBB218}" destId="{1E9930E6-B64F-43FF-9AE7-FFEB44F7459A}" srcOrd="0" destOrd="0" presId="urn:microsoft.com/office/officeart/2005/8/layout/cycle7"/>
    <dgm:cxn modelId="{9E22CBC7-ABF6-4F97-A83A-965AF4B53D95}" type="presParOf" srcId="{05E06352-A62C-4B80-A083-7D51027AB8E0}" destId="{ED00D4A6-E27C-438F-A587-8CDD94476225}" srcOrd="4" destOrd="0" presId="urn:microsoft.com/office/officeart/2005/8/layout/cycle7"/>
    <dgm:cxn modelId="{4E569676-CC64-4C83-B01A-C0A623A37D24}" type="presParOf" srcId="{05E06352-A62C-4B80-A083-7D51027AB8E0}" destId="{8AEB908C-2826-4FAA-A635-46E16FA4B841}" srcOrd="5" destOrd="0" presId="urn:microsoft.com/office/officeart/2005/8/layout/cycle7"/>
    <dgm:cxn modelId="{8EFC3B61-62E6-463A-A37A-87219EF82BCD}" type="presParOf" srcId="{8AEB908C-2826-4FAA-A635-46E16FA4B841}" destId="{63B8F5F6-E9BB-49EC-89C3-56AF8C75C90B}"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20C8F64-FD27-4829-BFBE-4DE87BB39B24}"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s-MX"/>
        </a:p>
      </dgm:t>
    </dgm:pt>
    <dgm:pt modelId="{3079A7C1-F4E4-4521-AB2D-BF677E8A5D1A}">
      <dgm:prSet phldrT="[Texto]"/>
      <dgm:spPr>
        <a:solidFill>
          <a:schemeClr val="accent6">
            <a:lumMod val="60000"/>
            <a:lumOff val="40000"/>
          </a:schemeClr>
        </a:solidFill>
      </dgm:spPr>
      <dgm:t>
        <a:bodyPr/>
        <a:lstStyle/>
        <a:p>
          <a:r>
            <a:rPr lang="es-MX" dirty="0"/>
            <a:t>POT</a:t>
          </a:r>
        </a:p>
      </dgm:t>
    </dgm:pt>
    <dgm:pt modelId="{BE606C6A-C6A1-4B5B-8177-A889EABDAA13}" type="parTrans" cxnId="{DD7401C9-0A39-42B6-B356-A66DDAA30F52}">
      <dgm:prSet/>
      <dgm:spPr/>
      <dgm:t>
        <a:bodyPr/>
        <a:lstStyle/>
        <a:p>
          <a:endParaRPr lang="es-MX"/>
        </a:p>
      </dgm:t>
    </dgm:pt>
    <dgm:pt modelId="{BD79FB8C-E779-4870-A05B-8F2422E68F58}" type="sibTrans" cxnId="{DD7401C9-0A39-42B6-B356-A66DDAA30F52}">
      <dgm:prSet/>
      <dgm:spPr/>
      <dgm:t>
        <a:bodyPr/>
        <a:lstStyle/>
        <a:p>
          <a:endParaRPr lang="es-MX"/>
        </a:p>
      </dgm:t>
    </dgm:pt>
    <dgm:pt modelId="{CC040674-B9F0-4ED0-86AB-5D34DDC88605}">
      <dgm:prSet phldrT="[Texto]"/>
      <dgm:spPr>
        <a:solidFill>
          <a:srgbClr val="0070C0"/>
        </a:solidFill>
      </dgm:spPr>
      <dgm:t>
        <a:bodyPr/>
        <a:lstStyle/>
        <a:p>
          <a:r>
            <a:rPr lang="es-MX" dirty="0"/>
            <a:t>EEA</a:t>
          </a:r>
        </a:p>
      </dgm:t>
    </dgm:pt>
    <dgm:pt modelId="{0C3BB677-EF8C-4A06-9D23-4F0A91D9B95F}" type="parTrans" cxnId="{2E99264E-8962-4DB2-BD71-2D6B8835CCF3}">
      <dgm:prSet/>
      <dgm:spPr/>
      <dgm:t>
        <a:bodyPr/>
        <a:lstStyle/>
        <a:p>
          <a:endParaRPr lang="es-MX"/>
        </a:p>
      </dgm:t>
    </dgm:pt>
    <dgm:pt modelId="{6F1E11D4-E32C-456C-837A-228C61D97482}" type="sibTrans" cxnId="{2E99264E-8962-4DB2-BD71-2D6B8835CCF3}">
      <dgm:prSet/>
      <dgm:spPr>
        <a:solidFill>
          <a:schemeClr val="bg1">
            <a:lumMod val="85000"/>
          </a:schemeClr>
        </a:solidFill>
      </dgm:spPr>
      <dgm:t>
        <a:bodyPr/>
        <a:lstStyle/>
        <a:p>
          <a:endParaRPr lang="es-MX"/>
        </a:p>
      </dgm:t>
    </dgm:pt>
    <dgm:pt modelId="{5FEB15D5-2544-4B02-A3C7-AA2CB7A73732}" type="pres">
      <dgm:prSet presAssocID="{120C8F64-FD27-4829-BFBE-4DE87BB39B24}" presName="Name0" presStyleCnt="0">
        <dgm:presLayoutVars>
          <dgm:dir/>
          <dgm:resizeHandles val="exact"/>
        </dgm:presLayoutVars>
      </dgm:prSet>
      <dgm:spPr/>
    </dgm:pt>
    <dgm:pt modelId="{C357DA4E-83B3-4F14-A6FF-18FC8B6DD5ED}" type="pres">
      <dgm:prSet presAssocID="{3079A7C1-F4E4-4521-AB2D-BF677E8A5D1A}" presName="node" presStyleLbl="node1" presStyleIdx="0" presStyleCnt="2">
        <dgm:presLayoutVars>
          <dgm:bulletEnabled val="1"/>
        </dgm:presLayoutVars>
      </dgm:prSet>
      <dgm:spPr/>
    </dgm:pt>
    <dgm:pt modelId="{B11B69AD-8492-49D9-8760-2765E9AE482A}" type="pres">
      <dgm:prSet presAssocID="{BD79FB8C-E779-4870-A05B-8F2422E68F58}" presName="sibTrans" presStyleLbl="sibTrans2D1" presStyleIdx="0" presStyleCnt="2"/>
      <dgm:spPr/>
    </dgm:pt>
    <dgm:pt modelId="{462A2336-09CC-4063-B926-B4F7B605E2A3}" type="pres">
      <dgm:prSet presAssocID="{BD79FB8C-E779-4870-A05B-8F2422E68F58}" presName="connectorText" presStyleLbl="sibTrans2D1" presStyleIdx="0" presStyleCnt="2"/>
      <dgm:spPr/>
    </dgm:pt>
    <dgm:pt modelId="{96C33C1B-012A-439E-B7ED-6EC9D6D1DF55}" type="pres">
      <dgm:prSet presAssocID="{CC040674-B9F0-4ED0-86AB-5D34DDC88605}" presName="node" presStyleLbl="node1" presStyleIdx="1" presStyleCnt="2">
        <dgm:presLayoutVars>
          <dgm:bulletEnabled val="1"/>
        </dgm:presLayoutVars>
      </dgm:prSet>
      <dgm:spPr/>
    </dgm:pt>
    <dgm:pt modelId="{A40939BF-89F9-48F3-A8E4-42AB4BF79A37}" type="pres">
      <dgm:prSet presAssocID="{6F1E11D4-E32C-456C-837A-228C61D97482}" presName="sibTrans" presStyleLbl="sibTrans2D1" presStyleIdx="1" presStyleCnt="2"/>
      <dgm:spPr/>
    </dgm:pt>
    <dgm:pt modelId="{45873397-C0F9-404B-BA22-178D9CA45207}" type="pres">
      <dgm:prSet presAssocID="{6F1E11D4-E32C-456C-837A-228C61D97482}" presName="connectorText" presStyleLbl="sibTrans2D1" presStyleIdx="1" presStyleCnt="2"/>
      <dgm:spPr/>
    </dgm:pt>
  </dgm:ptLst>
  <dgm:cxnLst>
    <dgm:cxn modelId="{20498913-864B-41C2-96FD-137E083D1BF1}" type="presOf" srcId="{120C8F64-FD27-4829-BFBE-4DE87BB39B24}" destId="{5FEB15D5-2544-4B02-A3C7-AA2CB7A73732}" srcOrd="0" destOrd="0" presId="urn:microsoft.com/office/officeart/2005/8/layout/cycle7"/>
    <dgm:cxn modelId="{8CB312F3-CA92-469B-8768-E23931540B41}" type="presOf" srcId="{6F1E11D4-E32C-456C-837A-228C61D97482}" destId="{45873397-C0F9-404B-BA22-178D9CA45207}" srcOrd="1" destOrd="0" presId="urn:microsoft.com/office/officeart/2005/8/layout/cycle7"/>
    <dgm:cxn modelId="{DD7401C9-0A39-42B6-B356-A66DDAA30F52}" srcId="{120C8F64-FD27-4829-BFBE-4DE87BB39B24}" destId="{3079A7C1-F4E4-4521-AB2D-BF677E8A5D1A}" srcOrd="0" destOrd="0" parTransId="{BE606C6A-C6A1-4B5B-8177-A889EABDAA13}" sibTransId="{BD79FB8C-E779-4870-A05B-8F2422E68F58}"/>
    <dgm:cxn modelId="{E3C54534-7900-4858-989C-AE2583C496D6}" type="presOf" srcId="{BD79FB8C-E779-4870-A05B-8F2422E68F58}" destId="{B11B69AD-8492-49D9-8760-2765E9AE482A}" srcOrd="0" destOrd="0" presId="urn:microsoft.com/office/officeart/2005/8/layout/cycle7"/>
    <dgm:cxn modelId="{11864433-8995-4CD2-A285-59513C5A5675}" type="presOf" srcId="{6F1E11D4-E32C-456C-837A-228C61D97482}" destId="{A40939BF-89F9-48F3-A8E4-42AB4BF79A37}" srcOrd="0" destOrd="0" presId="urn:microsoft.com/office/officeart/2005/8/layout/cycle7"/>
    <dgm:cxn modelId="{193A2941-4C89-48EB-ACBB-CE4F6A2E9CE0}" type="presOf" srcId="{CC040674-B9F0-4ED0-86AB-5D34DDC88605}" destId="{96C33C1B-012A-439E-B7ED-6EC9D6D1DF55}" srcOrd="0" destOrd="0" presId="urn:microsoft.com/office/officeart/2005/8/layout/cycle7"/>
    <dgm:cxn modelId="{C817840E-5554-4E17-9871-5D76F1811DFB}" type="presOf" srcId="{BD79FB8C-E779-4870-A05B-8F2422E68F58}" destId="{462A2336-09CC-4063-B926-B4F7B605E2A3}" srcOrd="1" destOrd="0" presId="urn:microsoft.com/office/officeart/2005/8/layout/cycle7"/>
    <dgm:cxn modelId="{2E99264E-8962-4DB2-BD71-2D6B8835CCF3}" srcId="{120C8F64-FD27-4829-BFBE-4DE87BB39B24}" destId="{CC040674-B9F0-4ED0-86AB-5D34DDC88605}" srcOrd="1" destOrd="0" parTransId="{0C3BB677-EF8C-4A06-9D23-4F0A91D9B95F}" sibTransId="{6F1E11D4-E32C-456C-837A-228C61D97482}"/>
    <dgm:cxn modelId="{00DF17BE-92E0-418B-A73B-B0146A448C65}" type="presOf" srcId="{3079A7C1-F4E4-4521-AB2D-BF677E8A5D1A}" destId="{C357DA4E-83B3-4F14-A6FF-18FC8B6DD5ED}" srcOrd="0" destOrd="0" presId="urn:microsoft.com/office/officeart/2005/8/layout/cycle7"/>
    <dgm:cxn modelId="{DA274DC0-A9D3-4759-993E-E322C038BF65}" type="presParOf" srcId="{5FEB15D5-2544-4B02-A3C7-AA2CB7A73732}" destId="{C357DA4E-83B3-4F14-A6FF-18FC8B6DD5ED}" srcOrd="0" destOrd="0" presId="urn:microsoft.com/office/officeart/2005/8/layout/cycle7"/>
    <dgm:cxn modelId="{E7858305-6838-4B23-B506-A6B7AE0FB240}" type="presParOf" srcId="{5FEB15D5-2544-4B02-A3C7-AA2CB7A73732}" destId="{B11B69AD-8492-49D9-8760-2765E9AE482A}" srcOrd="1" destOrd="0" presId="urn:microsoft.com/office/officeart/2005/8/layout/cycle7"/>
    <dgm:cxn modelId="{31DDB21C-A892-45F7-B7AA-FED7AAFC2B70}" type="presParOf" srcId="{B11B69AD-8492-49D9-8760-2765E9AE482A}" destId="{462A2336-09CC-4063-B926-B4F7B605E2A3}" srcOrd="0" destOrd="0" presId="urn:microsoft.com/office/officeart/2005/8/layout/cycle7"/>
    <dgm:cxn modelId="{2133A0C4-8A56-4D2A-B4C3-F029DABDCACE}" type="presParOf" srcId="{5FEB15D5-2544-4B02-A3C7-AA2CB7A73732}" destId="{96C33C1B-012A-439E-B7ED-6EC9D6D1DF55}" srcOrd="2" destOrd="0" presId="urn:microsoft.com/office/officeart/2005/8/layout/cycle7"/>
    <dgm:cxn modelId="{ADF4287A-2E93-4AA8-8C87-8069281B4B48}" type="presParOf" srcId="{5FEB15D5-2544-4B02-A3C7-AA2CB7A73732}" destId="{A40939BF-89F9-48F3-A8E4-42AB4BF79A37}" srcOrd="3" destOrd="0" presId="urn:microsoft.com/office/officeart/2005/8/layout/cycle7"/>
    <dgm:cxn modelId="{C33D9BEB-665A-41B7-B3E1-F788280B308D}" type="presParOf" srcId="{A40939BF-89F9-48F3-A8E4-42AB4BF79A37}" destId="{45873397-C0F9-404B-BA22-178D9CA45207}" srcOrd="0" destOrd="0" presId="urn:microsoft.com/office/officeart/2005/8/layout/cycle7"/>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8D7FF5F-2885-4B47-A1CA-FE28805C4430}" type="doc">
      <dgm:prSet loTypeId="urn:microsoft.com/office/officeart/2005/8/layout/cycle7" loCatId="cycle" qsTypeId="urn:microsoft.com/office/officeart/2005/8/quickstyle/simple1" qsCatId="simple" csTypeId="urn:microsoft.com/office/officeart/2005/8/colors/accent1_3" csCatId="accent1" phldr="1"/>
      <dgm:spPr/>
      <dgm:t>
        <a:bodyPr/>
        <a:lstStyle/>
        <a:p>
          <a:endParaRPr lang="es-MX"/>
        </a:p>
      </dgm:t>
    </dgm:pt>
    <dgm:pt modelId="{6B682449-CDB7-4AE1-8CB5-24C59DC93738}">
      <dgm:prSet phldrT="[Texto]"/>
      <dgm:spPr>
        <a:solidFill>
          <a:srgbClr val="0070C0"/>
        </a:solidFill>
      </dgm:spPr>
      <dgm:t>
        <a:bodyPr/>
        <a:lstStyle/>
        <a:p>
          <a:r>
            <a:rPr lang="es-MX" dirty="0"/>
            <a:t>EEA</a:t>
          </a:r>
        </a:p>
      </dgm:t>
    </dgm:pt>
    <dgm:pt modelId="{C92539A0-D7FA-458E-852A-31AD43A7E13C}" type="parTrans" cxnId="{95F6FFB8-CDC4-4661-89EB-75AF3EAA255B}">
      <dgm:prSet/>
      <dgm:spPr/>
      <dgm:t>
        <a:bodyPr/>
        <a:lstStyle/>
        <a:p>
          <a:endParaRPr lang="es-MX"/>
        </a:p>
      </dgm:t>
    </dgm:pt>
    <dgm:pt modelId="{096ABF9F-0B83-45C1-A2C8-03338AA5E1A6}" type="sibTrans" cxnId="{95F6FFB8-CDC4-4661-89EB-75AF3EAA255B}">
      <dgm:prSet/>
      <dgm:spPr/>
      <dgm:t>
        <a:bodyPr/>
        <a:lstStyle/>
        <a:p>
          <a:endParaRPr lang="es-MX"/>
        </a:p>
      </dgm:t>
    </dgm:pt>
    <dgm:pt modelId="{B81C361A-FA65-4D21-A3B4-AE7B499124DB}" type="pres">
      <dgm:prSet presAssocID="{F8D7FF5F-2885-4B47-A1CA-FE28805C4430}" presName="Name0" presStyleCnt="0">
        <dgm:presLayoutVars>
          <dgm:dir/>
          <dgm:resizeHandles val="exact"/>
        </dgm:presLayoutVars>
      </dgm:prSet>
      <dgm:spPr/>
    </dgm:pt>
    <dgm:pt modelId="{49EACC8E-0453-471D-9591-54DC7CCA6D49}" type="pres">
      <dgm:prSet presAssocID="{6B682449-CDB7-4AE1-8CB5-24C59DC93738}" presName="node" presStyleLbl="node1" presStyleIdx="0" presStyleCnt="1" custRadScaleRad="83921" custRadScaleInc="4446">
        <dgm:presLayoutVars>
          <dgm:bulletEnabled val="1"/>
        </dgm:presLayoutVars>
      </dgm:prSet>
      <dgm:spPr/>
    </dgm:pt>
  </dgm:ptLst>
  <dgm:cxnLst>
    <dgm:cxn modelId="{A2B8F311-CD4A-411E-92E4-652CC9D481B7}" type="presOf" srcId="{6B682449-CDB7-4AE1-8CB5-24C59DC93738}" destId="{49EACC8E-0453-471D-9591-54DC7CCA6D49}" srcOrd="0" destOrd="0" presId="urn:microsoft.com/office/officeart/2005/8/layout/cycle7"/>
    <dgm:cxn modelId="{F40880B7-92FF-4B52-B972-2EA5AC93CC27}" type="presOf" srcId="{F8D7FF5F-2885-4B47-A1CA-FE28805C4430}" destId="{B81C361A-FA65-4D21-A3B4-AE7B499124DB}" srcOrd="0" destOrd="0" presId="urn:microsoft.com/office/officeart/2005/8/layout/cycle7"/>
    <dgm:cxn modelId="{95F6FFB8-CDC4-4661-89EB-75AF3EAA255B}" srcId="{F8D7FF5F-2885-4B47-A1CA-FE28805C4430}" destId="{6B682449-CDB7-4AE1-8CB5-24C59DC93738}" srcOrd="0" destOrd="0" parTransId="{C92539A0-D7FA-458E-852A-31AD43A7E13C}" sibTransId="{096ABF9F-0B83-45C1-A2C8-03338AA5E1A6}"/>
    <dgm:cxn modelId="{FB826163-AAE6-453C-9658-7D9F23AD771F}" type="presParOf" srcId="{B81C361A-FA65-4D21-A3B4-AE7B499124DB}" destId="{49EACC8E-0453-471D-9591-54DC7CCA6D49}" srcOrd="0" destOrd="0" presId="urn:microsoft.com/office/officeart/2005/8/layout/cycle7"/>
  </dgm:cxnLst>
  <dgm:bg/>
  <dgm:whole/>
  <dgm:extLst>
    <a:ext uri="http://schemas.microsoft.com/office/drawing/2008/diagram">
      <dsp:dataModelExt xmlns:dsp="http://schemas.microsoft.com/office/drawing/2008/diagram" relId="rId1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F9EA3696-45F7-45DC-9271-4DF207192FEF}" type="doc">
      <dgm:prSet loTypeId="urn:microsoft.com/office/officeart/2005/8/layout/hList2" loCatId="list" qsTypeId="urn:microsoft.com/office/officeart/2005/8/quickstyle/simple4" qsCatId="simple" csTypeId="urn:microsoft.com/office/officeart/2005/8/colors/colorful3" csCatId="colorful" phldr="1"/>
      <dgm:spPr/>
      <dgm:t>
        <a:bodyPr/>
        <a:lstStyle/>
        <a:p>
          <a:endParaRPr lang="es-MX"/>
        </a:p>
      </dgm:t>
    </dgm:pt>
    <dgm:pt modelId="{1C81DD46-4EC2-4AD8-BE79-2B71CC7AFE23}">
      <dgm:prSet phldrT="[Texto]"/>
      <dgm:spPr/>
      <dgm:t>
        <a:bodyPr/>
        <a:lstStyle/>
        <a:p>
          <a:r>
            <a:rPr lang="es-MX"/>
            <a:t>PERSONA FÍSICA 	</a:t>
          </a:r>
        </a:p>
      </dgm:t>
    </dgm:pt>
    <dgm:pt modelId="{7D7CD6A6-7C0F-4FD2-BF0E-B6D10FA30173}" type="parTrans" cxnId="{D8884CC5-51D1-418D-8607-7B9F9B5113CE}">
      <dgm:prSet/>
      <dgm:spPr/>
      <dgm:t>
        <a:bodyPr/>
        <a:lstStyle/>
        <a:p>
          <a:endParaRPr lang="es-MX"/>
        </a:p>
      </dgm:t>
    </dgm:pt>
    <dgm:pt modelId="{B4A3FF74-2243-4C64-AF97-C2ABCB551BA5}" type="sibTrans" cxnId="{D8884CC5-51D1-418D-8607-7B9F9B5113CE}">
      <dgm:prSet/>
      <dgm:spPr/>
      <dgm:t>
        <a:bodyPr/>
        <a:lstStyle/>
        <a:p>
          <a:endParaRPr lang="es-MX"/>
        </a:p>
      </dgm:t>
    </dgm:pt>
    <dgm:pt modelId="{96135D0A-95A4-437A-84E3-0DDBA63FC0CF}">
      <dgm:prSet phldrT="[Texto]" custT="1"/>
      <dgm:spPr/>
      <dgm:t>
        <a:bodyPr/>
        <a:lstStyle/>
        <a:p>
          <a:r>
            <a:rPr lang="es-MX" sz="2000" dirty="0">
              <a:solidFill>
                <a:schemeClr val="bg1"/>
              </a:solidFill>
            </a:rPr>
            <a:t>Mexicana</a:t>
          </a:r>
        </a:p>
      </dgm:t>
    </dgm:pt>
    <dgm:pt modelId="{4E87A045-CFEA-4BD6-A80E-9C75AABB02D8}" type="parTrans" cxnId="{CF4F8955-063B-49F3-87DE-CADDA19C5948}">
      <dgm:prSet/>
      <dgm:spPr/>
      <dgm:t>
        <a:bodyPr/>
        <a:lstStyle/>
        <a:p>
          <a:endParaRPr lang="es-MX"/>
        </a:p>
      </dgm:t>
    </dgm:pt>
    <dgm:pt modelId="{94CF102D-F4D2-425E-ABF3-47454A2666BF}" type="sibTrans" cxnId="{CF4F8955-063B-49F3-87DE-CADDA19C5948}">
      <dgm:prSet/>
      <dgm:spPr/>
      <dgm:t>
        <a:bodyPr/>
        <a:lstStyle/>
        <a:p>
          <a:endParaRPr lang="es-MX"/>
        </a:p>
      </dgm:t>
    </dgm:pt>
    <dgm:pt modelId="{5F9D782A-BC52-4EC4-ACE5-7620A1DFD819}">
      <dgm:prSet phldrT="[Texto]"/>
      <dgm:spPr/>
      <dgm:t>
        <a:bodyPr/>
        <a:lstStyle/>
        <a:p>
          <a:r>
            <a:rPr lang="es-MX"/>
            <a:t>PERSONA MORAL </a:t>
          </a:r>
        </a:p>
      </dgm:t>
    </dgm:pt>
    <dgm:pt modelId="{37BE8399-298D-49C2-A9FA-CEB7CD3BBA50}" type="parTrans" cxnId="{2F29C63F-7FC9-4810-8077-41EA476177EB}">
      <dgm:prSet/>
      <dgm:spPr/>
      <dgm:t>
        <a:bodyPr/>
        <a:lstStyle/>
        <a:p>
          <a:endParaRPr lang="es-MX"/>
        </a:p>
      </dgm:t>
    </dgm:pt>
    <dgm:pt modelId="{AF917743-9F96-42DA-9D27-C955DDB155D1}" type="sibTrans" cxnId="{2F29C63F-7FC9-4810-8077-41EA476177EB}">
      <dgm:prSet/>
      <dgm:spPr/>
      <dgm:t>
        <a:bodyPr/>
        <a:lstStyle/>
        <a:p>
          <a:endParaRPr lang="es-MX"/>
        </a:p>
      </dgm:t>
    </dgm:pt>
    <dgm:pt modelId="{0114B655-75EA-4D77-B8D8-CDB1EB1BA861}">
      <dgm:prSet phldrT="[Texto]" custT="1"/>
      <dgm:spPr/>
      <dgm:t>
        <a:bodyPr/>
        <a:lstStyle/>
        <a:p>
          <a:r>
            <a:rPr lang="es-MX" sz="2000" dirty="0"/>
            <a:t>Nacional </a:t>
          </a:r>
        </a:p>
      </dgm:t>
    </dgm:pt>
    <dgm:pt modelId="{3FE802E9-62E2-420F-9A0F-FA979DE304E0}" type="parTrans" cxnId="{D6887D7C-8C79-4E71-9E0F-ED8A6FA461E6}">
      <dgm:prSet/>
      <dgm:spPr/>
      <dgm:t>
        <a:bodyPr/>
        <a:lstStyle/>
        <a:p>
          <a:endParaRPr lang="es-MX"/>
        </a:p>
      </dgm:t>
    </dgm:pt>
    <dgm:pt modelId="{9421AAC2-C4BF-4701-B880-30000C44A9CB}" type="sibTrans" cxnId="{D6887D7C-8C79-4E71-9E0F-ED8A6FA461E6}">
      <dgm:prSet/>
      <dgm:spPr/>
      <dgm:t>
        <a:bodyPr/>
        <a:lstStyle/>
        <a:p>
          <a:endParaRPr lang="es-MX"/>
        </a:p>
      </dgm:t>
    </dgm:pt>
    <dgm:pt modelId="{18CBBD4B-E7BA-44C9-8A3A-17BDDEEDAFD4}">
      <dgm:prSet phldrT="[Texto]" custT="1"/>
      <dgm:spPr/>
      <dgm:t>
        <a:bodyPr/>
        <a:lstStyle/>
        <a:p>
          <a:r>
            <a:rPr lang="es-MX" sz="2000" dirty="0"/>
            <a:t>Extranjera </a:t>
          </a:r>
        </a:p>
      </dgm:t>
    </dgm:pt>
    <dgm:pt modelId="{E3745370-EE6C-4B2B-B193-42463CE55CF6}" type="parTrans" cxnId="{345F317D-C9E1-4480-B323-12E091936443}">
      <dgm:prSet/>
      <dgm:spPr/>
      <dgm:t>
        <a:bodyPr/>
        <a:lstStyle/>
        <a:p>
          <a:endParaRPr lang="es-MX"/>
        </a:p>
      </dgm:t>
    </dgm:pt>
    <dgm:pt modelId="{FB30B963-145B-4D64-8769-55FF8D74A60C}" type="sibTrans" cxnId="{345F317D-C9E1-4480-B323-12E091936443}">
      <dgm:prSet/>
      <dgm:spPr/>
      <dgm:t>
        <a:bodyPr/>
        <a:lstStyle/>
        <a:p>
          <a:endParaRPr lang="es-MX"/>
        </a:p>
      </dgm:t>
    </dgm:pt>
    <dgm:pt modelId="{E84E08BA-DB71-4219-8504-78533E2E7815}">
      <dgm:prSet phldrT="[Texto]"/>
      <dgm:spPr/>
      <dgm:t>
        <a:bodyPr/>
        <a:lstStyle/>
        <a:p>
          <a:r>
            <a:rPr lang="es-MX"/>
            <a:t>CONSORCIO </a:t>
          </a:r>
        </a:p>
      </dgm:t>
    </dgm:pt>
    <dgm:pt modelId="{1F8BA08A-C2C9-4B7D-BE58-BEFA7BC50442}" type="parTrans" cxnId="{C148C005-47AD-408C-B214-033891215A9E}">
      <dgm:prSet/>
      <dgm:spPr/>
      <dgm:t>
        <a:bodyPr/>
        <a:lstStyle/>
        <a:p>
          <a:endParaRPr lang="es-MX"/>
        </a:p>
      </dgm:t>
    </dgm:pt>
    <dgm:pt modelId="{4C7DF5FB-52E9-4D94-8A75-6C7FD56E0A1D}" type="sibTrans" cxnId="{C148C005-47AD-408C-B214-033891215A9E}">
      <dgm:prSet/>
      <dgm:spPr/>
      <dgm:t>
        <a:bodyPr/>
        <a:lstStyle/>
        <a:p>
          <a:endParaRPr lang="es-MX"/>
        </a:p>
      </dgm:t>
    </dgm:pt>
    <dgm:pt modelId="{8BF4E6CD-4D45-44BE-8E76-2E7F9B73AC08}">
      <dgm:prSet phldrT="[Texto]" custT="1"/>
      <dgm:spPr/>
      <dgm:t>
        <a:bodyPr/>
        <a:lstStyle/>
        <a:p>
          <a:r>
            <a:rPr lang="es-MX" sz="1600" dirty="0"/>
            <a:t>Conformado por PM nacionales.</a:t>
          </a:r>
        </a:p>
      </dgm:t>
    </dgm:pt>
    <dgm:pt modelId="{3BBA7E2D-52FA-47FC-9187-FB0FDD0549FB}" type="parTrans" cxnId="{A6B7C3C9-E098-4C71-BA27-899F7C6460FC}">
      <dgm:prSet/>
      <dgm:spPr/>
      <dgm:t>
        <a:bodyPr/>
        <a:lstStyle/>
        <a:p>
          <a:endParaRPr lang="es-MX"/>
        </a:p>
      </dgm:t>
    </dgm:pt>
    <dgm:pt modelId="{0F95A919-5195-4E1F-AA81-61C492A48D50}" type="sibTrans" cxnId="{A6B7C3C9-E098-4C71-BA27-899F7C6460FC}">
      <dgm:prSet/>
      <dgm:spPr/>
      <dgm:t>
        <a:bodyPr/>
        <a:lstStyle/>
        <a:p>
          <a:endParaRPr lang="es-MX"/>
        </a:p>
      </dgm:t>
    </dgm:pt>
    <dgm:pt modelId="{2592114A-2EAA-4F79-8599-807E25DCC6CF}">
      <dgm:prSet phldrT="[Texto]" custT="1"/>
      <dgm:spPr/>
      <dgm:t>
        <a:bodyPr/>
        <a:lstStyle/>
        <a:p>
          <a:r>
            <a:rPr lang="es-MX" sz="1600" dirty="0"/>
            <a:t>Conformado por PM nacionales, extranjeras o por personas físicas, en cualquiera de sus combinaciones.  </a:t>
          </a:r>
        </a:p>
      </dgm:t>
    </dgm:pt>
    <dgm:pt modelId="{5726BFD5-AEE7-4EC9-B085-F462EAB7F987}" type="parTrans" cxnId="{0161DFB9-5E47-43B9-AB8D-649CFC56FAF3}">
      <dgm:prSet/>
      <dgm:spPr/>
      <dgm:t>
        <a:bodyPr/>
        <a:lstStyle/>
        <a:p>
          <a:endParaRPr lang="es-MX"/>
        </a:p>
      </dgm:t>
    </dgm:pt>
    <dgm:pt modelId="{3365D0B5-C50E-4B1B-BA4F-6B44709EC2AE}" type="sibTrans" cxnId="{0161DFB9-5E47-43B9-AB8D-649CFC56FAF3}">
      <dgm:prSet/>
      <dgm:spPr/>
      <dgm:t>
        <a:bodyPr/>
        <a:lstStyle/>
        <a:p>
          <a:endParaRPr lang="es-MX"/>
        </a:p>
      </dgm:t>
    </dgm:pt>
    <dgm:pt modelId="{1EE5A6D6-5363-4109-982D-3759C39DF2A5}">
      <dgm:prSet phldrT="[Texto]"/>
      <dgm:spPr/>
      <dgm:t>
        <a:bodyPr/>
        <a:lstStyle/>
        <a:p>
          <a:endParaRPr lang="es-MX" sz="1100" dirty="0"/>
        </a:p>
      </dgm:t>
    </dgm:pt>
    <dgm:pt modelId="{850A982D-65D6-4703-BED1-80C046437388}" type="parTrans" cxnId="{9ADE4E8A-2189-46A9-B2DB-D4184CC5EA95}">
      <dgm:prSet/>
      <dgm:spPr/>
      <dgm:t>
        <a:bodyPr/>
        <a:lstStyle/>
        <a:p>
          <a:endParaRPr lang="es-MX"/>
        </a:p>
      </dgm:t>
    </dgm:pt>
    <dgm:pt modelId="{D178772B-86F2-463A-8292-A392BD67E916}" type="sibTrans" cxnId="{9ADE4E8A-2189-46A9-B2DB-D4184CC5EA95}">
      <dgm:prSet/>
      <dgm:spPr/>
      <dgm:t>
        <a:bodyPr/>
        <a:lstStyle/>
        <a:p>
          <a:endParaRPr lang="es-MX"/>
        </a:p>
      </dgm:t>
    </dgm:pt>
    <dgm:pt modelId="{FA12AA78-B758-4A28-9CF1-C13CB55D66A8}">
      <dgm:prSet phldrT="[Texto]" custT="1"/>
      <dgm:spPr/>
      <dgm:t>
        <a:bodyPr/>
        <a:lstStyle/>
        <a:p>
          <a:endParaRPr lang="es-MX" sz="1600">
            <a:solidFill>
              <a:sysClr val="windowText" lastClr="000000"/>
            </a:solidFill>
          </a:endParaRPr>
        </a:p>
      </dgm:t>
    </dgm:pt>
    <dgm:pt modelId="{9A4A2E3F-0E01-4881-B893-50E8A9616A0E}" type="parTrans" cxnId="{8E9A9C47-81BB-4C6C-A6F2-92143F81233F}">
      <dgm:prSet/>
      <dgm:spPr/>
      <dgm:t>
        <a:bodyPr/>
        <a:lstStyle/>
        <a:p>
          <a:endParaRPr lang="es-MX"/>
        </a:p>
      </dgm:t>
    </dgm:pt>
    <dgm:pt modelId="{4039BE16-7D96-4C2A-B6DD-7798D479E68E}" type="sibTrans" cxnId="{8E9A9C47-81BB-4C6C-A6F2-92143F81233F}">
      <dgm:prSet/>
      <dgm:spPr/>
      <dgm:t>
        <a:bodyPr/>
        <a:lstStyle/>
        <a:p>
          <a:endParaRPr lang="es-MX"/>
        </a:p>
      </dgm:t>
    </dgm:pt>
    <dgm:pt modelId="{B4D98D1D-41D2-448F-9A1B-89B8C4DF197B}">
      <dgm:prSet phldrT="[Texto]"/>
      <dgm:spPr/>
      <dgm:t>
        <a:bodyPr/>
        <a:lstStyle/>
        <a:p>
          <a:endParaRPr lang="es-MX" sz="1100"/>
        </a:p>
      </dgm:t>
    </dgm:pt>
    <dgm:pt modelId="{C73E4CD5-389F-4F39-BFCC-B8BEA69B0D1D}" type="parTrans" cxnId="{7CD7223C-EB04-46C0-8BB2-A12EB2227A53}">
      <dgm:prSet/>
      <dgm:spPr/>
      <dgm:t>
        <a:bodyPr/>
        <a:lstStyle/>
        <a:p>
          <a:endParaRPr lang="es-MX"/>
        </a:p>
      </dgm:t>
    </dgm:pt>
    <dgm:pt modelId="{7D70A6F4-16FE-4093-857E-ACC8EDD6D4F0}" type="sibTrans" cxnId="{7CD7223C-EB04-46C0-8BB2-A12EB2227A53}">
      <dgm:prSet/>
      <dgm:spPr/>
      <dgm:t>
        <a:bodyPr/>
        <a:lstStyle/>
        <a:p>
          <a:endParaRPr lang="es-MX"/>
        </a:p>
      </dgm:t>
    </dgm:pt>
    <dgm:pt modelId="{7E22688C-42C9-43F5-8360-107FED190B35}">
      <dgm:prSet phldrT="[Texto]"/>
      <dgm:spPr/>
      <dgm:t>
        <a:bodyPr/>
        <a:lstStyle/>
        <a:p>
          <a:endParaRPr lang="es-MX" sz="1100"/>
        </a:p>
      </dgm:t>
    </dgm:pt>
    <dgm:pt modelId="{209DEA22-D159-48D0-96B5-7A2094420BF7}" type="parTrans" cxnId="{1EFB5597-0E3C-4A26-9F1E-9059CFE54BE2}">
      <dgm:prSet/>
      <dgm:spPr/>
      <dgm:t>
        <a:bodyPr/>
        <a:lstStyle/>
        <a:p>
          <a:endParaRPr lang="es-MX"/>
        </a:p>
      </dgm:t>
    </dgm:pt>
    <dgm:pt modelId="{7E305DF6-4210-4050-A803-C1548EC9EF6C}" type="sibTrans" cxnId="{1EFB5597-0E3C-4A26-9F1E-9059CFE54BE2}">
      <dgm:prSet/>
      <dgm:spPr/>
      <dgm:t>
        <a:bodyPr/>
        <a:lstStyle/>
        <a:p>
          <a:endParaRPr lang="es-MX"/>
        </a:p>
      </dgm:t>
    </dgm:pt>
    <dgm:pt modelId="{B79C38F3-1FA7-4270-B9E7-321912737CE6}">
      <dgm:prSet phldrT="[Texto]" custT="1"/>
      <dgm:spPr/>
      <dgm:t>
        <a:bodyPr/>
        <a:lstStyle/>
        <a:p>
          <a:endParaRPr lang="es-MX" sz="1600" dirty="0">
            <a:solidFill>
              <a:sysClr val="windowText" lastClr="000000"/>
            </a:solidFill>
          </a:endParaRPr>
        </a:p>
      </dgm:t>
    </dgm:pt>
    <dgm:pt modelId="{02D42E59-AFDE-4AAF-B80A-EF5292EE2872}" type="parTrans" cxnId="{67A2AA10-94CD-4B39-B8BB-6A353F152D51}">
      <dgm:prSet/>
      <dgm:spPr/>
      <dgm:t>
        <a:bodyPr/>
        <a:lstStyle/>
        <a:p>
          <a:endParaRPr lang="es-MX"/>
        </a:p>
      </dgm:t>
    </dgm:pt>
    <dgm:pt modelId="{94948CF9-3081-4F76-AD1E-A71EDD0427D9}" type="sibTrans" cxnId="{67A2AA10-94CD-4B39-B8BB-6A353F152D51}">
      <dgm:prSet/>
      <dgm:spPr/>
      <dgm:t>
        <a:bodyPr/>
        <a:lstStyle/>
        <a:p>
          <a:endParaRPr lang="es-MX"/>
        </a:p>
      </dgm:t>
    </dgm:pt>
    <dgm:pt modelId="{35975FCD-DB77-45B2-B3C4-A2968DA175B0}">
      <dgm:prSet phldrT="[Texto]" custT="1"/>
      <dgm:spPr/>
      <dgm:t>
        <a:bodyPr/>
        <a:lstStyle/>
        <a:p>
          <a:endParaRPr lang="es-MX" sz="2000" dirty="0">
            <a:solidFill>
              <a:sysClr val="windowText" lastClr="000000"/>
            </a:solidFill>
          </a:endParaRPr>
        </a:p>
      </dgm:t>
    </dgm:pt>
    <dgm:pt modelId="{95EA30C4-8240-46DE-90AF-28484D8C5735}" type="parTrans" cxnId="{5728A8B6-5A73-4CD3-B12D-B527A0D78477}">
      <dgm:prSet/>
      <dgm:spPr/>
      <dgm:t>
        <a:bodyPr/>
        <a:lstStyle/>
        <a:p>
          <a:endParaRPr lang="es-MX"/>
        </a:p>
      </dgm:t>
    </dgm:pt>
    <dgm:pt modelId="{0A88A82C-F700-4818-8E04-539357FE4F70}" type="sibTrans" cxnId="{5728A8B6-5A73-4CD3-B12D-B527A0D78477}">
      <dgm:prSet/>
      <dgm:spPr/>
      <dgm:t>
        <a:bodyPr/>
        <a:lstStyle/>
        <a:p>
          <a:endParaRPr lang="es-MX"/>
        </a:p>
      </dgm:t>
    </dgm:pt>
    <dgm:pt modelId="{D3ADFC93-7050-4489-B89C-4B9C7F078DC2}">
      <dgm:prSet phldrT="[Texto]"/>
      <dgm:spPr/>
      <dgm:t>
        <a:bodyPr/>
        <a:lstStyle/>
        <a:p>
          <a:endParaRPr lang="es-MX" sz="2200" dirty="0">
            <a:solidFill>
              <a:schemeClr val="bg1"/>
            </a:solidFill>
          </a:endParaRPr>
        </a:p>
      </dgm:t>
    </dgm:pt>
    <dgm:pt modelId="{EFCEACB9-42B4-49D5-831B-04D82033B48D}" type="parTrans" cxnId="{56ED1695-D05A-49E1-B248-CA5F8570280C}">
      <dgm:prSet/>
      <dgm:spPr/>
      <dgm:t>
        <a:bodyPr/>
        <a:lstStyle/>
        <a:p>
          <a:endParaRPr lang="es-MX"/>
        </a:p>
      </dgm:t>
    </dgm:pt>
    <dgm:pt modelId="{6CDE468E-0C91-44D8-9CDE-0EB929ACAE28}" type="sibTrans" cxnId="{56ED1695-D05A-49E1-B248-CA5F8570280C}">
      <dgm:prSet/>
      <dgm:spPr/>
      <dgm:t>
        <a:bodyPr/>
        <a:lstStyle/>
        <a:p>
          <a:endParaRPr lang="es-MX"/>
        </a:p>
      </dgm:t>
    </dgm:pt>
    <dgm:pt modelId="{A05B6AFA-E883-46EC-87C3-728FC85B5C60}">
      <dgm:prSet phldrT="[Texto]" custT="1"/>
      <dgm:spPr/>
      <dgm:t>
        <a:bodyPr/>
        <a:lstStyle/>
        <a:p>
          <a:r>
            <a:rPr lang="es-MX" sz="2000" dirty="0">
              <a:solidFill>
                <a:schemeClr val="bg1"/>
              </a:solidFill>
            </a:rPr>
            <a:t> Extranjera</a:t>
          </a:r>
          <a:r>
            <a:rPr lang="es-MX" sz="2000" dirty="0">
              <a:solidFill>
                <a:srgbClr val="FF0000"/>
              </a:solidFill>
            </a:rPr>
            <a:t> </a:t>
          </a:r>
        </a:p>
      </dgm:t>
    </dgm:pt>
    <dgm:pt modelId="{3B3C82D2-8EE4-4F5B-8D92-2ED39B8B425B}" type="parTrans" cxnId="{751F296F-A854-4AE5-9567-C2803E3653A2}">
      <dgm:prSet/>
      <dgm:spPr/>
      <dgm:t>
        <a:bodyPr/>
        <a:lstStyle/>
        <a:p>
          <a:endParaRPr lang="es-ES"/>
        </a:p>
      </dgm:t>
    </dgm:pt>
    <dgm:pt modelId="{16F71318-7398-4778-8E2F-21D12A84122F}" type="sibTrans" cxnId="{751F296F-A854-4AE5-9567-C2803E3653A2}">
      <dgm:prSet/>
      <dgm:spPr/>
      <dgm:t>
        <a:bodyPr/>
        <a:lstStyle/>
        <a:p>
          <a:endParaRPr lang="es-ES"/>
        </a:p>
      </dgm:t>
    </dgm:pt>
    <dgm:pt modelId="{EB29A033-67A5-4BB4-BC66-F71020739AC2}">
      <dgm:prSet phldrT="[Texto]" custT="1"/>
      <dgm:spPr/>
      <dgm:t>
        <a:bodyPr/>
        <a:lstStyle/>
        <a:p>
          <a:endParaRPr lang="es-MX" sz="2000" dirty="0">
            <a:solidFill>
              <a:schemeClr val="bg1"/>
            </a:solidFill>
          </a:endParaRPr>
        </a:p>
      </dgm:t>
    </dgm:pt>
    <dgm:pt modelId="{C5AB3CE6-6636-4D35-BEA8-D20946060C2F}" type="parTrans" cxnId="{1DB40F59-29F2-46CE-B2A0-51C32182DAB7}">
      <dgm:prSet/>
      <dgm:spPr/>
      <dgm:t>
        <a:bodyPr/>
        <a:lstStyle/>
        <a:p>
          <a:endParaRPr lang="es-ES"/>
        </a:p>
      </dgm:t>
    </dgm:pt>
    <dgm:pt modelId="{617A4F5D-08B1-4518-A043-44FBD7EA098C}" type="sibTrans" cxnId="{1DB40F59-29F2-46CE-B2A0-51C32182DAB7}">
      <dgm:prSet/>
      <dgm:spPr/>
      <dgm:t>
        <a:bodyPr/>
        <a:lstStyle/>
        <a:p>
          <a:endParaRPr lang="es-ES"/>
        </a:p>
      </dgm:t>
    </dgm:pt>
    <dgm:pt modelId="{C1CC7568-39E1-452A-A77F-6975921C1191}" type="pres">
      <dgm:prSet presAssocID="{F9EA3696-45F7-45DC-9271-4DF207192FEF}" presName="linearFlow" presStyleCnt="0">
        <dgm:presLayoutVars>
          <dgm:dir/>
          <dgm:animLvl val="lvl"/>
          <dgm:resizeHandles/>
        </dgm:presLayoutVars>
      </dgm:prSet>
      <dgm:spPr/>
    </dgm:pt>
    <dgm:pt modelId="{D323B9F4-9AA5-4A70-A55E-FF198B0E770B}" type="pres">
      <dgm:prSet presAssocID="{1C81DD46-4EC2-4AD8-BE79-2B71CC7AFE23}" presName="compositeNode" presStyleCnt="0">
        <dgm:presLayoutVars>
          <dgm:bulletEnabled val="1"/>
        </dgm:presLayoutVars>
      </dgm:prSet>
      <dgm:spPr/>
    </dgm:pt>
    <dgm:pt modelId="{49D3C246-01B9-40A9-96E8-F71F7273F82A}" type="pres">
      <dgm:prSet presAssocID="{1C81DD46-4EC2-4AD8-BE79-2B71CC7AFE23}" presName="image" presStyleLbl="fgImgPlace1" presStyleIdx="0" presStyleCnt="3"/>
      <dgm:spPr>
        <a:blipFill rotWithShape="1">
          <a:blip xmlns:r="http://schemas.openxmlformats.org/officeDocument/2006/relationships" r:embed="rId1"/>
          <a:stretch>
            <a:fillRect/>
          </a:stretch>
        </a:blipFill>
      </dgm:spPr>
    </dgm:pt>
    <dgm:pt modelId="{47C6D28D-3D78-47AE-A132-C15256023054}" type="pres">
      <dgm:prSet presAssocID="{1C81DD46-4EC2-4AD8-BE79-2B71CC7AFE23}" presName="childNode" presStyleLbl="node1" presStyleIdx="0" presStyleCnt="3">
        <dgm:presLayoutVars>
          <dgm:bulletEnabled val="1"/>
        </dgm:presLayoutVars>
      </dgm:prSet>
      <dgm:spPr/>
    </dgm:pt>
    <dgm:pt modelId="{B1E04BF1-C0B3-4B7F-89E4-67DB1A5504AB}" type="pres">
      <dgm:prSet presAssocID="{1C81DD46-4EC2-4AD8-BE79-2B71CC7AFE23}" presName="parentNode" presStyleLbl="revTx" presStyleIdx="0" presStyleCnt="3">
        <dgm:presLayoutVars>
          <dgm:chMax val="0"/>
          <dgm:bulletEnabled val="1"/>
        </dgm:presLayoutVars>
      </dgm:prSet>
      <dgm:spPr/>
    </dgm:pt>
    <dgm:pt modelId="{9EFCEB86-2C90-460A-9291-A54CE1963CFF}" type="pres">
      <dgm:prSet presAssocID="{B4A3FF74-2243-4C64-AF97-C2ABCB551BA5}" presName="sibTrans" presStyleCnt="0"/>
      <dgm:spPr/>
    </dgm:pt>
    <dgm:pt modelId="{8269504E-AF48-410C-BB9B-803EA4FDEC6B}" type="pres">
      <dgm:prSet presAssocID="{5F9D782A-BC52-4EC4-ACE5-7620A1DFD819}" presName="compositeNode" presStyleCnt="0">
        <dgm:presLayoutVars>
          <dgm:bulletEnabled val="1"/>
        </dgm:presLayoutVars>
      </dgm:prSet>
      <dgm:spPr/>
    </dgm:pt>
    <dgm:pt modelId="{8F3D29DF-D376-4D13-AE37-81D50D288CC1}" type="pres">
      <dgm:prSet presAssocID="{5F9D782A-BC52-4EC4-ACE5-7620A1DFD819}" presName="image" presStyleLbl="fgImgPlace1" presStyleIdx="1" presStyleCnt="3"/>
      <dgm:spPr>
        <a:blipFill rotWithShape="1">
          <a:blip xmlns:r="http://schemas.openxmlformats.org/officeDocument/2006/relationships" r:embed="rId2"/>
          <a:stretch>
            <a:fillRect/>
          </a:stretch>
        </a:blipFill>
      </dgm:spPr>
    </dgm:pt>
    <dgm:pt modelId="{AB0B0EAE-D837-4B63-A8A4-BFD820DB6289}" type="pres">
      <dgm:prSet presAssocID="{5F9D782A-BC52-4EC4-ACE5-7620A1DFD819}" presName="childNode" presStyleLbl="node1" presStyleIdx="1" presStyleCnt="3">
        <dgm:presLayoutVars>
          <dgm:bulletEnabled val="1"/>
        </dgm:presLayoutVars>
      </dgm:prSet>
      <dgm:spPr/>
    </dgm:pt>
    <dgm:pt modelId="{3215848C-7C53-4FCB-83BB-4AA25ACB59AB}" type="pres">
      <dgm:prSet presAssocID="{5F9D782A-BC52-4EC4-ACE5-7620A1DFD819}" presName="parentNode" presStyleLbl="revTx" presStyleIdx="1" presStyleCnt="3">
        <dgm:presLayoutVars>
          <dgm:chMax val="0"/>
          <dgm:bulletEnabled val="1"/>
        </dgm:presLayoutVars>
      </dgm:prSet>
      <dgm:spPr/>
    </dgm:pt>
    <dgm:pt modelId="{CBA5532F-C20C-44BA-937D-1EC3315A9379}" type="pres">
      <dgm:prSet presAssocID="{AF917743-9F96-42DA-9D27-C955DDB155D1}" presName="sibTrans" presStyleCnt="0"/>
      <dgm:spPr/>
    </dgm:pt>
    <dgm:pt modelId="{FD6376F5-465F-4D45-9B39-077CE039D8F8}" type="pres">
      <dgm:prSet presAssocID="{E84E08BA-DB71-4219-8504-78533E2E7815}" presName="compositeNode" presStyleCnt="0">
        <dgm:presLayoutVars>
          <dgm:bulletEnabled val="1"/>
        </dgm:presLayoutVars>
      </dgm:prSet>
      <dgm:spPr/>
    </dgm:pt>
    <dgm:pt modelId="{0CDD8106-CAA9-4446-B1B8-230247A7ED41}" type="pres">
      <dgm:prSet presAssocID="{E84E08BA-DB71-4219-8504-78533E2E7815}" presName="image" presStyleLbl="fgImgPlace1" presStyleIdx="2" presStyleCnt="3" custScaleX="241083"/>
      <dgm:spPr>
        <a:blipFill rotWithShape="1">
          <a:blip xmlns:r="http://schemas.openxmlformats.org/officeDocument/2006/relationships" r:embed="rId3"/>
          <a:stretch>
            <a:fillRect/>
          </a:stretch>
        </a:blipFill>
      </dgm:spPr>
    </dgm:pt>
    <dgm:pt modelId="{AB902CDC-F7D5-47F0-A0BD-928759C4140A}" type="pres">
      <dgm:prSet presAssocID="{E84E08BA-DB71-4219-8504-78533E2E7815}" presName="childNode" presStyleLbl="node1" presStyleIdx="2" presStyleCnt="3">
        <dgm:presLayoutVars>
          <dgm:bulletEnabled val="1"/>
        </dgm:presLayoutVars>
      </dgm:prSet>
      <dgm:spPr/>
    </dgm:pt>
    <dgm:pt modelId="{7B9C9F5A-9E86-485F-9AD9-6505E46A1ED7}" type="pres">
      <dgm:prSet presAssocID="{E84E08BA-DB71-4219-8504-78533E2E7815}" presName="parentNode" presStyleLbl="revTx" presStyleIdx="2" presStyleCnt="3">
        <dgm:presLayoutVars>
          <dgm:chMax val="0"/>
          <dgm:bulletEnabled val="1"/>
        </dgm:presLayoutVars>
      </dgm:prSet>
      <dgm:spPr/>
    </dgm:pt>
  </dgm:ptLst>
  <dgm:cxnLst>
    <dgm:cxn modelId="{1EFB5597-0E3C-4A26-9F1E-9059CFE54BE2}" srcId="{E84E08BA-DB71-4219-8504-78533E2E7815}" destId="{7E22688C-42C9-43F5-8360-107FED190B35}" srcOrd="0" destOrd="0" parTransId="{209DEA22-D159-48D0-96B5-7A2094420BF7}" sibTransId="{7E305DF6-4210-4050-A803-C1548EC9EF6C}"/>
    <dgm:cxn modelId="{25DF318C-F9F2-4961-B98B-696BB3D63B66}" type="presOf" srcId="{1EE5A6D6-5363-4109-982D-3759C39DF2A5}" destId="{AB902CDC-F7D5-47F0-A0BD-928759C4140A}" srcOrd="0" destOrd="5" presId="urn:microsoft.com/office/officeart/2005/8/layout/hList2"/>
    <dgm:cxn modelId="{0161DFB9-5E47-43B9-AB8D-649CFC56FAF3}" srcId="{E84E08BA-DB71-4219-8504-78533E2E7815}" destId="{2592114A-2EAA-4F79-8599-807E25DCC6CF}" srcOrd="3" destOrd="0" parTransId="{5726BFD5-AEE7-4EC9-B085-F462EAB7F987}" sibTransId="{3365D0B5-C50E-4B1B-BA4F-6B44709EC2AE}"/>
    <dgm:cxn modelId="{C148C005-47AD-408C-B214-033891215A9E}" srcId="{F9EA3696-45F7-45DC-9271-4DF207192FEF}" destId="{E84E08BA-DB71-4219-8504-78533E2E7815}" srcOrd="2" destOrd="0" parTransId="{1F8BA08A-C2C9-4B7D-BE58-BEFA7BC50442}" sibTransId="{4C7DF5FB-52E9-4D94-8A75-6C7FD56E0A1D}"/>
    <dgm:cxn modelId="{5728A8B6-5A73-4CD3-B12D-B527A0D78477}" srcId="{5F9D782A-BC52-4EC4-ACE5-7620A1DFD819}" destId="{35975FCD-DB77-45B2-B3C4-A2968DA175B0}" srcOrd="2" destOrd="0" parTransId="{95EA30C4-8240-46DE-90AF-28484D8C5735}" sibTransId="{0A88A82C-F700-4818-8E04-539357FE4F70}"/>
    <dgm:cxn modelId="{67A2AA10-94CD-4B39-B8BB-6A353F152D51}" srcId="{E84E08BA-DB71-4219-8504-78533E2E7815}" destId="{B79C38F3-1FA7-4270-B9E7-321912737CE6}" srcOrd="2" destOrd="0" parTransId="{02D42E59-AFDE-4AAF-B80A-EF5292EE2872}" sibTransId="{94948CF9-3081-4F76-AD1E-A71EDD0427D9}"/>
    <dgm:cxn modelId="{1DB40F59-29F2-46CE-B2A0-51C32182DAB7}" srcId="{1C81DD46-4EC2-4AD8-BE79-2B71CC7AFE23}" destId="{EB29A033-67A5-4BB4-BC66-F71020739AC2}" srcOrd="2" destOrd="0" parTransId="{C5AB3CE6-6636-4D35-BEA8-D20946060C2F}" sibTransId="{617A4F5D-08B1-4518-A043-44FBD7EA098C}"/>
    <dgm:cxn modelId="{2BDC208A-197D-41F5-85F0-5FD8522E2C47}" type="presOf" srcId="{35975FCD-DB77-45B2-B3C4-A2968DA175B0}" destId="{AB0B0EAE-D837-4B63-A8A4-BFD820DB6289}" srcOrd="0" destOrd="2" presId="urn:microsoft.com/office/officeart/2005/8/layout/hList2"/>
    <dgm:cxn modelId="{D6887D7C-8C79-4E71-9E0F-ED8A6FA461E6}" srcId="{5F9D782A-BC52-4EC4-ACE5-7620A1DFD819}" destId="{0114B655-75EA-4D77-B8D8-CDB1EB1BA861}" srcOrd="1" destOrd="0" parTransId="{3FE802E9-62E2-420F-9A0F-FA979DE304E0}" sibTransId="{9421AAC2-C4BF-4701-B880-30000C44A9CB}"/>
    <dgm:cxn modelId="{751F296F-A854-4AE5-9567-C2803E3653A2}" srcId="{1C81DD46-4EC2-4AD8-BE79-2B71CC7AFE23}" destId="{A05B6AFA-E883-46EC-87C3-728FC85B5C60}" srcOrd="3" destOrd="0" parTransId="{3B3C82D2-8EE4-4F5B-8D92-2ED39B8B425B}" sibTransId="{16F71318-7398-4778-8E2F-21D12A84122F}"/>
    <dgm:cxn modelId="{207AE517-C5FE-4AE4-8B43-68E1001948B0}" type="presOf" srcId="{A05B6AFA-E883-46EC-87C3-728FC85B5C60}" destId="{47C6D28D-3D78-47AE-A132-C15256023054}" srcOrd="0" destOrd="3" presId="urn:microsoft.com/office/officeart/2005/8/layout/hList2"/>
    <dgm:cxn modelId="{DE748D7F-85AA-4435-8484-4EA8B12C270A}" type="presOf" srcId="{8BF4E6CD-4D45-44BE-8E76-2E7F9B73AC08}" destId="{AB902CDC-F7D5-47F0-A0BD-928759C4140A}" srcOrd="0" destOrd="1" presId="urn:microsoft.com/office/officeart/2005/8/layout/hList2"/>
    <dgm:cxn modelId="{218D1D40-FED7-4AAC-A6B2-0B2EF6C84011}" type="presOf" srcId="{E84E08BA-DB71-4219-8504-78533E2E7815}" destId="{7B9C9F5A-9E86-485F-9AD9-6505E46A1ED7}" srcOrd="0" destOrd="0" presId="urn:microsoft.com/office/officeart/2005/8/layout/hList2"/>
    <dgm:cxn modelId="{A6B7C3C9-E098-4C71-BA27-899F7C6460FC}" srcId="{E84E08BA-DB71-4219-8504-78533E2E7815}" destId="{8BF4E6CD-4D45-44BE-8E76-2E7F9B73AC08}" srcOrd="1" destOrd="0" parTransId="{3BBA7E2D-52FA-47FC-9187-FB0FDD0549FB}" sibTransId="{0F95A919-5195-4E1F-AA81-61C492A48D50}"/>
    <dgm:cxn modelId="{345F317D-C9E1-4480-B323-12E091936443}" srcId="{5F9D782A-BC52-4EC4-ACE5-7620A1DFD819}" destId="{18CBBD4B-E7BA-44C9-8A3A-17BDDEEDAFD4}" srcOrd="3" destOrd="0" parTransId="{E3745370-EE6C-4B2B-B193-42463CE55CF6}" sibTransId="{FB30B963-145B-4D64-8769-55FF8D74A60C}"/>
    <dgm:cxn modelId="{0E01DBCA-1C22-4D45-95EF-2364081D96EA}" type="presOf" srcId="{96135D0A-95A4-437A-84E3-0DDBA63FC0CF}" destId="{47C6D28D-3D78-47AE-A132-C15256023054}" srcOrd="0" destOrd="1" presId="urn:microsoft.com/office/officeart/2005/8/layout/hList2"/>
    <dgm:cxn modelId="{B336F16A-45F4-4F8E-BBFD-627B50A90D61}" type="presOf" srcId="{2592114A-2EAA-4F79-8599-807E25DCC6CF}" destId="{AB902CDC-F7D5-47F0-A0BD-928759C4140A}" srcOrd="0" destOrd="3" presId="urn:microsoft.com/office/officeart/2005/8/layout/hList2"/>
    <dgm:cxn modelId="{CF4F8955-063B-49F3-87DE-CADDA19C5948}" srcId="{1C81DD46-4EC2-4AD8-BE79-2B71CC7AFE23}" destId="{96135D0A-95A4-437A-84E3-0DDBA63FC0CF}" srcOrd="1" destOrd="0" parTransId="{4E87A045-CFEA-4BD6-A80E-9C75AABB02D8}" sibTransId="{94CF102D-F4D2-425E-ABF3-47454A2666BF}"/>
    <dgm:cxn modelId="{44503242-65CE-4B8D-BCC9-76F3AE27017A}" type="presOf" srcId="{7E22688C-42C9-43F5-8360-107FED190B35}" destId="{AB902CDC-F7D5-47F0-A0BD-928759C4140A}" srcOrd="0" destOrd="0" presId="urn:microsoft.com/office/officeart/2005/8/layout/hList2"/>
    <dgm:cxn modelId="{7CD7223C-EB04-46C0-8BB2-A12EB2227A53}" srcId="{5F9D782A-BC52-4EC4-ACE5-7620A1DFD819}" destId="{B4D98D1D-41D2-448F-9A1B-89B8C4DF197B}" srcOrd="0" destOrd="0" parTransId="{C73E4CD5-389F-4F39-BFCC-B8BEA69B0D1D}" sibTransId="{7D70A6F4-16FE-4093-857E-ACC8EDD6D4F0}"/>
    <dgm:cxn modelId="{2F29C63F-7FC9-4810-8077-41EA476177EB}" srcId="{F9EA3696-45F7-45DC-9271-4DF207192FEF}" destId="{5F9D782A-BC52-4EC4-ACE5-7620A1DFD819}" srcOrd="1" destOrd="0" parTransId="{37BE8399-298D-49C2-A9FA-CEB7CD3BBA50}" sibTransId="{AF917743-9F96-42DA-9D27-C955DDB155D1}"/>
    <dgm:cxn modelId="{8A16559D-B894-4F25-96CC-5D384412ACA2}" type="presOf" srcId="{B4D98D1D-41D2-448F-9A1B-89B8C4DF197B}" destId="{AB0B0EAE-D837-4B63-A8A4-BFD820DB6289}" srcOrd="0" destOrd="0" presId="urn:microsoft.com/office/officeart/2005/8/layout/hList2"/>
    <dgm:cxn modelId="{20C4CE9E-484A-4FDC-8F15-5991BC371B42}" type="presOf" srcId="{FA12AA78-B758-4A28-9CF1-C13CB55D66A8}" destId="{AB902CDC-F7D5-47F0-A0BD-928759C4140A}" srcOrd="0" destOrd="4" presId="urn:microsoft.com/office/officeart/2005/8/layout/hList2"/>
    <dgm:cxn modelId="{67CB12E1-8710-495B-A68F-4D5E22185C8C}" type="presOf" srcId="{D3ADFC93-7050-4489-B89C-4B9C7F078DC2}" destId="{47C6D28D-3D78-47AE-A132-C15256023054}" srcOrd="0" destOrd="0" presId="urn:microsoft.com/office/officeart/2005/8/layout/hList2"/>
    <dgm:cxn modelId="{A9559026-CB0B-4E6D-8F04-2E40501E8AE7}" type="presOf" srcId="{EB29A033-67A5-4BB4-BC66-F71020739AC2}" destId="{47C6D28D-3D78-47AE-A132-C15256023054}" srcOrd="0" destOrd="2" presId="urn:microsoft.com/office/officeart/2005/8/layout/hList2"/>
    <dgm:cxn modelId="{037C143A-8274-4D34-8B15-6053F6929864}" type="presOf" srcId="{0114B655-75EA-4D77-B8D8-CDB1EB1BA861}" destId="{AB0B0EAE-D837-4B63-A8A4-BFD820DB6289}" srcOrd="0" destOrd="1" presId="urn:microsoft.com/office/officeart/2005/8/layout/hList2"/>
    <dgm:cxn modelId="{9ADE4E8A-2189-46A9-B2DB-D4184CC5EA95}" srcId="{E84E08BA-DB71-4219-8504-78533E2E7815}" destId="{1EE5A6D6-5363-4109-982D-3759C39DF2A5}" srcOrd="5" destOrd="0" parTransId="{850A982D-65D6-4703-BED1-80C046437388}" sibTransId="{D178772B-86F2-463A-8292-A392BD67E916}"/>
    <dgm:cxn modelId="{F2ADAEAC-31E2-41CD-8E92-46FE3D7BF395}" type="presOf" srcId="{5F9D782A-BC52-4EC4-ACE5-7620A1DFD819}" destId="{3215848C-7C53-4FCB-83BB-4AA25ACB59AB}" srcOrd="0" destOrd="0" presId="urn:microsoft.com/office/officeart/2005/8/layout/hList2"/>
    <dgm:cxn modelId="{F8F2643C-4355-4588-8F6F-D0F6CD903442}" type="presOf" srcId="{1C81DD46-4EC2-4AD8-BE79-2B71CC7AFE23}" destId="{B1E04BF1-C0B3-4B7F-89E4-67DB1A5504AB}" srcOrd="0" destOrd="0" presId="urn:microsoft.com/office/officeart/2005/8/layout/hList2"/>
    <dgm:cxn modelId="{2E7487C1-222C-46BA-AED9-71A3D7D11DDE}" type="presOf" srcId="{18CBBD4B-E7BA-44C9-8A3A-17BDDEEDAFD4}" destId="{AB0B0EAE-D837-4B63-A8A4-BFD820DB6289}" srcOrd="0" destOrd="3" presId="urn:microsoft.com/office/officeart/2005/8/layout/hList2"/>
    <dgm:cxn modelId="{CE4E7591-1B22-4836-9105-4A490E2A0DC7}" type="presOf" srcId="{B79C38F3-1FA7-4270-B9E7-321912737CE6}" destId="{AB902CDC-F7D5-47F0-A0BD-928759C4140A}" srcOrd="0" destOrd="2" presId="urn:microsoft.com/office/officeart/2005/8/layout/hList2"/>
    <dgm:cxn modelId="{56ED1695-D05A-49E1-B248-CA5F8570280C}" srcId="{1C81DD46-4EC2-4AD8-BE79-2B71CC7AFE23}" destId="{D3ADFC93-7050-4489-B89C-4B9C7F078DC2}" srcOrd="0" destOrd="0" parTransId="{EFCEACB9-42B4-49D5-831B-04D82033B48D}" sibTransId="{6CDE468E-0C91-44D8-9CDE-0EB929ACAE28}"/>
    <dgm:cxn modelId="{D8884CC5-51D1-418D-8607-7B9F9B5113CE}" srcId="{F9EA3696-45F7-45DC-9271-4DF207192FEF}" destId="{1C81DD46-4EC2-4AD8-BE79-2B71CC7AFE23}" srcOrd="0" destOrd="0" parTransId="{7D7CD6A6-7C0F-4FD2-BF0E-B6D10FA30173}" sibTransId="{B4A3FF74-2243-4C64-AF97-C2ABCB551BA5}"/>
    <dgm:cxn modelId="{8E9A9C47-81BB-4C6C-A6F2-92143F81233F}" srcId="{E84E08BA-DB71-4219-8504-78533E2E7815}" destId="{FA12AA78-B758-4A28-9CF1-C13CB55D66A8}" srcOrd="4" destOrd="0" parTransId="{9A4A2E3F-0E01-4881-B893-50E8A9616A0E}" sibTransId="{4039BE16-7D96-4C2A-B6DD-7798D479E68E}"/>
    <dgm:cxn modelId="{5BAAB8EE-0875-4829-B74A-83A3265B64B2}" type="presOf" srcId="{F9EA3696-45F7-45DC-9271-4DF207192FEF}" destId="{C1CC7568-39E1-452A-A77F-6975921C1191}" srcOrd="0" destOrd="0" presId="urn:microsoft.com/office/officeart/2005/8/layout/hList2"/>
    <dgm:cxn modelId="{C7EC200B-FCCE-4BF4-97B8-1EBCD7B58C43}" type="presParOf" srcId="{C1CC7568-39E1-452A-A77F-6975921C1191}" destId="{D323B9F4-9AA5-4A70-A55E-FF198B0E770B}" srcOrd="0" destOrd="0" presId="urn:microsoft.com/office/officeart/2005/8/layout/hList2"/>
    <dgm:cxn modelId="{0CBFFC0A-45DD-40E5-BDDD-66E3D5DED6B3}" type="presParOf" srcId="{D323B9F4-9AA5-4A70-A55E-FF198B0E770B}" destId="{49D3C246-01B9-40A9-96E8-F71F7273F82A}" srcOrd="0" destOrd="0" presId="urn:microsoft.com/office/officeart/2005/8/layout/hList2"/>
    <dgm:cxn modelId="{A14FAED2-48A7-45E7-A82A-256E79428306}" type="presParOf" srcId="{D323B9F4-9AA5-4A70-A55E-FF198B0E770B}" destId="{47C6D28D-3D78-47AE-A132-C15256023054}" srcOrd="1" destOrd="0" presId="urn:microsoft.com/office/officeart/2005/8/layout/hList2"/>
    <dgm:cxn modelId="{08352555-BF1B-4FB6-B2F8-7B5F121B2247}" type="presParOf" srcId="{D323B9F4-9AA5-4A70-A55E-FF198B0E770B}" destId="{B1E04BF1-C0B3-4B7F-89E4-67DB1A5504AB}" srcOrd="2" destOrd="0" presId="urn:microsoft.com/office/officeart/2005/8/layout/hList2"/>
    <dgm:cxn modelId="{798E052E-4BA4-45BC-87C5-F9304FCACFDD}" type="presParOf" srcId="{C1CC7568-39E1-452A-A77F-6975921C1191}" destId="{9EFCEB86-2C90-460A-9291-A54CE1963CFF}" srcOrd="1" destOrd="0" presId="urn:microsoft.com/office/officeart/2005/8/layout/hList2"/>
    <dgm:cxn modelId="{2419775E-6787-44BB-86DE-1B5E681598FF}" type="presParOf" srcId="{C1CC7568-39E1-452A-A77F-6975921C1191}" destId="{8269504E-AF48-410C-BB9B-803EA4FDEC6B}" srcOrd="2" destOrd="0" presId="urn:microsoft.com/office/officeart/2005/8/layout/hList2"/>
    <dgm:cxn modelId="{1D16BC0B-71FD-41F6-99BD-356349FE456D}" type="presParOf" srcId="{8269504E-AF48-410C-BB9B-803EA4FDEC6B}" destId="{8F3D29DF-D376-4D13-AE37-81D50D288CC1}" srcOrd="0" destOrd="0" presId="urn:microsoft.com/office/officeart/2005/8/layout/hList2"/>
    <dgm:cxn modelId="{81F4304E-BDCD-49E0-B70B-E5ABF7AF43AD}" type="presParOf" srcId="{8269504E-AF48-410C-BB9B-803EA4FDEC6B}" destId="{AB0B0EAE-D837-4B63-A8A4-BFD820DB6289}" srcOrd="1" destOrd="0" presId="urn:microsoft.com/office/officeart/2005/8/layout/hList2"/>
    <dgm:cxn modelId="{EC1D4F0F-43E0-4701-9EBD-DDF8FEC2A883}" type="presParOf" srcId="{8269504E-AF48-410C-BB9B-803EA4FDEC6B}" destId="{3215848C-7C53-4FCB-83BB-4AA25ACB59AB}" srcOrd="2" destOrd="0" presId="urn:microsoft.com/office/officeart/2005/8/layout/hList2"/>
    <dgm:cxn modelId="{6C10A9AA-119F-43C9-BCBA-A09F16F2AD25}" type="presParOf" srcId="{C1CC7568-39E1-452A-A77F-6975921C1191}" destId="{CBA5532F-C20C-44BA-937D-1EC3315A9379}" srcOrd="3" destOrd="0" presId="urn:microsoft.com/office/officeart/2005/8/layout/hList2"/>
    <dgm:cxn modelId="{49E1D9E0-F8AB-4E08-B09B-A6AA404FBBC2}" type="presParOf" srcId="{C1CC7568-39E1-452A-A77F-6975921C1191}" destId="{FD6376F5-465F-4D45-9B39-077CE039D8F8}" srcOrd="4" destOrd="0" presId="urn:microsoft.com/office/officeart/2005/8/layout/hList2"/>
    <dgm:cxn modelId="{4FEA5989-2FAA-4BA2-A7B3-F3C586F89D82}" type="presParOf" srcId="{FD6376F5-465F-4D45-9B39-077CE039D8F8}" destId="{0CDD8106-CAA9-4446-B1B8-230247A7ED41}" srcOrd="0" destOrd="0" presId="urn:microsoft.com/office/officeart/2005/8/layout/hList2"/>
    <dgm:cxn modelId="{28057AD3-3011-482A-8397-202C2D5B0026}" type="presParOf" srcId="{FD6376F5-465F-4D45-9B39-077CE039D8F8}" destId="{AB902CDC-F7D5-47F0-A0BD-928759C4140A}" srcOrd="1" destOrd="0" presId="urn:microsoft.com/office/officeart/2005/8/layout/hList2"/>
    <dgm:cxn modelId="{81A883F5-281B-43D8-801E-1E317936367F}" type="presParOf" srcId="{FD6376F5-465F-4D45-9B39-077CE039D8F8}" destId="{7B9C9F5A-9E86-485F-9AD9-6505E46A1ED7}" srcOrd="2" destOrd="0" presId="urn:microsoft.com/office/officeart/2005/8/layout/h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2AFB730-23B0-4A50-823C-B0FBE7A3F643}" type="doc">
      <dgm:prSet loTypeId="urn:microsoft.com/office/officeart/2005/8/layout/vList2" loCatId="list" qsTypeId="urn:microsoft.com/office/officeart/2005/8/quickstyle/3d1" qsCatId="3D" csTypeId="urn:microsoft.com/office/officeart/2005/8/colors/colorful5" csCatId="colorful" phldr="1"/>
      <dgm:spPr/>
      <dgm:t>
        <a:bodyPr/>
        <a:lstStyle/>
        <a:p>
          <a:endParaRPr lang="es-MX"/>
        </a:p>
      </dgm:t>
    </dgm:pt>
    <dgm:pt modelId="{7B202365-73FC-415F-8623-D2C3E9DE8667}">
      <dgm:prSet phldrT="[Texto]"/>
      <dgm:spPr/>
      <dgm:t>
        <a:bodyPr/>
        <a:lstStyle/>
        <a:p>
          <a:pPr algn="just"/>
          <a:r>
            <a:rPr lang="es-ES_tradnl" b="1" u="none" dirty="0"/>
            <a:t>A través de una Sociedad de Propósito Específico: </a:t>
          </a:r>
        </a:p>
        <a:p>
          <a:pPr algn="just"/>
          <a:r>
            <a:rPr lang="es-ES_tradnl" u="none" dirty="0"/>
            <a:t>En cuyo caso será esa Sociedad de Propósito Específico quien suscribirá, con el carácter de Vendedor, el Contrato que le haya sido asignado al Consorcio.</a:t>
          </a:r>
          <a:endParaRPr lang="es-MX" dirty="0"/>
        </a:p>
      </dgm:t>
    </dgm:pt>
    <dgm:pt modelId="{B6BB7C9B-90B3-43AB-BF0B-8DADE84314C8}" type="parTrans" cxnId="{F4122285-A05A-43FE-89C1-BD53913703B2}">
      <dgm:prSet/>
      <dgm:spPr/>
      <dgm:t>
        <a:bodyPr/>
        <a:lstStyle/>
        <a:p>
          <a:endParaRPr lang="es-MX"/>
        </a:p>
      </dgm:t>
    </dgm:pt>
    <dgm:pt modelId="{BA820021-8511-41F8-ADF4-E4F2E0237C98}" type="sibTrans" cxnId="{F4122285-A05A-43FE-89C1-BD53913703B2}">
      <dgm:prSet/>
      <dgm:spPr/>
      <dgm:t>
        <a:bodyPr/>
        <a:lstStyle/>
        <a:p>
          <a:endParaRPr lang="es-MX"/>
        </a:p>
      </dgm:t>
    </dgm:pt>
    <dgm:pt modelId="{8A77FF86-7A92-406B-9F08-468FE66E6980}">
      <dgm:prSet/>
      <dgm:spPr/>
      <dgm:t>
        <a:bodyPr/>
        <a:lstStyle/>
        <a:p>
          <a:pPr algn="just"/>
          <a:r>
            <a:rPr lang="es-ES_tradnl" b="1" u="none" dirty="0"/>
            <a:t>Como Consorcio</a:t>
          </a:r>
          <a:r>
            <a:rPr lang="es-ES_tradnl" u="none" dirty="0"/>
            <a:t>:</a:t>
          </a:r>
        </a:p>
        <a:p>
          <a:pPr algn="just"/>
          <a:r>
            <a:rPr lang="es-ES_tradnl" u="none" dirty="0"/>
            <a:t> En cuyo caso todos los miembros comparecerán a la firma del Contrato y, en su conjunto, tendrán el carácter de Vendedor y </a:t>
          </a:r>
          <a:r>
            <a:rPr lang="es-ES_tradnl" u="none" dirty="0">
              <a:solidFill>
                <a:schemeClr val="bg1"/>
              </a:solidFill>
            </a:rPr>
            <a:t>estarán a lo dispuesto en su Convenio Consorcial en el entendido de que </a:t>
          </a:r>
          <a:r>
            <a:rPr lang="es-ES_tradnl" u="sng" dirty="0">
              <a:solidFill>
                <a:schemeClr val="bg1"/>
              </a:solidFill>
            </a:rPr>
            <a:t>cada uno </a:t>
          </a:r>
          <a:r>
            <a:rPr lang="es-ES_tradnl" u="none" dirty="0">
              <a:solidFill>
                <a:schemeClr val="bg1"/>
              </a:solidFill>
            </a:rPr>
            <a:t>de ellos será </a:t>
          </a:r>
          <a:r>
            <a:rPr lang="es-ES_tradnl" u="sng" dirty="0">
              <a:solidFill>
                <a:schemeClr val="bg1"/>
              </a:solidFill>
            </a:rPr>
            <a:t>solidariamente responsable </a:t>
          </a:r>
          <a:r>
            <a:rPr lang="es-ES_tradnl" u="none" dirty="0">
              <a:solidFill>
                <a:schemeClr val="bg1"/>
              </a:solidFill>
            </a:rPr>
            <a:t>del cumplimiento de las obligaciones asumidas en el Contrato por el Vendedor durante la vigencia del mismo. </a:t>
          </a:r>
          <a:endParaRPr lang="es-MX" u="none" dirty="0">
            <a:solidFill>
              <a:schemeClr val="bg1"/>
            </a:solidFill>
          </a:endParaRPr>
        </a:p>
      </dgm:t>
    </dgm:pt>
    <dgm:pt modelId="{26D4F4F6-BD24-4778-87A1-C125A497F32C}" type="parTrans" cxnId="{C70AAEF6-B9CA-44DF-9B5A-3E7DBD4E0125}">
      <dgm:prSet/>
      <dgm:spPr/>
      <dgm:t>
        <a:bodyPr/>
        <a:lstStyle/>
        <a:p>
          <a:endParaRPr lang="es-MX"/>
        </a:p>
      </dgm:t>
    </dgm:pt>
    <dgm:pt modelId="{6F7F25DB-9E9D-4E8D-BA5B-8080CA356986}" type="sibTrans" cxnId="{C70AAEF6-B9CA-44DF-9B5A-3E7DBD4E0125}">
      <dgm:prSet/>
      <dgm:spPr/>
      <dgm:t>
        <a:bodyPr/>
        <a:lstStyle/>
        <a:p>
          <a:endParaRPr lang="es-MX"/>
        </a:p>
      </dgm:t>
    </dgm:pt>
    <dgm:pt modelId="{1AF75D18-703A-4454-ACEC-579B921470FE}" type="pres">
      <dgm:prSet presAssocID="{12AFB730-23B0-4A50-823C-B0FBE7A3F643}" presName="linear" presStyleCnt="0">
        <dgm:presLayoutVars>
          <dgm:animLvl val="lvl"/>
          <dgm:resizeHandles val="exact"/>
        </dgm:presLayoutVars>
      </dgm:prSet>
      <dgm:spPr/>
    </dgm:pt>
    <dgm:pt modelId="{A0BC26BE-9CD0-40B4-8729-B96E6B14B647}" type="pres">
      <dgm:prSet presAssocID="{8A77FF86-7A92-406B-9F08-468FE66E6980}" presName="parentText" presStyleLbl="node1" presStyleIdx="0" presStyleCnt="2" custLinFactY="-63673" custLinFactNeighborX="910" custLinFactNeighborY="-100000">
        <dgm:presLayoutVars>
          <dgm:chMax val="0"/>
          <dgm:bulletEnabled val="1"/>
        </dgm:presLayoutVars>
      </dgm:prSet>
      <dgm:spPr/>
    </dgm:pt>
    <dgm:pt modelId="{1667BA2D-A14C-4DA0-AB8A-F752276A730E}" type="pres">
      <dgm:prSet presAssocID="{6F7F25DB-9E9D-4E8D-BA5B-8080CA356986}" presName="spacer" presStyleCnt="0"/>
      <dgm:spPr/>
    </dgm:pt>
    <dgm:pt modelId="{FFB4739A-29A6-4D34-B32F-0B8D7CC03AE0}" type="pres">
      <dgm:prSet presAssocID="{7B202365-73FC-415F-8623-D2C3E9DE8667}" presName="parentText" presStyleLbl="node1" presStyleIdx="1" presStyleCnt="2">
        <dgm:presLayoutVars>
          <dgm:chMax val="0"/>
          <dgm:bulletEnabled val="1"/>
        </dgm:presLayoutVars>
      </dgm:prSet>
      <dgm:spPr/>
    </dgm:pt>
  </dgm:ptLst>
  <dgm:cxnLst>
    <dgm:cxn modelId="{6D0166FC-EE31-470A-A079-9E2E12354AED}" type="presOf" srcId="{8A77FF86-7A92-406B-9F08-468FE66E6980}" destId="{A0BC26BE-9CD0-40B4-8729-B96E6B14B647}" srcOrd="0" destOrd="0" presId="urn:microsoft.com/office/officeart/2005/8/layout/vList2"/>
    <dgm:cxn modelId="{955C73D8-0146-4622-819D-3E3918F3B542}" type="presOf" srcId="{7B202365-73FC-415F-8623-D2C3E9DE8667}" destId="{FFB4739A-29A6-4D34-B32F-0B8D7CC03AE0}" srcOrd="0" destOrd="0" presId="urn:microsoft.com/office/officeart/2005/8/layout/vList2"/>
    <dgm:cxn modelId="{F4122285-A05A-43FE-89C1-BD53913703B2}" srcId="{12AFB730-23B0-4A50-823C-B0FBE7A3F643}" destId="{7B202365-73FC-415F-8623-D2C3E9DE8667}" srcOrd="1" destOrd="0" parTransId="{B6BB7C9B-90B3-43AB-BF0B-8DADE84314C8}" sibTransId="{BA820021-8511-41F8-ADF4-E4F2E0237C98}"/>
    <dgm:cxn modelId="{C70AAEF6-B9CA-44DF-9B5A-3E7DBD4E0125}" srcId="{12AFB730-23B0-4A50-823C-B0FBE7A3F643}" destId="{8A77FF86-7A92-406B-9F08-468FE66E6980}" srcOrd="0" destOrd="0" parTransId="{26D4F4F6-BD24-4778-87A1-C125A497F32C}" sibTransId="{6F7F25DB-9E9D-4E8D-BA5B-8080CA356986}"/>
    <dgm:cxn modelId="{21FB0F99-8AA2-49FF-8EE9-A2052A03BC98}" type="presOf" srcId="{12AFB730-23B0-4A50-823C-B0FBE7A3F643}" destId="{1AF75D18-703A-4454-ACEC-579B921470FE}" srcOrd="0" destOrd="0" presId="urn:microsoft.com/office/officeart/2005/8/layout/vList2"/>
    <dgm:cxn modelId="{B092ED1E-033C-49F9-B97B-D447B9F12200}" type="presParOf" srcId="{1AF75D18-703A-4454-ACEC-579B921470FE}" destId="{A0BC26BE-9CD0-40B4-8729-B96E6B14B647}" srcOrd="0" destOrd="0" presId="urn:microsoft.com/office/officeart/2005/8/layout/vList2"/>
    <dgm:cxn modelId="{707533A5-7DA2-43AD-85A9-1C1439081380}" type="presParOf" srcId="{1AF75D18-703A-4454-ACEC-579B921470FE}" destId="{1667BA2D-A14C-4DA0-AB8A-F752276A730E}" srcOrd="1" destOrd="0" presId="urn:microsoft.com/office/officeart/2005/8/layout/vList2"/>
    <dgm:cxn modelId="{01CDCBDC-2DEB-4DD3-8546-4A44A29F263E}" type="presParOf" srcId="{1AF75D18-703A-4454-ACEC-579B921470FE}" destId="{FFB4739A-29A6-4D34-B32F-0B8D7CC03AE0}"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9EA3696-45F7-45DC-9271-4DF207192FEF}" type="doc">
      <dgm:prSet loTypeId="urn:microsoft.com/office/officeart/2005/8/layout/hList2" loCatId="list" qsTypeId="urn:microsoft.com/office/officeart/2005/8/quickstyle/simple5" qsCatId="simple" csTypeId="urn:microsoft.com/office/officeart/2005/8/colors/colorful3" csCatId="colorful" phldr="1"/>
      <dgm:spPr/>
      <dgm:t>
        <a:bodyPr/>
        <a:lstStyle/>
        <a:p>
          <a:endParaRPr lang="es-MX"/>
        </a:p>
      </dgm:t>
    </dgm:pt>
    <dgm:pt modelId="{1C81DD46-4EC2-4AD8-BE79-2B71CC7AFE23}">
      <dgm:prSet phldrT="[Texto]"/>
      <dgm:spPr/>
      <dgm:t>
        <a:bodyPr/>
        <a:lstStyle/>
        <a:p>
          <a:r>
            <a:rPr lang="es-MX"/>
            <a:t>PERSONA FÍSICA 	</a:t>
          </a:r>
        </a:p>
      </dgm:t>
    </dgm:pt>
    <dgm:pt modelId="{7D7CD6A6-7C0F-4FD2-BF0E-B6D10FA30173}" type="parTrans" cxnId="{D8884CC5-51D1-418D-8607-7B9F9B5113CE}">
      <dgm:prSet/>
      <dgm:spPr/>
      <dgm:t>
        <a:bodyPr/>
        <a:lstStyle/>
        <a:p>
          <a:endParaRPr lang="es-MX"/>
        </a:p>
      </dgm:t>
    </dgm:pt>
    <dgm:pt modelId="{B4A3FF74-2243-4C64-AF97-C2ABCB551BA5}" type="sibTrans" cxnId="{D8884CC5-51D1-418D-8607-7B9F9B5113CE}">
      <dgm:prSet/>
      <dgm:spPr/>
      <dgm:t>
        <a:bodyPr/>
        <a:lstStyle/>
        <a:p>
          <a:endParaRPr lang="es-MX"/>
        </a:p>
      </dgm:t>
    </dgm:pt>
    <dgm:pt modelId="{96135D0A-95A4-437A-84E3-0DDBA63FC0CF}">
      <dgm:prSet phldrT="[Texto]" custT="1"/>
      <dgm:spPr/>
      <dgm:t>
        <a:bodyPr/>
        <a:lstStyle/>
        <a:p>
          <a:r>
            <a:rPr lang="es-MX" sz="2500" dirty="0"/>
            <a:t>En todos los casos</a:t>
          </a:r>
        </a:p>
      </dgm:t>
    </dgm:pt>
    <dgm:pt modelId="{4E87A045-CFEA-4BD6-A80E-9C75AABB02D8}" type="parTrans" cxnId="{CF4F8955-063B-49F3-87DE-CADDA19C5948}">
      <dgm:prSet/>
      <dgm:spPr/>
      <dgm:t>
        <a:bodyPr/>
        <a:lstStyle/>
        <a:p>
          <a:endParaRPr lang="es-MX"/>
        </a:p>
      </dgm:t>
    </dgm:pt>
    <dgm:pt modelId="{94CF102D-F4D2-425E-ABF3-47454A2666BF}" type="sibTrans" cxnId="{CF4F8955-063B-49F3-87DE-CADDA19C5948}">
      <dgm:prSet/>
      <dgm:spPr/>
      <dgm:t>
        <a:bodyPr/>
        <a:lstStyle/>
        <a:p>
          <a:endParaRPr lang="es-MX"/>
        </a:p>
      </dgm:t>
    </dgm:pt>
    <dgm:pt modelId="{5F9D782A-BC52-4EC4-ACE5-7620A1DFD819}">
      <dgm:prSet phldrT="[Texto]"/>
      <dgm:spPr/>
      <dgm:t>
        <a:bodyPr/>
        <a:lstStyle/>
        <a:p>
          <a:r>
            <a:rPr lang="es-MX" dirty="0"/>
            <a:t>PERSONA MORAL </a:t>
          </a:r>
        </a:p>
      </dgm:t>
    </dgm:pt>
    <dgm:pt modelId="{37BE8399-298D-49C2-A9FA-CEB7CD3BBA50}" type="parTrans" cxnId="{2F29C63F-7FC9-4810-8077-41EA476177EB}">
      <dgm:prSet/>
      <dgm:spPr/>
      <dgm:t>
        <a:bodyPr/>
        <a:lstStyle/>
        <a:p>
          <a:endParaRPr lang="es-MX"/>
        </a:p>
      </dgm:t>
    </dgm:pt>
    <dgm:pt modelId="{AF917743-9F96-42DA-9D27-C955DDB155D1}" type="sibTrans" cxnId="{2F29C63F-7FC9-4810-8077-41EA476177EB}">
      <dgm:prSet/>
      <dgm:spPr/>
      <dgm:t>
        <a:bodyPr/>
        <a:lstStyle/>
        <a:p>
          <a:endParaRPr lang="es-MX"/>
        </a:p>
      </dgm:t>
    </dgm:pt>
    <dgm:pt modelId="{18CBBD4B-E7BA-44C9-8A3A-17BDDEEDAFD4}">
      <dgm:prSet phldrT="[Texto]" custT="1"/>
      <dgm:spPr/>
      <dgm:t>
        <a:bodyPr/>
        <a:lstStyle/>
        <a:p>
          <a:r>
            <a:rPr lang="es-MX" sz="2400" dirty="0"/>
            <a:t>Extranjera</a:t>
          </a:r>
          <a:r>
            <a:rPr lang="es-MX" sz="1800" dirty="0"/>
            <a:t> </a:t>
          </a:r>
        </a:p>
      </dgm:t>
    </dgm:pt>
    <dgm:pt modelId="{E3745370-EE6C-4B2B-B193-42463CE55CF6}" type="parTrans" cxnId="{345F317D-C9E1-4480-B323-12E091936443}">
      <dgm:prSet/>
      <dgm:spPr/>
      <dgm:t>
        <a:bodyPr/>
        <a:lstStyle/>
        <a:p>
          <a:endParaRPr lang="es-MX"/>
        </a:p>
      </dgm:t>
    </dgm:pt>
    <dgm:pt modelId="{FB30B963-145B-4D64-8769-55FF8D74A60C}" type="sibTrans" cxnId="{345F317D-C9E1-4480-B323-12E091936443}">
      <dgm:prSet/>
      <dgm:spPr/>
      <dgm:t>
        <a:bodyPr/>
        <a:lstStyle/>
        <a:p>
          <a:endParaRPr lang="es-MX"/>
        </a:p>
      </dgm:t>
    </dgm:pt>
    <dgm:pt modelId="{E84E08BA-DB71-4219-8504-78533E2E7815}">
      <dgm:prSet phldrT="[Texto]"/>
      <dgm:spPr/>
      <dgm:t>
        <a:bodyPr/>
        <a:lstStyle/>
        <a:p>
          <a:r>
            <a:rPr lang="es-MX"/>
            <a:t>CONSORCIO </a:t>
          </a:r>
        </a:p>
      </dgm:t>
    </dgm:pt>
    <dgm:pt modelId="{1F8BA08A-C2C9-4B7D-BE58-BEFA7BC50442}" type="parTrans" cxnId="{C148C005-47AD-408C-B214-033891215A9E}">
      <dgm:prSet/>
      <dgm:spPr/>
      <dgm:t>
        <a:bodyPr/>
        <a:lstStyle/>
        <a:p>
          <a:endParaRPr lang="es-MX"/>
        </a:p>
      </dgm:t>
    </dgm:pt>
    <dgm:pt modelId="{4C7DF5FB-52E9-4D94-8A75-6C7FD56E0A1D}" type="sibTrans" cxnId="{C148C005-47AD-408C-B214-033891215A9E}">
      <dgm:prSet/>
      <dgm:spPr/>
      <dgm:t>
        <a:bodyPr/>
        <a:lstStyle/>
        <a:p>
          <a:endParaRPr lang="es-MX"/>
        </a:p>
      </dgm:t>
    </dgm:pt>
    <dgm:pt modelId="{1EE5A6D6-5363-4109-982D-3759C39DF2A5}">
      <dgm:prSet phldrT="[Texto]"/>
      <dgm:spPr/>
      <dgm:t>
        <a:bodyPr/>
        <a:lstStyle/>
        <a:p>
          <a:endParaRPr lang="es-MX" sz="1100" dirty="0"/>
        </a:p>
      </dgm:t>
    </dgm:pt>
    <dgm:pt modelId="{850A982D-65D6-4703-BED1-80C046437388}" type="parTrans" cxnId="{9ADE4E8A-2189-46A9-B2DB-D4184CC5EA95}">
      <dgm:prSet/>
      <dgm:spPr/>
      <dgm:t>
        <a:bodyPr/>
        <a:lstStyle/>
        <a:p>
          <a:endParaRPr lang="es-MX"/>
        </a:p>
      </dgm:t>
    </dgm:pt>
    <dgm:pt modelId="{D178772B-86F2-463A-8292-A392BD67E916}" type="sibTrans" cxnId="{9ADE4E8A-2189-46A9-B2DB-D4184CC5EA95}">
      <dgm:prSet/>
      <dgm:spPr/>
      <dgm:t>
        <a:bodyPr/>
        <a:lstStyle/>
        <a:p>
          <a:endParaRPr lang="es-MX"/>
        </a:p>
      </dgm:t>
    </dgm:pt>
    <dgm:pt modelId="{FA12AA78-B758-4A28-9CF1-C13CB55D66A8}">
      <dgm:prSet phldrT="[Texto]" custT="1"/>
      <dgm:spPr/>
      <dgm:t>
        <a:bodyPr/>
        <a:lstStyle/>
        <a:p>
          <a:endParaRPr lang="es-MX" sz="1200" dirty="0">
            <a:solidFill>
              <a:sysClr val="windowText" lastClr="000000"/>
            </a:solidFill>
          </a:endParaRPr>
        </a:p>
      </dgm:t>
    </dgm:pt>
    <dgm:pt modelId="{9A4A2E3F-0E01-4881-B893-50E8A9616A0E}" type="parTrans" cxnId="{8E9A9C47-81BB-4C6C-A6F2-92143F81233F}">
      <dgm:prSet/>
      <dgm:spPr/>
      <dgm:t>
        <a:bodyPr/>
        <a:lstStyle/>
        <a:p>
          <a:endParaRPr lang="es-MX"/>
        </a:p>
      </dgm:t>
    </dgm:pt>
    <dgm:pt modelId="{4039BE16-7D96-4C2A-B6DD-7798D479E68E}" type="sibTrans" cxnId="{8E9A9C47-81BB-4C6C-A6F2-92143F81233F}">
      <dgm:prSet/>
      <dgm:spPr/>
      <dgm:t>
        <a:bodyPr/>
        <a:lstStyle/>
        <a:p>
          <a:endParaRPr lang="es-MX"/>
        </a:p>
      </dgm:t>
    </dgm:pt>
    <dgm:pt modelId="{B4D98D1D-41D2-448F-9A1B-89B8C4DF197B}">
      <dgm:prSet phldrT="[Texto]" custT="1"/>
      <dgm:spPr/>
      <dgm:t>
        <a:bodyPr/>
        <a:lstStyle/>
        <a:p>
          <a:endParaRPr lang="es-MX" sz="1100" dirty="0"/>
        </a:p>
      </dgm:t>
    </dgm:pt>
    <dgm:pt modelId="{C73E4CD5-389F-4F39-BFCC-B8BEA69B0D1D}" type="parTrans" cxnId="{7CD7223C-EB04-46C0-8BB2-A12EB2227A53}">
      <dgm:prSet/>
      <dgm:spPr/>
      <dgm:t>
        <a:bodyPr/>
        <a:lstStyle/>
        <a:p>
          <a:endParaRPr lang="es-MX"/>
        </a:p>
      </dgm:t>
    </dgm:pt>
    <dgm:pt modelId="{7D70A6F4-16FE-4093-857E-ACC8EDD6D4F0}" type="sibTrans" cxnId="{7CD7223C-EB04-46C0-8BB2-A12EB2227A53}">
      <dgm:prSet/>
      <dgm:spPr/>
      <dgm:t>
        <a:bodyPr/>
        <a:lstStyle/>
        <a:p>
          <a:endParaRPr lang="es-MX"/>
        </a:p>
      </dgm:t>
    </dgm:pt>
    <dgm:pt modelId="{7E22688C-42C9-43F5-8360-107FED190B35}">
      <dgm:prSet phldrT="[Texto]" custT="1"/>
      <dgm:spPr/>
      <dgm:t>
        <a:bodyPr/>
        <a:lstStyle/>
        <a:p>
          <a:r>
            <a:rPr lang="es-MX" sz="1200"/>
            <a:t>Cuando entre los consorciantes se encuentre:</a:t>
          </a:r>
          <a:endParaRPr lang="es-MX" sz="1100" dirty="0"/>
        </a:p>
      </dgm:t>
    </dgm:pt>
    <dgm:pt modelId="{209DEA22-D159-48D0-96B5-7A2094420BF7}" type="parTrans" cxnId="{1EFB5597-0E3C-4A26-9F1E-9059CFE54BE2}">
      <dgm:prSet/>
      <dgm:spPr/>
      <dgm:t>
        <a:bodyPr/>
        <a:lstStyle/>
        <a:p>
          <a:endParaRPr lang="es-MX"/>
        </a:p>
      </dgm:t>
    </dgm:pt>
    <dgm:pt modelId="{7E305DF6-4210-4050-A803-C1548EC9EF6C}" type="sibTrans" cxnId="{1EFB5597-0E3C-4A26-9F1E-9059CFE54BE2}">
      <dgm:prSet/>
      <dgm:spPr/>
      <dgm:t>
        <a:bodyPr/>
        <a:lstStyle/>
        <a:p>
          <a:endParaRPr lang="es-MX"/>
        </a:p>
      </dgm:t>
    </dgm:pt>
    <dgm:pt modelId="{35975FCD-DB77-45B2-B3C4-A2968DA175B0}">
      <dgm:prSet phldrT="[Texto]" custT="1"/>
      <dgm:spPr/>
      <dgm:t>
        <a:bodyPr/>
        <a:lstStyle/>
        <a:p>
          <a:endParaRPr lang="es-MX" sz="1400" dirty="0">
            <a:solidFill>
              <a:sysClr val="windowText" lastClr="000000"/>
            </a:solidFill>
          </a:endParaRPr>
        </a:p>
      </dgm:t>
    </dgm:pt>
    <dgm:pt modelId="{95EA30C4-8240-46DE-90AF-28484D8C5735}" type="parTrans" cxnId="{5728A8B6-5A73-4CD3-B12D-B527A0D78477}">
      <dgm:prSet/>
      <dgm:spPr/>
      <dgm:t>
        <a:bodyPr/>
        <a:lstStyle/>
        <a:p>
          <a:endParaRPr lang="es-MX"/>
        </a:p>
      </dgm:t>
    </dgm:pt>
    <dgm:pt modelId="{0A88A82C-F700-4818-8E04-539357FE4F70}" type="sibTrans" cxnId="{5728A8B6-5A73-4CD3-B12D-B527A0D78477}">
      <dgm:prSet/>
      <dgm:spPr/>
      <dgm:t>
        <a:bodyPr/>
        <a:lstStyle/>
        <a:p>
          <a:endParaRPr lang="es-MX"/>
        </a:p>
      </dgm:t>
    </dgm:pt>
    <dgm:pt modelId="{AE0817BE-587E-45F6-ACF2-6EB4369A31FF}">
      <dgm:prSet phldrT="[Texto]" custT="1"/>
      <dgm:spPr/>
      <dgm:t>
        <a:bodyPr/>
        <a:lstStyle/>
        <a:p>
          <a:endParaRPr lang="es-MX" sz="1200" dirty="0">
            <a:solidFill>
              <a:sysClr val="windowText" lastClr="000000"/>
            </a:solidFill>
          </a:endParaRPr>
        </a:p>
      </dgm:t>
    </dgm:pt>
    <dgm:pt modelId="{542FEFBA-B6B1-40EE-990E-ACC00FF384F4}" type="parTrans" cxnId="{5687C9ED-7AD9-4514-8116-07BEE6A65BE4}">
      <dgm:prSet/>
      <dgm:spPr/>
      <dgm:t>
        <a:bodyPr/>
        <a:lstStyle/>
        <a:p>
          <a:endParaRPr lang="es-MX"/>
        </a:p>
      </dgm:t>
    </dgm:pt>
    <dgm:pt modelId="{FE0228D5-C56D-4230-ACCE-DCC644EE709E}" type="sibTrans" cxnId="{5687C9ED-7AD9-4514-8116-07BEE6A65BE4}">
      <dgm:prSet/>
      <dgm:spPr/>
      <dgm:t>
        <a:bodyPr/>
        <a:lstStyle/>
        <a:p>
          <a:endParaRPr lang="es-MX"/>
        </a:p>
      </dgm:t>
    </dgm:pt>
    <dgm:pt modelId="{9A48A947-0DA5-4277-9791-9CCE1D4A2E8C}">
      <dgm:prSet phldrT="[Texto]" custT="1"/>
      <dgm:spPr/>
      <dgm:t>
        <a:bodyPr/>
        <a:lstStyle/>
        <a:p>
          <a:endParaRPr lang="es-MX" sz="1100"/>
        </a:p>
      </dgm:t>
    </dgm:pt>
    <dgm:pt modelId="{8329AF9E-3932-4312-8161-824D51BD2B00}" type="parTrans" cxnId="{FA7BCCDA-B07A-4C44-B983-332B49F2980F}">
      <dgm:prSet/>
      <dgm:spPr/>
      <dgm:t>
        <a:bodyPr/>
        <a:lstStyle/>
        <a:p>
          <a:endParaRPr lang="es-MX"/>
        </a:p>
      </dgm:t>
    </dgm:pt>
    <dgm:pt modelId="{BBC999A4-A891-4379-94EA-2ECAB785C577}" type="sibTrans" cxnId="{FA7BCCDA-B07A-4C44-B983-332B49F2980F}">
      <dgm:prSet/>
      <dgm:spPr/>
      <dgm:t>
        <a:bodyPr/>
        <a:lstStyle/>
        <a:p>
          <a:endParaRPr lang="es-MX"/>
        </a:p>
      </dgm:t>
    </dgm:pt>
    <dgm:pt modelId="{7FDA55E7-FFF5-45BC-8ECD-FF572299C7C9}">
      <dgm:prSet phldrT="[Texto]" custT="1"/>
      <dgm:spPr/>
      <dgm:t>
        <a:bodyPr/>
        <a:lstStyle/>
        <a:p>
          <a:r>
            <a:rPr lang="es-MX" sz="1100" dirty="0"/>
            <a:t>Una persona física.</a:t>
          </a:r>
        </a:p>
      </dgm:t>
    </dgm:pt>
    <dgm:pt modelId="{B8D46340-BE71-471A-B750-65FB5BA893FC}" type="parTrans" cxnId="{DB4F7C27-38CA-4C09-8306-A8A55AF37C42}">
      <dgm:prSet/>
      <dgm:spPr/>
      <dgm:t>
        <a:bodyPr/>
        <a:lstStyle/>
        <a:p>
          <a:endParaRPr lang="es-MX"/>
        </a:p>
      </dgm:t>
    </dgm:pt>
    <dgm:pt modelId="{02C04AD3-8FB9-4EF4-8F8A-647A6FF8AC68}" type="sibTrans" cxnId="{DB4F7C27-38CA-4C09-8306-A8A55AF37C42}">
      <dgm:prSet/>
      <dgm:spPr/>
      <dgm:t>
        <a:bodyPr/>
        <a:lstStyle/>
        <a:p>
          <a:endParaRPr lang="es-MX"/>
        </a:p>
      </dgm:t>
    </dgm:pt>
    <dgm:pt modelId="{4B4C15CD-7EAA-491C-9DCC-90C547DBC400}">
      <dgm:prSet phldrT="[Texto]" custT="1"/>
      <dgm:spPr/>
      <dgm:t>
        <a:bodyPr/>
        <a:lstStyle/>
        <a:p>
          <a:endParaRPr lang="es-MX" sz="1100" dirty="0"/>
        </a:p>
      </dgm:t>
    </dgm:pt>
    <dgm:pt modelId="{DEADCEB3-09D4-477F-A31A-5766A570D60D}" type="parTrans" cxnId="{4BB2150D-45B6-4D0E-9B1B-8FE562717F58}">
      <dgm:prSet/>
      <dgm:spPr/>
      <dgm:t>
        <a:bodyPr/>
        <a:lstStyle/>
        <a:p>
          <a:endParaRPr lang="es-MX"/>
        </a:p>
      </dgm:t>
    </dgm:pt>
    <dgm:pt modelId="{95E7E2DC-E860-4339-9096-EB04606F62E5}" type="sibTrans" cxnId="{4BB2150D-45B6-4D0E-9B1B-8FE562717F58}">
      <dgm:prSet/>
      <dgm:spPr/>
      <dgm:t>
        <a:bodyPr/>
        <a:lstStyle/>
        <a:p>
          <a:endParaRPr lang="es-MX"/>
        </a:p>
      </dgm:t>
    </dgm:pt>
    <dgm:pt modelId="{51957EB3-E32D-4650-B677-68F291F46823}">
      <dgm:prSet phldrT="[Texto]" custT="1"/>
      <dgm:spPr/>
      <dgm:t>
        <a:bodyPr/>
        <a:lstStyle/>
        <a:p>
          <a:r>
            <a:rPr lang="es-MX" sz="1100" dirty="0"/>
            <a:t>Una  persona moral extranjera.</a:t>
          </a:r>
        </a:p>
      </dgm:t>
    </dgm:pt>
    <dgm:pt modelId="{52D9A541-67A0-498C-A137-60D55C84E5B4}" type="parTrans" cxnId="{31679236-0C73-4ACF-BE10-C8C257D937C4}">
      <dgm:prSet/>
      <dgm:spPr/>
      <dgm:t>
        <a:bodyPr/>
        <a:lstStyle/>
        <a:p>
          <a:endParaRPr lang="es-MX"/>
        </a:p>
      </dgm:t>
    </dgm:pt>
    <dgm:pt modelId="{08BF7EB4-FC86-4349-87DB-4AE126AB6A33}" type="sibTrans" cxnId="{31679236-0C73-4ACF-BE10-C8C257D937C4}">
      <dgm:prSet/>
      <dgm:spPr/>
      <dgm:t>
        <a:bodyPr/>
        <a:lstStyle/>
        <a:p>
          <a:endParaRPr lang="es-MX"/>
        </a:p>
      </dgm:t>
    </dgm:pt>
    <dgm:pt modelId="{E2EC486E-D4F3-438E-BB73-7E6EC57E0EAA}">
      <dgm:prSet phldrT="[Texto]" custT="1"/>
      <dgm:spPr/>
      <dgm:t>
        <a:bodyPr/>
        <a:lstStyle/>
        <a:p>
          <a:endParaRPr lang="es-MX" sz="2500" dirty="0"/>
        </a:p>
      </dgm:t>
    </dgm:pt>
    <dgm:pt modelId="{61AF314F-F014-4A60-AB5F-5F75687761D3}" type="parTrans" cxnId="{450364F8-3D41-4906-A64B-E86FF4C3897B}">
      <dgm:prSet/>
      <dgm:spPr/>
      <dgm:t>
        <a:bodyPr/>
        <a:lstStyle/>
        <a:p>
          <a:endParaRPr lang="es-MX"/>
        </a:p>
      </dgm:t>
    </dgm:pt>
    <dgm:pt modelId="{0FF35809-4C97-490D-951D-8369FB83A583}" type="sibTrans" cxnId="{450364F8-3D41-4906-A64B-E86FF4C3897B}">
      <dgm:prSet/>
      <dgm:spPr/>
      <dgm:t>
        <a:bodyPr/>
        <a:lstStyle/>
        <a:p>
          <a:endParaRPr lang="es-MX"/>
        </a:p>
      </dgm:t>
    </dgm:pt>
    <dgm:pt modelId="{C1CC7568-39E1-452A-A77F-6975921C1191}" type="pres">
      <dgm:prSet presAssocID="{F9EA3696-45F7-45DC-9271-4DF207192FEF}" presName="linearFlow" presStyleCnt="0">
        <dgm:presLayoutVars>
          <dgm:dir/>
          <dgm:animLvl val="lvl"/>
          <dgm:resizeHandles/>
        </dgm:presLayoutVars>
      </dgm:prSet>
      <dgm:spPr/>
    </dgm:pt>
    <dgm:pt modelId="{D323B9F4-9AA5-4A70-A55E-FF198B0E770B}" type="pres">
      <dgm:prSet presAssocID="{1C81DD46-4EC2-4AD8-BE79-2B71CC7AFE23}" presName="compositeNode" presStyleCnt="0">
        <dgm:presLayoutVars>
          <dgm:bulletEnabled val="1"/>
        </dgm:presLayoutVars>
      </dgm:prSet>
      <dgm:spPr/>
    </dgm:pt>
    <dgm:pt modelId="{49D3C246-01B9-40A9-96E8-F71F7273F82A}" type="pres">
      <dgm:prSet presAssocID="{1C81DD46-4EC2-4AD8-BE79-2B71CC7AFE23}" presName="image" presStyleLbl="fgImgPlace1" presStyleIdx="0" presStyleCnt="3" custLinFactNeighborX="19844" custLinFactNeighborY="1506"/>
      <dgm:spPr>
        <a:blipFill rotWithShape="1">
          <a:blip xmlns:r="http://schemas.openxmlformats.org/officeDocument/2006/relationships" r:embed="rId1"/>
          <a:stretch>
            <a:fillRect/>
          </a:stretch>
        </a:blipFill>
      </dgm:spPr>
    </dgm:pt>
    <dgm:pt modelId="{47C6D28D-3D78-47AE-A132-C15256023054}" type="pres">
      <dgm:prSet presAssocID="{1C81DD46-4EC2-4AD8-BE79-2B71CC7AFE23}" presName="childNode" presStyleLbl="node1" presStyleIdx="0" presStyleCnt="3">
        <dgm:presLayoutVars>
          <dgm:bulletEnabled val="1"/>
        </dgm:presLayoutVars>
      </dgm:prSet>
      <dgm:spPr/>
    </dgm:pt>
    <dgm:pt modelId="{B1E04BF1-C0B3-4B7F-89E4-67DB1A5504AB}" type="pres">
      <dgm:prSet presAssocID="{1C81DD46-4EC2-4AD8-BE79-2B71CC7AFE23}" presName="parentNode" presStyleLbl="revTx" presStyleIdx="0" presStyleCnt="3">
        <dgm:presLayoutVars>
          <dgm:chMax val="0"/>
          <dgm:bulletEnabled val="1"/>
        </dgm:presLayoutVars>
      </dgm:prSet>
      <dgm:spPr/>
    </dgm:pt>
    <dgm:pt modelId="{9EFCEB86-2C90-460A-9291-A54CE1963CFF}" type="pres">
      <dgm:prSet presAssocID="{B4A3FF74-2243-4C64-AF97-C2ABCB551BA5}" presName="sibTrans" presStyleCnt="0"/>
      <dgm:spPr/>
    </dgm:pt>
    <dgm:pt modelId="{8269504E-AF48-410C-BB9B-803EA4FDEC6B}" type="pres">
      <dgm:prSet presAssocID="{5F9D782A-BC52-4EC4-ACE5-7620A1DFD819}" presName="compositeNode" presStyleCnt="0">
        <dgm:presLayoutVars>
          <dgm:bulletEnabled val="1"/>
        </dgm:presLayoutVars>
      </dgm:prSet>
      <dgm:spPr/>
    </dgm:pt>
    <dgm:pt modelId="{8F3D29DF-D376-4D13-AE37-81D50D288CC1}" type="pres">
      <dgm:prSet presAssocID="{5F9D782A-BC52-4EC4-ACE5-7620A1DFD819}" presName="image" presStyleLbl="fgImgPlace1" presStyleIdx="1" presStyleCnt="3"/>
      <dgm:spPr>
        <a:blipFill rotWithShape="1">
          <a:blip xmlns:r="http://schemas.openxmlformats.org/officeDocument/2006/relationships" r:embed="rId2"/>
          <a:stretch>
            <a:fillRect/>
          </a:stretch>
        </a:blipFill>
      </dgm:spPr>
    </dgm:pt>
    <dgm:pt modelId="{AB0B0EAE-D837-4B63-A8A4-BFD820DB6289}" type="pres">
      <dgm:prSet presAssocID="{5F9D782A-BC52-4EC4-ACE5-7620A1DFD819}" presName="childNode" presStyleLbl="node1" presStyleIdx="1" presStyleCnt="3" custLinFactNeighborX="-393" custLinFactNeighborY="182">
        <dgm:presLayoutVars>
          <dgm:bulletEnabled val="1"/>
        </dgm:presLayoutVars>
      </dgm:prSet>
      <dgm:spPr/>
    </dgm:pt>
    <dgm:pt modelId="{3215848C-7C53-4FCB-83BB-4AA25ACB59AB}" type="pres">
      <dgm:prSet presAssocID="{5F9D782A-BC52-4EC4-ACE5-7620A1DFD819}" presName="parentNode" presStyleLbl="revTx" presStyleIdx="1" presStyleCnt="3">
        <dgm:presLayoutVars>
          <dgm:chMax val="0"/>
          <dgm:bulletEnabled val="1"/>
        </dgm:presLayoutVars>
      </dgm:prSet>
      <dgm:spPr/>
    </dgm:pt>
    <dgm:pt modelId="{CBA5532F-C20C-44BA-937D-1EC3315A9379}" type="pres">
      <dgm:prSet presAssocID="{AF917743-9F96-42DA-9D27-C955DDB155D1}" presName="sibTrans" presStyleCnt="0"/>
      <dgm:spPr/>
    </dgm:pt>
    <dgm:pt modelId="{FD6376F5-465F-4D45-9B39-077CE039D8F8}" type="pres">
      <dgm:prSet presAssocID="{E84E08BA-DB71-4219-8504-78533E2E7815}" presName="compositeNode" presStyleCnt="0">
        <dgm:presLayoutVars>
          <dgm:bulletEnabled val="1"/>
        </dgm:presLayoutVars>
      </dgm:prSet>
      <dgm:spPr/>
    </dgm:pt>
    <dgm:pt modelId="{0CDD8106-CAA9-4446-B1B8-230247A7ED41}" type="pres">
      <dgm:prSet presAssocID="{E84E08BA-DB71-4219-8504-78533E2E7815}" presName="image" presStyleLbl="fgImgPlace1" presStyleIdx="2" presStyleCnt="3" custScaleX="241083"/>
      <dgm:spPr>
        <a:blipFill rotWithShape="1">
          <a:blip xmlns:r="http://schemas.openxmlformats.org/officeDocument/2006/relationships" r:embed="rId3"/>
          <a:stretch>
            <a:fillRect/>
          </a:stretch>
        </a:blipFill>
      </dgm:spPr>
    </dgm:pt>
    <dgm:pt modelId="{AB902CDC-F7D5-47F0-A0BD-928759C4140A}" type="pres">
      <dgm:prSet presAssocID="{E84E08BA-DB71-4219-8504-78533E2E7815}" presName="childNode" presStyleLbl="node1" presStyleIdx="2" presStyleCnt="3">
        <dgm:presLayoutVars>
          <dgm:bulletEnabled val="1"/>
        </dgm:presLayoutVars>
      </dgm:prSet>
      <dgm:spPr/>
    </dgm:pt>
    <dgm:pt modelId="{7B9C9F5A-9E86-485F-9AD9-6505E46A1ED7}" type="pres">
      <dgm:prSet presAssocID="{E84E08BA-DB71-4219-8504-78533E2E7815}" presName="parentNode" presStyleLbl="revTx" presStyleIdx="2" presStyleCnt="3">
        <dgm:presLayoutVars>
          <dgm:chMax val="0"/>
          <dgm:bulletEnabled val="1"/>
        </dgm:presLayoutVars>
      </dgm:prSet>
      <dgm:spPr/>
    </dgm:pt>
  </dgm:ptLst>
  <dgm:cxnLst>
    <dgm:cxn modelId="{5687C9ED-7AD9-4514-8116-07BEE6A65BE4}" srcId="{E84E08BA-DB71-4219-8504-78533E2E7815}" destId="{AE0817BE-587E-45F6-ACF2-6EB4369A31FF}" srcOrd="5" destOrd="0" parTransId="{542FEFBA-B6B1-40EE-990E-ACC00FF384F4}" sibTransId="{FE0228D5-C56D-4230-ACCE-DCC644EE709E}"/>
    <dgm:cxn modelId="{1EFB5597-0E3C-4A26-9F1E-9059CFE54BE2}" srcId="{E84E08BA-DB71-4219-8504-78533E2E7815}" destId="{7E22688C-42C9-43F5-8360-107FED190B35}" srcOrd="1" destOrd="0" parTransId="{209DEA22-D159-48D0-96B5-7A2094420BF7}" sibTransId="{7E305DF6-4210-4050-A803-C1548EC9EF6C}"/>
    <dgm:cxn modelId="{C74F40E5-D210-4933-BCDF-9B02DBC1D9C3}" type="presOf" srcId="{B4D98D1D-41D2-448F-9A1B-89B8C4DF197B}" destId="{AB0B0EAE-D837-4B63-A8A4-BFD820DB6289}" srcOrd="0" destOrd="0" presId="urn:microsoft.com/office/officeart/2005/8/layout/hList2"/>
    <dgm:cxn modelId="{C148C005-47AD-408C-B214-033891215A9E}" srcId="{F9EA3696-45F7-45DC-9271-4DF207192FEF}" destId="{E84E08BA-DB71-4219-8504-78533E2E7815}" srcOrd="2" destOrd="0" parTransId="{1F8BA08A-C2C9-4B7D-BE58-BEFA7BC50442}" sibTransId="{4C7DF5FB-52E9-4D94-8A75-6C7FD56E0A1D}"/>
    <dgm:cxn modelId="{BE47430D-7862-415C-9B06-4B8DE77B22C7}" type="presOf" srcId="{E2EC486E-D4F3-438E-BB73-7E6EC57E0EAA}" destId="{47C6D28D-3D78-47AE-A132-C15256023054}" srcOrd="0" destOrd="0" presId="urn:microsoft.com/office/officeart/2005/8/layout/hList2"/>
    <dgm:cxn modelId="{AC2CFABA-529D-4EE0-84A6-CE652C72FC6D}" type="presOf" srcId="{E84E08BA-DB71-4219-8504-78533E2E7815}" destId="{7B9C9F5A-9E86-485F-9AD9-6505E46A1ED7}" srcOrd="0" destOrd="0" presId="urn:microsoft.com/office/officeart/2005/8/layout/hList2"/>
    <dgm:cxn modelId="{5728A8B6-5A73-4CD3-B12D-B527A0D78477}" srcId="{5F9D782A-BC52-4EC4-ACE5-7620A1DFD819}" destId="{35975FCD-DB77-45B2-B3C4-A2968DA175B0}" srcOrd="1" destOrd="0" parTransId="{95EA30C4-8240-46DE-90AF-28484D8C5735}" sibTransId="{0A88A82C-F700-4818-8E04-539357FE4F70}"/>
    <dgm:cxn modelId="{9A7DF9BB-F174-4A7C-834C-F491E99B506F}" type="presOf" srcId="{18CBBD4B-E7BA-44C9-8A3A-17BDDEEDAFD4}" destId="{AB0B0EAE-D837-4B63-A8A4-BFD820DB6289}" srcOrd="0" destOrd="2" presId="urn:microsoft.com/office/officeart/2005/8/layout/hList2"/>
    <dgm:cxn modelId="{6C0A56ED-494E-4D45-B193-84D3B80FF3EA}" type="presOf" srcId="{7E22688C-42C9-43F5-8360-107FED190B35}" destId="{AB902CDC-F7D5-47F0-A0BD-928759C4140A}" srcOrd="0" destOrd="1" presId="urn:microsoft.com/office/officeart/2005/8/layout/hList2"/>
    <dgm:cxn modelId="{345F317D-C9E1-4480-B323-12E091936443}" srcId="{5F9D782A-BC52-4EC4-ACE5-7620A1DFD819}" destId="{18CBBD4B-E7BA-44C9-8A3A-17BDDEEDAFD4}" srcOrd="2" destOrd="0" parTransId="{E3745370-EE6C-4B2B-B193-42463CE55CF6}" sibTransId="{FB30B963-145B-4D64-8769-55FF8D74A60C}"/>
    <dgm:cxn modelId="{FFDB0F0A-8D6C-4E19-9B32-FD5720329C8F}" type="presOf" srcId="{AE0817BE-587E-45F6-ACF2-6EB4369A31FF}" destId="{AB902CDC-F7D5-47F0-A0BD-928759C4140A}" srcOrd="0" destOrd="5" presId="urn:microsoft.com/office/officeart/2005/8/layout/hList2"/>
    <dgm:cxn modelId="{7A766D27-DB31-4757-A5B9-B070D81087DA}" type="presOf" srcId="{35975FCD-DB77-45B2-B3C4-A2968DA175B0}" destId="{AB0B0EAE-D837-4B63-A8A4-BFD820DB6289}" srcOrd="0" destOrd="1" presId="urn:microsoft.com/office/officeart/2005/8/layout/hList2"/>
    <dgm:cxn modelId="{4BB2150D-45B6-4D0E-9B1B-8FE562717F58}" srcId="{E84E08BA-DB71-4219-8504-78533E2E7815}" destId="{4B4C15CD-7EAA-491C-9DCC-90C547DBC400}" srcOrd="2" destOrd="0" parTransId="{DEADCEB3-09D4-477F-A31A-5766A570D60D}" sibTransId="{95E7E2DC-E860-4339-9096-EB04606F62E5}"/>
    <dgm:cxn modelId="{501B0D9F-A041-4B3D-86D7-0EAD587DEC9C}" type="presOf" srcId="{4B4C15CD-7EAA-491C-9DCC-90C547DBC400}" destId="{AB902CDC-F7D5-47F0-A0BD-928759C4140A}" srcOrd="0" destOrd="2" presId="urn:microsoft.com/office/officeart/2005/8/layout/hList2"/>
    <dgm:cxn modelId="{CF4F8955-063B-49F3-87DE-CADDA19C5948}" srcId="{1C81DD46-4EC2-4AD8-BE79-2B71CC7AFE23}" destId="{96135D0A-95A4-437A-84E3-0DDBA63FC0CF}" srcOrd="1" destOrd="0" parTransId="{4E87A045-CFEA-4BD6-A80E-9C75AABB02D8}" sibTransId="{94CF102D-F4D2-425E-ABF3-47454A2666BF}"/>
    <dgm:cxn modelId="{5ABCE697-C7ED-4149-A852-A1E22C186B7F}" type="presOf" srcId="{51957EB3-E32D-4650-B677-68F291F46823}" destId="{AB902CDC-F7D5-47F0-A0BD-928759C4140A}" srcOrd="0" destOrd="4" presId="urn:microsoft.com/office/officeart/2005/8/layout/hList2"/>
    <dgm:cxn modelId="{7CD7223C-EB04-46C0-8BB2-A12EB2227A53}" srcId="{5F9D782A-BC52-4EC4-ACE5-7620A1DFD819}" destId="{B4D98D1D-41D2-448F-9A1B-89B8C4DF197B}" srcOrd="0" destOrd="0" parTransId="{C73E4CD5-389F-4F39-BFCC-B8BEA69B0D1D}" sibTransId="{7D70A6F4-16FE-4093-857E-ACC8EDD6D4F0}"/>
    <dgm:cxn modelId="{2F29C63F-7FC9-4810-8077-41EA476177EB}" srcId="{F9EA3696-45F7-45DC-9271-4DF207192FEF}" destId="{5F9D782A-BC52-4EC4-ACE5-7620A1DFD819}" srcOrd="1" destOrd="0" parTransId="{37BE8399-298D-49C2-A9FA-CEB7CD3BBA50}" sibTransId="{AF917743-9F96-42DA-9D27-C955DDB155D1}"/>
    <dgm:cxn modelId="{25A336FD-B2C9-45AE-982A-D760FD91CCAE}" type="presOf" srcId="{1C81DD46-4EC2-4AD8-BE79-2B71CC7AFE23}" destId="{B1E04BF1-C0B3-4B7F-89E4-67DB1A5504AB}" srcOrd="0" destOrd="0" presId="urn:microsoft.com/office/officeart/2005/8/layout/hList2"/>
    <dgm:cxn modelId="{DB4F7C27-38CA-4C09-8306-A8A55AF37C42}" srcId="{E84E08BA-DB71-4219-8504-78533E2E7815}" destId="{7FDA55E7-FFF5-45BC-8ECD-FF572299C7C9}" srcOrd="3" destOrd="0" parTransId="{B8D46340-BE71-471A-B750-65FB5BA893FC}" sibTransId="{02C04AD3-8FB9-4EF4-8F8A-647A6FF8AC68}"/>
    <dgm:cxn modelId="{6A388F02-38CF-4138-8515-EC445E5E8146}" type="presOf" srcId="{1EE5A6D6-5363-4109-982D-3759C39DF2A5}" destId="{AB902CDC-F7D5-47F0-A0BD-928759C4140A}" srcOrd="0" destOrd="7" presId="urn:microsoft.com/office/officeart/2005/8/layout/hList2"/>
    <dgm:cxn modelId="{927FFDB2-2ECF-4F03-9919-E278F7D78796}" type="presOf" srcId="{96135D0A-95A4-437A-84E3-0DDBA63FC0CF}" destId="{47C6D28D-3D78-47AE-A132-C15256023054}" srcOrd="0" destOrd="1" presId="urn:microsoft.com/office/officeart/2005/8/layout/hList2"/>
    <dgm:cxn modelId="{FA7BCCDA-B07A-4C44-B983-332B49F2980F}" srcId="{E84E08BA-DB71-4219-8504-78533E2E7815}" destId="{9A48A947-0DA5-4277-9791-9CCE1D4A2E8C}" srcOrd="0" destOrd="0" parTransId="{8329AF9E-3932-4312-8161-824D51BD2B00}" sibTransId="{BBC999A4-A891-4379-94EA-2ECAB785C577}"/>
    <dgm:cxn modelId="{450364F8-3D41-4906-A64B-E86FF4C3897B}" srcId="{1C81DD46-4EC2-4AD8-BE79-2B71CC7AFE23}" destId="{E2EC486E-D4F3-438E-BB73-7E6EC57E0EAA}" srcOrd="0" destOrd="0" parTransId="{61AF314F-F014-4A60-AB5F-5F75687761D3}" sibTransId="{0FF35809-4C97-490D-951D-8369FB83A583}"/>
    <dgm:cxn modelId="{9ADE4E8A-2189-46A9-B2DB-D4184CC5EA95}" srcId="{E84E08BA-DB71-4219-8504-78533E2E7815}" destId="{1EE5A6D6-5363-4109-982D-3759C39DF2A5}" srcOrd="7" destOrd="0" parTransId="{850A982D-65D6-4703-BED1-80C046437388}" sibTransId="{D178772B-86F2-463A-8292-A392BD67E916}"/>
    <dgm:cxn modelId="{FD19DFD9-E9F4-49D8-ABD2-2F5454862C46}" type="presOf" srcId="{5F9D782A-BC52-4EC4-ACE5-7620A1DFD819}" destId="{3215848C-7C53-4FCB-83BB-4AA25ACB59AB}" srcOrd="0" destOrd="0" presId="urn:microsoft.com/office/officeart/2005/8/layout/hList2"/>
    <dgm:cxn modelId="{31679236-0C73-4ACF-BE10-C8C257D937C4}" srcId="{E84E08BA-DB71-4219-8504-78533E2E7815}" destId="{51957EB3-E32D-4650-B677-68F291F46823}" srcOrd="4" destOrd="0" parTransId="{52D9A541-67A0-498C-A137-60D55C84E5B4}" sibTransId="{08BF7EB4-FC86-4349-87DB-4AE126AB6A33}"/>
    <dgm:cxn modelId="{5CAA755D-7F2F-481F-A865-B60C93C0FB72}" type="presOf" srcId="{F9EA3696-45F7-45DC-9271-4DF207192FEF}" destId="{C1CC7568-39E1-452A-A77F-6975921C1191}" srcOrd="0" destOrd="0" presId="urn:microsoft.com/office/officeart/2005/8/layout/hList2"/>
    <dgm:cxn modelId="{E4484B68-9D6E-467B-9DBF-8714B01A3122}" type="presOf" srcId="{9A48A947-0DA5-4277-9791-9CCE1D4A2E8C}" destId="{AB902CDC-F7D5-47F0-A0BD-928759C4140A}" srcOrd="0" destOrd="0" presId="urn:microsoft.com/office/officeart/2005/8/layout/hList2"/>
    <dgm:cxn modelId="{D8884CC5-51D1-418D-8607-7B9F9B5113CE}" srcId="{F9EA3696-45F7-45DC-9271-4DF207192FEF}" destId="{1C81DD46-4EC2-4AD8-BE79-2B71CC7AFE23}" srcOrd="0" destOrd="0" parTransId="{7D7CD6A6-7C0F-4FD2-BF0E-B6D10FA30173}" sibTransId="{B4A3FF74-2243-4C64-AF97-C2ABCB551BA5}"/>
    <dgm:cxn modelId="{BDDFE4CD-9F25-46EB-B7B2-AC70D9039B31}" type="presOf" srcId="{FA12AA78-B758-4A28-9CF1-C13CB55D66A8}" destId="{AB902CDC-F7D5-47F0-A0BD-928759C4140A}" srcOrd="0" destOrd="6" presId="urn:microsoft.com/office/officeart/2005/8/layout/hList2"/>
    <dgm:cxn modelId="{8E9A9C47-81BB-4C6C-A6F2-92143F81233F}" srcId="{E84E08BA-DB71-4219-8504-78533E2E7815}" destId="{FA12AA78-B758-4A28-9CF1-C13CB55D66A8}" srcOrd="6" destOrd="0" parTransId="{9A4A2E3F-0E01-4881-B893-50E8A9616A0E}" sibTransId="{4039BE16-7D96-4C2A-B6DD-7798D479E68E}"/>
    <dgm:cxn modelId="{07DE7D37-AF8B-4CE6-97C8-5ACA595D691C}" type="presOf" srcId="{7FDA55E7-FFF5-45BC-8ECD-FF572299C7C9}" destId="{AB902CDC-F7D5-47F0-A0BD-928759C4140A}" srcOrd="0" destOrd="3" presId="urn:microsoft.com/office/officeart/2005/8/layout/hList2"/>
    <dgm:cxn modelId="{08E87B91-CD89-422A-9FF9-7D03DDB96F67}" type="presParOf" srcId="{C1CC7568-39E1-452A-A77F-6975921C1191}" destId="{D323B9F4-9AA5-4A70-A55E-FF198B0E770B}" srcOrd="0" destOrd="0" presId="urn:microsoft.com/office/officeart/2005/8/layout/hList2"/>
    <dgm:cxn modelId="{953D840D-D5C1-4797-AAB0-3169FE04BC11}" type="presParOf" srcId="{D323B9F4-9AA5-4A70-A55E-FF198B0E770B}" destId="{49D3C246-01B9-40A9-96E8-F71F7273F82A}" srcOrd="0" destOrd="0" presId="urn:microsoft.com/office/officeart/2005/8/layout/hList2"/>
    <dgm:cxn modelId="{837D985B-6C95-47A4-BEFC-C915386DFEAD}" type="presParOf" srcId="{D323B9F4-9AA5-4A70-A55E-FF198B0E770B}" destId="{47C6D28D-3D78-47AE-A132-C15256023054}" srcOrd="1" destOrd="0" presId="urn:microsoft.com/office/officeart/2005/8/layout/hList2"/>
    <dgm:cxn modelId="{00C965F0-4DD8-43EB-B0BE-F591655A90B7}" type="presParOf" srcId="{D323B9F4-9AA5-4A70-A55E-FF198B0E770B}" destId="{B1E04BF1-C0B3-4B7F-89E4-67DB1A5504AB}" srcOrd="2" destOrd="0" presId="urn:microsoft.com/office/officeart/2005/8/layout/hList2"/>
    <dgm:cxn modelId="{8617C9EB-0F24-4AF1-8D3D-950D84CFAFC4}" type="presParOf" srcId="{C1CC7568-39E1-452A-A77F-6975921C1191}" destId="{9EFCEB86-2C90-460A-9291-A54CE1963CFF}" srcOrd="1" destOrd="0" presId="urn:microsoft.com/office/officeart/2005/8/layout/hList2"/>
    <dgm:cxn modelId="{730DB3D1-26F9-4E08-853A-5C832145420F}" type="presParOf" srcId="{C1CC7568-39E1-452A-A77F-6975921C1191}" destId="{8269504E-AF48-410C-BB9B-803EA4FDEC6B}" srcOrd="2" destOrd="0" presId="urn:microsoft.com/office/officeart/2005/8/layout/hList2"/>
    <dgm:cxn modelId="{89DC2BB0-0E6F-4183-8D62-251F184CE233}" type="presParOf" srcId="{8269504E-AF48-410C-BB9B-803EA4FDEC6B}" destId="{8F3D29DF-D376-4D13-AE37-81D50D288CC1}" srcOrd="0" destOrd="0" presId="urn:microsoft.com/office/officeart/2005/8/layout/hList2"/>
    <dgm:cxn modelId="{160D72A1-1073-4EE3-9F1E-EF161EBE0444}" type="presParOf" srcId="{8269504E-AF48-410C-BB9B-803EA4FDEC6B}" destId="{AB0B0EAE-D837-4B63-A8A4-BFD820DB6289}" srcOrd="1" destOrd="0" presId="urn:microsoft.com/office/officeart/2005/8/layout/hList2"/>
    <dgm:cxn modelId="{16862788-BC13-4408-8A7F-F4A1AF0B9EF6}" type="presParOf" srcId="{8269504E-AF48-410C-BB9B-803EA4FDEC6B}" destId="{3215848C-7C53-4FCB-83BB-4AA25ACB59AB}" srcOrd="2" destOrd="0" presId="urn:microsoft.com/office/officeart/2005/8/layout/hList2"/>
    <dgm:cxn modelId="{2341D5DC-8B6A-463B-9160-3B3BFE45F79E}" type="presParOf" srcId="{C1CC7568-39E1-452A-A77F-6975921C1191}" destId="{CBA5532F-C20C-44BA-937D-1EC3315A9379}" srcOrd="3" destOrd="0" presId="urn:microsoft.com/office/officeart/2005/8/layout/hList2"/>
    <dgm:cxn modelId="{9C147D0B-0F8A-4AC2-BE7C-E57467C7FF16}" type="presParOf" srcId="{C1CC7568-39E1-452A-A77F-6975921C1191}" destId="{FD6376F5-465F-4D45-9B39-077CE039D8F8}" srcOrd="4" destOrd="0" presId="urn:microsoft.com/office/officeart/2005/8/layout/hList2"/>
    <dgm:cxn modelId="{1A76255B-42CD-48CA-957B-5CB5ADAA8209}" type="presParOf" srcId="{FD6376F5-465F-4D45-9B39-077CE039D8F8}" destId="{0CDD8106-CAA9-4446-B1B8-230247A7ED41}" srcOrd="0" destOrd="0" presId="urn:microsoft.com/office/officeart/2005/8/layout/hList2"/>
    <dgm:cxn modelId="{B0ABA8F1-3427-4D63-8FC2-D51F5F8DDC25}" type="presParOf" srcId="{FD6376F5-465F-4D45-9B39-077CE039D8F8}" destId="{AB902CDC-F7D5-47F0-A0BD-928759C4140A}" srcOrd="1" destOrd="0" presId="urn:microsoft.com/office/officeart/2005/8/layout/hList2"/>
    <dgm:cxn modelId="{E5947867-9465-418A-AE44-2DEC2F6B0CE4}" type="presParOf" srcId="{FD6376F5-465F-4D45-9B39-077CE039D8F8}" destId="{7B9C9F5A-9E86-485F-9AD9-6505E46A1ED7}"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75C128-BF2F-4A5C-AF28-B777D3219F31}">
      <dsp:nvSpPr>
        <dsp:cNvPr id="0" name=""/>
        <dsp:cNvSpPr/>
      </dsp:nvSpPr>
      <dsp:spPr>
        <a:xfrm>
          <a:off x="3034687" y="72483"/>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MX" sz="1700" b="0" kern="1200" dirty="0">
              <a:solidFill>
                <a:schemeClr val="tx1"/>
              </a:solidFill>
            </a:rPr>
            <a:t>Características de la Subasta</a:t>
          </a:r>
        </a:p>
      </dsp:txBody>
      <dsp:txXfrm>
        <a:off x="3034687" y="72483"/>
        <a:ext cx="2302519" cy="1381511"/>
      </dsp:txXfrm>
    </dsp:sp>
    <dsp:sp modelId="{B15CAAD5-19EF-48E1-9EE5-BF47936FA5DE}">
      <dsp:nvSpPr>
        <dsp:cNvPr id="0" name=""/>
        <dsp:cNvSpPr/>
      </dsp:nvSpPr>
      <dsp:spPr>
        <a:xfrm>
          <a:off x="5554957" y="72483"/>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MX" sz="1700" b="0" kern="1200" dirty="0">
              <a:solidFill>
                <a:schemeClr val="tx1"/>
              </a:solidFill>
            </a:rPr>
            <a:t>Procedimientos y reglas de la Subasta</a:t>
          </a:r>
        </a:p>
      </dsp:txBody>
      <dsp:txXfrm>
        <a:off x="5554957" y="72483"/>
        <a:ext cx="2302519" cy="1381511"/>
      </dsp:txXfrm>
    </dsp:sp>
    <dsp:sp modelId="{D31381E8-E74F-46D0-AE43-7540D37DB293}">
      <dsp:nvSpPr>
        <dsp:cNvPr id="0" name=""/>
        <dsp:cNvSpPr/>
      </dsp:nvSpPr>
      <dsp:spPr>
        <a:xfrm>
          <a:off x="442395" y="1584644"/>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MX" sz="1700" b="0" kern="1200" dirty="0">
              <a:solidFill>
                <a:schemeClr val="tx1"/>
              </a:solidFill>
            </a:rPr>
            <a:t>Presentación de oferta de Compra</a:t>
          </a:r>
        </a:p>
      </dsp:txBody>
      <dsp:txXfrm>
        <a:off x="442395" y="1584644"/>
        <a:ext cx="2302519" cy="1381511"/>
      </dsp:txXfrm>
    </dsp:sp>
    <dsp:sp modelId="{3DD54EBB-E986-4BF9-908C-ED129E8A12D2}">
      <dsp:nvSpPr>
        <dsp:cNvPr id="0" name=""/>
        <dsp:cNvSpPr/>
      </dsp:nvSpPr>
      <dsp:spPr>
        <a:xfrm>
          <a:off x="3034687" y="1584640"/>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MX" sz="1700" b="0" kern="1200" dirty="0">
              <a:solidFill>
                <a:schemeClr val="tx1"/>
              </a:solidFill>
            </a:rPr>
            <a:t>Precalificación de las Ofertas de Venta</a:t>
          </a:r>
        </a:p>
      </dsp:txBody>
      <dsp:txXfrm>
        <a:off x="3034687" y="1584640"/>
        <a:ext cx="2302519" cy="1381511"/>
      </dsp:txXfrm>
    </dsp:sp>
    <dsp:sp modelId="{1B187E55-3BF2-45D1-81C1-4CE838A6E2C0}">
      <dsp:nvSpPr>
        <dsp:cNvPr id="0" name=""/>
        <dsp:cNvSpPr/>
      </dsp:nvSpPr>
      <dsp:spPr>
        <a:xfrm>
          <a:off x="5554957" y="1584654"/>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lang="es-MX" sz="1700" b="0" kern="1200" dirty="0">
            <a:solidFill>
              <a:schemeClr val="tx1"/>
            </a:solidFill>
          </a:endParaRPr>
        </a:p>
        <a:p>
          <a:pPr marL="0" marR="0" lvl="0" indent="0" algn="ctr" defTabSz="914400" eaLnBrk="1" fontAlgn="auto" latinLnBrk="0" hangingPunct="1">
            <a:lnSpc>
              <a:spcPct val="100000"/>
            </a:lnSpc>
            <a:spcBef>
              <a:spcPct val="0"/>
            </a:spcBef>
            <a:spcAft>
              <a:spcPts val="0"/>
            </a:spcAft>
            <a:buClrTx/>
            <a:buSzTx/>
            <a:buFontTx/>
            <a:buNone/>
            <a:tabLst/>
            <a:defRPr/>
          </a:pPr>
          <a:r>
            <a:rPr lang="es-MX" sz="1700" b="0" kern="1200" dirty="0">
              <a:solidFill>
                <a:schemeClr val="tx1"/>
              </a:solidFill>
            </a:rPr>
            <a:t>Evaluación de las Ofertas de Venta</a:t>
          </a:r>
        </a:p>
        <a:p>
          <a:pPr lvl="0" algn="ctr" defTabSz="711200">
            <a:lnSpc>
              <a:spcPct val="90000"/>
            </a:lnSpc>
            <a:spcBef>
              <a:spcPct val="0"/>
            </a:spcBef>
            <a:spcAft>
              <a:spcPct val="35000"/>
            </a:spcAft>
            <a:buNone/>
          </a:pPr>
          <a:endParaRPr lang="es-MX" sz="1700" kern="1200" dirty="0"/>
        </a:p>
      </dsp:txBody>
      <dsp:txXfrm>
        <a:off x="5554957" y="1584654"/>
        <a:ext cx="2302519" cy="1381511"/>
      </dsp:txXfrm>
    </dsp:sp>
    <dsp:sp modelId="{F0489FCB-F7D6-431C-AF5A-676A9107AA68}">
      <dsp:nvSpPr>
        <dsp:cNvPr id="0" name=""/>
        <dsp:cNvSpPr/>
      </dsp:nvSpPr>
      <dsp:spPr>
        <a:xfrm>
          <a:off x="1666530" y="3384370"/>
          <a:ext cx="2302519" cy="1094419"/>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s-MX" sz="1700" kern="1200" dirty="0">
              <a:solidFill>
                <a:schemeClr val="tx1"/>
              </a:solidFill>
            </a:rPr>
            <a:t>Fallo de la Subasta y Asignación de Contratos</a:t>
          </a:r>
        </a:p>
        <a:p>
          <a:pPr lvl="0" algn="ctr" defTabSz="711200">
            <a:lnSpc>
              <a:spcPct val="90000"/>
            </a:lnSpc>
            <a:spcBef>
              <a:spcPct val="0"/>
            </a:spcBef>
            <a:spcAft>
              <a:spcPct val="35000"/>
            </a:spcAft>
            <a:buNone/>
          </a:pPr>
          <a:endParaRPr lang="es-MX" sz="1700" kern="1200" dirty="0"/>
        </a:p>
      </dsp:txBody>
      <dsp:txXfrm>
        <a:off x="1666530" y="3384370"/>
        <a:ext cx="2302519" cy="1094419"/>
      </dsp:txXfrm>
    </dsp:sp>
    <dsp:sp modelId="{E5BDFB94-3AD7-438F-8F08-EA32D0862700}">
      <dsp:nvSpPr>
        <dsp:cNvPr id="0" name=""/>
        <dsp:cNvSpPr/>
      </dsp:nvSpPr>
      <dsp:spPr>
        <a:xfrm>
          <a:off x="4474845" y="3384849"/>
          <a:ext cx="2302519" cy="1093480"/>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MX" sz="1700" b="0" kern="1200" dirty="0">
              <a:solidFill>
                <a:schemeClr val="tx1"/>
              </a:solidFill>
            </a:rPr>
            <a:t>Desechamiento de Ofertas y solución de controversias</a:t>
          </a:r>
        </a:p>
      </dsp:txBody>
      <dsp:txXfrm>
        <a:off x="4474845" y="3384849"/>
        <a:ext cx="2302519" cy="1093480"/>
      </dsp:txXfrm>
    </dsp:sp>
    <dsp:sp modelId="{0542C64D-BF76-4511-BC7C-B5F4912A7133}">
      <dsp:nvSpPr>
        <dsp:cNvPr id="0" name=""/>
        <dsp:cNvSpPr/>
      </dsp:nvSpPr>
      <dsp:spPr>
        <a:xfrm>
          <a:off x="442395" y="72474"/>
          <a:ext cx="2302519" cy="1381511"/>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s-MX" sz="1700" b="0" kern="1200" dirty="0">
              <a:solidFill>
                <a:schemeClr val="tx1"/>
              </a:solidFill>
            </a:rPr>
            <a:t>Generalidades</a:t>
          </a:r>
        </a:p>
      </dsp:txBody>
      <dsp:txXfrm>
        <a:off x="442395" y="72474"/>
        <a:ext cx="2302519" cy="138151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54EE1C-1E06-45DF-88C1-C48519964BC7}">
      <dsp:nvSpPr>
        <dsp:cNvPr id="0" name=""/>
        <dsp:cNvSpPr/>
      </dsp:nvSpPr>
      <dsp:spPr>
        <a:xfrm>
          <a:off x="2085" y="1651035"/>
          <a:ext cx="1744976" cy="87248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S" sz="1500" kern="1200" dirty="0"/>
            <a:t>Empresa Controladora</a:t>
          </a:r>
        </a:p>
      </dsp:txBody>
      <dsp:txXfrm>
        <a:off x="27639" y="1676589"/>
        <a:ext cx="1693868" cy="821380"/>
      </dsp:txXfrm>
    </dsp:sp>
    <dsp:sp modelId="{A85B79DC-48D7-41D7-93EF-0C1B4B582D04}">
      <dsp:nvSpPr>
        <dsp:cNvPr id="0" name=""/>
        <dsp:cNvSpPr/>
      </dsp:nvSpPr>
      <dsp:spPr>
        <a:xfrm rot="18770822">
          <a:off x="1582861" y="1689639"/>
          <a:ext cx="1026391" cy="42758"/>
        </a:xfrm>
        <a:custGeom>
          <a:avLst/>
          <a:gdLst/>
          <a:ahLst/>
          <a:cxnLst/>
          <a:rect l="0" t="0" r="0" b="0"/>
          <a:pathLst>
            <a:path>
              <a:moveTo>
                <a:pt x="0" y="21379"/>
              </a:moveTo>
              <a:lnTo>
                <a:pt x="1026391" y="21379"/>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2070396" y="1685359"/>
        <a:ext cx="51319" cy="51319"/>
      </dsp:txXfrm>
    </dsp:sp>
    <dsp:sp modelId="{CB9CF3FF-331E-4634-A36E-84867BAF08A6}">
      <dsp:nvSpPr>
        <dsp:cNvPr id="0" name=""/>
        <dsp:cNvSpPr/>
      </dsp:nvSpPr>
      <dsp:spPr>
        <a:xfrm>
          <a:off x="2445051" y="898514"/>
          <a:ext cx="1744976" cy="87248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S" sz="1500" kern="1200" dirty="0"/>
            <a:t>Subsidiaria</a:t>
          </a:r>
        </a:p>
      </dsp:txBody>
      <dsp:txXfrm>
        <a:off x="2470605" y="924068"/>
        <a:ext cx="1693868" cy="821380"/>
      </dsp:txXfrm>
    </dsp:sp>
    <dsp:sp modelId="{E5557399-8DF3-40A4-B580-831728E29A32}">
      <dsp:nvSpPr>
        <dsp:cNvPr id="0" name=""/>
        <dsp:cNvSpPr/>
      </dsp:nvSpPr>
      <dsp:spPr>
        <a:xfrm rot="19457599">
          <a:off x="4109234" y="1062539"/>
          <a:ext cx="859577" cy="42758"/>
        </a:xfrm>
        <a:custGeom>
          <a:avLst/>
          <a:gdLst/>
          <a:ahLst/>
          <a:cxnLst/>
          <a:rect l="0" t="0" r="0" b="0"/>
          <a:pathLst>
            <a:path>
              <a:moveTo>
                <a:pt x="0" y="21379"/>
              </a:moveTo>
              <a:lnTo>
                <a:pt x="859577" y="2137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4517533" y="1062429"/>
        <a:ext cx="42978" cy="42978"/>
      </dsp:txXfrm>
    </dsp:sp>
    <dsp:sp modelId="{C6AEB66C-30B9-4AFA-806A-766AF8674597}">
      <dsp:nvSpPr>
        <dsp:cNvPr id="0" name=""/>
        <dsp:cNvSpPr/>
      </dsp:nvSpPr>
      <dsp:spPr>
        <a:xfrm>
          <a:off x="4888018" y="396834"/>
          <a:ext cx="1744976" cy="87248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S" sz="1500" kern="1200" dirty="0"/>
            <a:t> Licitante</a:t>
          </a:r>
        </a:p>
      </dsp:txBody>
      <dsp:txXfrm>
        <a:off x="4913572" y="422388"/>
        <a:ext cx="1693868" cy="821380"/>
      </dsp:txXfrm>
    </dsp:sp>
    <dsp:sp modelId="{4A1479D0-3EF2-4FED-99D0-97C9535B7F85}">
      <dsp:nvSpPr>
        <dsp:cNvPr id="0" name=""/>
        <dsp:cNvSpPr/>
      </dsp:nvSpPr>
      <dsp:spPr>
        <a:xfrm rot="2142401">
          <a:off x="4109234" y="1564219"/>
          <a:ext cx="859577" cy="42758"/>
        </a:xfrm>
        <a:custGeom>
          <a:avLst/>
          <a:gdLst/>
          <a:ahLst/>
          <a:cxnLst/>
          <a:rect l="0" t="0" r="0" b="0"/>
          <a:pathLst>
            <a:path>
              <a:moveTo>
                <a:pt x="0" y="21379"/>
              </a:moveTo>
              <a:lnTo>
                <a:pt x="859577" y="2137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4517533" y="1564109"/>
        <a:ext cx="42978" cy="42978"/>
      </dsp:txXfrm>
    </dsp:sp>
    <dsp:sp modelId="{2330603A-E6C9-4B4D-84D1-E899C168E7AE}">
      <dsp:nvSpPr>
        <dsp:cNvPr id="0" name=""/>
        <dsp:cNvSpPr/>
      </dsp:nvSpPr>
      <dsp:spPr>
        <a:xfrm>
          <a:off x="4888018" y="1400195"/>
          <a:ext cx="1744976" cy="87248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S" sz="1500" kern="1200" dirty="0"/>
            <a:t>Filial</a:t>
          </a:r>
        </a:p>
      </dsp:txBody>
      <dsp:txXfrm>
        <a:off x="4913572" y="1425749"/>
        <a:ext cx="1693868" cy="821380"/>
      </dsp:txXfrm>
    </dsp:sp>
    <dsp:sp modelId="{B2C7A984-F3D9-4E02-80CA-C758F622E70E}">
      <dsp:nvSpPr>
        <dsp:cNvPr id="0" name=""/>
        <dsp:cNvSpPr/>
      </dsp:nvSpPr>
      <dsp:spPr>
        <a:xfrm rot="2829178">
          <a:off x="1582861" y="2442160"/>
          <a:ext cx="1026391" cy="42758"/>
        </a:xfrm>
        <a:custGeom>
          <a:avLst/>
          <a:gdLst/>
          <a:ahLst/>
          <a:cxnLst/>
          <a:rect l="0" t="0" r="0" b="0"/>
          <a:pathLst>
            <a:path>
              <a:moveTo>
                <a:pt x="0" y="21379"/>
              </a:moveTo>
              <a:lnTo>
                <a:pt x="1026391" y="21379"/>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2070396" y="2437880"/>
        <a:ext cx="51319" cy="51319"/>
      </dsp:txXfrm>
    </dsp:sp>
    <dsp:sp modelId="{32664131-98F5-455A-AD52-25F55BF963FB}">
      <dsp:nvSpPr>
        <dsp:cNvPr id="0" name=""/>
        <dsp:cNvSpPr/>
      </dsp:nvSpPr>
      <dsp:spPr>
        <a:xfrm>
          <a:off x="2445051" y="2403556"/>
          <a:ext cx="1744976" cy="872488"/>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endParaRPr lang="es-ES" sz="1500" kern="1200" dirty="0"/>
        </a:p>
        <a:p>
          <a:pPr marL="0" lvl="0" indent="0" algn="ctr" defTabSz="666750">
            <a:lnSpc>
              <a:spcPct val="90000"/>
            </a:lnSpc>
            <a:spcBef>
              <a:spcPct val="0"/>
            </a:spcBef>
            <a:spcAft>
              <a:spcPct val="35000"/>
            </a:spcAft>
            <a:buNone/>
          </a:pPr>
          <a:r>
            <a:rPr lang="es-ES" sz="1500" kern="1200" dirty="0"/>
            <a:t>Subsidiaria</a:t>
          </a:r>
        </a:p>
        <a:p>
          <a:pPr marL="0" lvl="0" indent="0" algn="ctr" defTabSz="666750">
            <a:lnSpc>
              <a:spcPct val="90000"/>
            </a:lnSpc>
            <a:spcBef>
              <a:spcPct val="0"/>
            </a:spcBef>
            <a:spcAft>
              <a:spcPct val="35000"/>
            </a:spcAft>
            <a:buNone/>
          </a:pPr>
          <a:endParaRPr lang="es-ES" sz="1500" kern="1200" dirty="0"/>
        </a:p>
      </dsp:txBody>
      <dsp:txXfrm>
        <a:off x="2470605" y="2429110"/>
        <a:ext cx="1693868" cy="821380"/>
      </dsp:txXfrm>
    </dsp:sp>
    <dsp:sp modelId="{564F943D-81F1-407B-8EAB-8113B77B4C5D}">
      <dsp:nvSpPr>
        <dsp:cNvPr id="0" name=""/>
        <dsp:cNvSpPr/>
      </dsp:nvSpPr>
      <dsp:spPr>
        <a:xfrm>
          <a:off x="4190028" y="2818421"/>
          <a:ext cx="697990" cy="42758"/>
        </a:xfrm>
        <a:custGeom>
          <a:avLst/>
          <a:gdLst/>
          <a:ahLst/>
          <a:cxnLst/>
          <a:rect l="0" t="0" r="0" b="0"/>
          <a:pathLst>
            <a:path>
              <a:moveTo>
                <a:pt x="0" y="21379"/>
              </a:moveTo>
              <a:lnTo>
                <a:pt x="697990" y="2137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4521573" y="2822351"/>
        <a:ext cx="34899" cy="34899"/>
      </dsp:txXfrm>
    </dsp:sp>
    <dsp:sp modelId="{27E9D88C-458B-4E3F-B044-73CED557A321}">
      <dsp:nvSpPr>
        <dsp:cNvPr id="0" name=""/>
        <dsp:cNvSpPr/>
      </dsp:nvSpPr>
      <dsp:spPr>
        <a:xfrm>
          <a:off x="4888018" y="2403556"/>
          <a:ext cx="1744976" cy="872488"/>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S" sz="1500" kern="1200" dirty="0"/>
            <a:t>Filial</a:t>
          </a:r>
        </a:p>
      </dsp:txBody>
      <dsp:txXfrm>
        <a:off x="4913572" y="2429110"/>
        <a:ext cx="1693868" cy="82138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1">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2">
            <a:tint val="4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MX" sz="1400" kern="1200" dirty="0"/>
            <a:t>OFERTA DE VENTA</a:t>
          </a:r>
        </a:p>
      </dsp:txBody>
      <dsp:txXfrm>
        <a:off x="528070" y="1733443"/>
        <a:ext cx="1584211" cy="396052"/>
      </dsp:txXfrm>
    </dsp:sp>
    <dsp:sp modelId="{DE0286EF-0E85-4D73-9B13-6320EBD49E28}">
      <dsp:nvSpPr>
        <dsp:cNvPr id="0" name=""/>
        <dsp:cNvSpPr/>
      </dsp:nvSpPr>
      <dsp:spPr>
        <a:xfrm>
          <a:off x="1085184" y="753344"/>
          <a:ext cx="594079" cy="594079"/>
        </a:xfrm>
        <a:prstGeom prst="ellipse">
          <a:avLst/>
        </a:prstGeom>
        <a:solidFill>
          <a:schemeClr val="accent2">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MX" sz="700" kern="1200" dirty="0" err="1"/>
            <a:t>CELs</a:t>
          </a:r>
          <a:endParaRPr lang="es-MX" sz="700" kern="1200" dirty="0"/>
        </a:p>
      </dsp:txBody>
      <dsp:txXfrm>
        <a:off x="1172185" y="840345"/>
        <a:ext cx="420077" cy="420077"/>
      </dsp:txXfrm>
    </dsp:sp>
    <dsp:sp modelId="{476D8CB9-D372-481A-BA73-EDACFA138E7B}">
      <dsp:nvSpPr>
        <dsp:cNvPr id="0" name=""/>
        <dsp:cNvSpPr/>
      </dsp:nvSpPr>
      <dsp:spPr>
        <a:xfrm>
          <a:off x="660088" y="307653"/>
          <a:ext cx="594079" cy="594079"/>
        </a:xfrm>
        <a:prstGeom prst="ellipse">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MX" sz="700" kern="1200" dirty="0"/>
            <a:t>EEA</a:t>
          </a:r>
        </a:p>
      </dsp:txBody>
      <dsp:txXfrm>
        <a:off x="747089" y="394654"/>
        <a:ext cx="420077" cy="420077"/>
      </dsp:txXfrm>
    </dsp:sp>
    <dsp:sp modelId="{18F7F223-E2E1-4A45-A256-704B494310BF}">
      <dsp:nvSpPr>
        <dsp:cNvPr id="0" name=""/>
        <dsp:cNvSpPr/>
      </dsp:nvSpPr>
      <dsp:spPr>
        <a:xfrm>
          <a:off x="1267368" y="164018"/>
          <a:ext cx="594079" cy="594079"/>
        </a:xfrm>
        <a:prstGeom prst="ellipse">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MX" sz="700" kern="1200" dirty="0"/>
            <a:t>POTENCIA</a:t>
          </a:r>
        </a:p>
      </dsp:txBody>
      <dsp:txXfrm>
        <a:off x="1354369" y="251019"/>
        <a:ext cx="420077" cy="420077"/>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4">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4">
            <a:tint val="4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MX" sz="1400" kern="1200" dirty="0"/>
            <a:t>OFERTA DE VENTA</a:t>
          </a:r>
        </a:p>
      </dsp:txBody>
      <dsp:txXfrm>
        <a:off x="528070" y="1733443"/>
        <a:ext cx="1584211" cy="396052"/>
      </dsp:txXfrm>
    </dsp:sp>
    <dsp:sp modelId="{F9CE11D5-CA81-4896-8117-25C2E7458BCA}">
      <dsp:nvSpPr>
        <dsp:cNvPr id="0" name=""/>
        <dsp:cNvSpPr/>
      </dsp:nvSpPr>
      <dsp:spPr>
        <a:xfrm>
          <a:off x="726096" y="149232"/>
          <a:ext cx="924123" cy="924123"/>
        </a:xfrm>
        <a:prstGeom prst="ellipse">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MX" sz="1100" kern="1200" dirty="0"/>
            <a:t>POTENCIA</a:t>
          </a:r>
        </a:p>
      </dsp:txBody>
      <dsp:txXfrm>
        <a:off x="861431" y="284567"/>
        <a:ext cx="653453" cy="653453"/>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5">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5">
            <a:tint val="4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MX" sz="1400" kern="1200" dirty="0"/>
            <a:t>OFERTA DE VENTA</a:t>
          </a:r>
        </a:p>
      </dsp:txBody>
      <dsp:txXfrm>
        <a:off x="528070" y="1733443"/>
        <a:ext cx="1584211" cy="396052"/>
      </dsp:txXfrm>
    </dsp:sp>
    <dsp:sp modelId="{DE0286EF-0E85-4D73-9B13-6320EBD49E28}">
      <dsp:nvSpPr>
        <dsp:cNvPr id="0" name=""/>
        <dsp:cNvSpPr/>
      </dsp:nvSpPr>
      <dsp:spPr>
        <a:xfrm>
          <a:off x="1085184" y="753344"/>
          <a:ext cx="594079" cy="594079"/>
        </a:xfrm>
        <a:prstGeom prst="ellipse">
          <a:avLst/>
        </a:prstGeom>
        <a:solidFill>
          <a:schemeClr val="accent5">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MX" sz="700" kern="1200" dirty="0"/>
            <a:t>EEA</a:t>
          </a:r>
        </a:p>
      </dsp:txBody>
      <dsp:txXfrm>
        <a:off x="1172185" y="840345"/>
        <a:ext cx="420077" cy="420077"/>
      </dsp:txXfrm>
    </dsp:sp>
    <dsp:sp modelId="{931E2007-7A59-4FA9-B64E-B2EB7D17149A}">
      <dsp:nvSpPr>
        <dsp:cNvPr id="0" name=""/>
        <dsp:cNvSpPr/>
      </dsp:nvSpPr>
      <dsp:spPr>
        <a:xfrm>
          <a:off x="660088" y="307653"/>
          <a:ext cx="594079" cy="594079"/>
        </a:xfrm>
        <a:prstGeom prst="ellipse">
          <a:avLst/>
        </a:prstGeom>
        <a:solidFill>
          <a:schemeClr val="accent5">
            <a:hueOff val="-9933876"/>
            <a:satOff val="39811"/>
            <a:lumOff val="8628"/>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MX" sz="700" kern="1200" dirty="0"/>
            <a:t>POTENCIA</a:t>
          </a:r>
        </a:p>
      </dsp:txBody>
      <dsp:txXfrm>
        <a:off x="747089" y="394654"/>
        <a:ext cx="420077" cy="420077"/>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5">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6">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6">
            <a:tint val="6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MX" sz="1400" kern="1200" dirty="0"/>
            <a:t>OFERTA DE VENTA</a:t>
          </a:r>
        </a:p>
      </dsp:txBody>
      <dsp:txXfrm>
        <a:off x="528070" y="1733443"/>
        <a:ext cx="1584211" cy="396052"/>
      </dsp:txXfrm>
    </dsp:sp>
    <dsp:sp modelId="{C51DF019-0B9E-40D3-BCF5-1213D96A2F87}">
      <dsp:nvSpPr>
        <dsp:cNvPr id="0" name=""/>
        <dsp:cNvSpPr/>
      </dsp:nvSpPr>
      <dsp:spPr>
        <a:xfrm>
          <a:off x="726096" y="149232"/>
          <a:ext cx="924123" cy="924123"/>
        </a:xfrm>
        <a:prstGeom prst="ellipse">
          <a:avLst/>
        </a:prstGeom>
        <a:solidFill>
          <a:schemeClr val="accent6">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s-MX" sz="2500" kern="1200" dirty="0" err="1"/>
            <a:t>CELs</a:t>
          </a:r>
          <a:endParaRPr lang="es-MX" sz="2500" kern="1200" dirty="0"/>
        </a:p>
      </dsp:txBody>
      <dsp:txXfrm>
        <a:off x="861431" y="284567"/>
        <a:ext cx="653453" cy="653453"/>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6">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2">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3">
            <a:tint val="4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MX" sz="1400" kern="1200" dirty="0"/>
            <a:t>OFERTA DE VENTA</a:t>
          </a:r>
        </a:p>
      </dsp:txBody>
      <dsp:txXfrm>
        <a:off x="528070" y="1733443"/>
        <a:ext cx="1584211" cy="396052"/>
      </dsp:txXfrm>
    </dsp:sp>
    <dsp:sp modelId="{EEF6B8E4-B956-4B9B-B3EF-B5A4474A078F}">
      <dsp:nvSpPr>
        <dsp:cNvPr id="0" name=""/>
        <dsp:cNvSpPr/>
      </dsp:nvSpPr>
      <dsp:spPr>
        <a:xfrm>
          <a:off x="1085184" y="753344"/>
          <a:ext cx="594079" cy="594079"/>
        </a:xfrm>
        <a:prstGeom prst="ellipse">
          <a:avLst/>
        </a:prstGeom>
        <a:solidFill>
          <a:schemeClr val="accent3">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MX" sz="1600" kern="1200" dirty="0" err="1"/>
            <a:t>CELs</a:t>
          </a:r>
          <a:endParaRPr lang="es-MX" sz="1600" kern="1200" dirty="0"/>
        </a:p>
      </dsp:txBody>
      <dsp:txXfrm>
        <a:off x="1172185" y="840345"/>
        <a:ext cx="420077" cy="420077"/>
      </dsp:txXfrm>
    </dsp:sp>
    <dsp:sp modelId="{3AC0CA10-B605-459F-ADCF-8EE06DB4F7E5}">
      <dsp:nvSpPr>
        <dsp:cNvPr id="0" name=""/>
        <dsp:cNvSpPr/>
      </dsp:nvSpPr>
      <dsp:spPr>
        <a:xfrm>
          <a:off x="660088" y="307653"/>
          <a:ext cx="594079" cy="594079"/>
        </a:xfrm>
        <a:prstGeom prst="ellipse">
          <a:avLst/>
        </a:prstGeom>
        <a:solidFill>
          <a:schemeClr val="accent3">
            <a:hueOff val="11250264"/>
            <a:satOff val="-16880"/>
            <a:lumOff val="-2745"/>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MX" sz="1600" kern="1200" dirty="0"/>
            <a:t>EEA</a:t>
          </a:r>
        </a:p>
      </dsp:txBody>
      <dsp:txXfrm>
        <a:off x="747089" y="394654"/>
        <a:ext cx="420077" cy="420077"/>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2">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242D3-0060-4A8E-8848-2EA64A91F7B9}">
      <dsp:nvSpPr>
        <dsp:cNvPr id="0" name=""/>
        <dsp:cNvSpPr/>
      </dsp:nvSpPr>
      <dsp:spPr>
        <a:xfrm>
          <a:off x="466022" y="116227"/>
          <a:ext cx="1703027" cy="591438"/>
        </a:xfrm>
        <a:prstGeom prst="ellipse">
          <a:avLst/>
        </a:prstGeom>
        <a:solidFill>
          <a:schemeClr val="accent4">
            <a:tint val="50000"/>
            <a:alpha val="40000"/>
            <a:hueOff val="0"/>
            <a:satOff val="0"/>
            <a:lumOff val="0"/>
            <a:alphaOff val="0"/>
          </a:schemeClr>
        </a:solidFill>
        <a:ln>
          <a:noFill/>
        </a:ln>
        <a:effectLst/>
        <a:sp3d z="-152400" prstMaterial="matte"/>
      </dsp:spPr>
      <dsp:style>
        <a:lnRef idx="0">
          <a:scrgbClr r="0" g="0" b="0"/>
        </a:lnRef>
        <a:fillRef idx="1">
          <a:scrgbClr r="0" g="0" b="0"/>
        </a:fillRef>
        <a:effectRef idx="0">
          <a:scrgbClr r="0" g="0" b="0"/>
        </a:effectRef>
        <a:fontRef idx="minor"/>
      </dsp:style>
    </dsp:sp>
    <dsp:sp modelId="{6D93E312-C031-428B-B4AE-689D9DD91EE6}">
      <dsp:nvSpPr>
        <dsp:cNvPr id="0" name=""/>
        <dsp:cNvSpPr/>
      </dsp:nvSpPr>
      <dsp:spPr>
        <a:xfrm>
          <a:off x="1155154" y="1564460"/>
          <a:ext cx="330044" cy="211228"/>
        </a:xfrm>
        <a:prstGeom prst="downArrow">
          <a:avLst/>
        </a:prstGeom>
        <a:solidFill>
          <a:schemeClr val="accent4">
            <a:tint val="40000"/>
            <a:hueOff val="0"/>
            <a:satOff val="0"/>
            <a:lumOff val="0"/>
            <a:alphaOff val="0"/>
          </a:schemeClr>
        </a:solidFill>
        <a:ln>
          <a:noFill/>
        </a:ln>
        <a:effectLst/>
        <a:sp3d z="57200" extrusionH="600" contourW="3000" prstMaterial="plastic">
          <a:bevelT w="80600" h="18600" prst="relaxedInset"/>
          <a:bevelB w="80600" h="8600" prst="relaxedInset"/>
        </a:sp3d>
      </dsp:spPr>
      <dsp:style>
        <a:lnRef idx="0">
          <a:scrgbClr r="0" g="0" b="0"/>
        </a:lnRef>
        <a:fillRef idx="1">
          <a:scrgbClr r="0" g="0" b="0"/>
        </a:fillRef>
        <a:effectRef idx="0">
          <a:scrgbClr r="0" g="0" b="0"/>
        </a:effectRef>
        <a:fontRef idx="minor"/>
      </dsp:style>
    </dsp:sp>
    <dsp:sp modelId="{C3BD8B7B-ADCE-4E54-AF82-86B99CB6D649}">
      <dsp:nvSpPr>
        <dsp:cNvPr id="0" name=""/>
        <dsp:cNvSpPr/>
      </dsp:nvSpPr>
      <dsp:spPr>
        <a:xfrm>
          <a:off x="528070" y="1733443"/>
          <a:ext cx="1584211" cy="3960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s-MX" sz="1400" kern="1200" dirty="0"/>
            <a:t>OFERTA DE VENTA</a:t>
          </a:r>
        </a:p>
      </dsp:txBody>
      <dsp:txXfrm>
        <a:off x="528070" y="1733443"/>
        <a:ext cx="1584211" cy="396052"/>
      </dsp:txXfrm>
    </dsp:sp>
    <dsp:sp modelId="{0BA97D4D-77EC-49FA-8507-4519A8DA030D}">
      <dsp:nvSpPr>
        <dsp:cNvPr id="0" name=""/>
        <dsp:cNvSpPr/>
      </dsp:nvSpPr>
      <dsp:spPr>
        <a:xfrm>
          <a:off x="1085184" y="753344"/>
          <a:ext cx="594079" cy="594079"/>
        </a:xfrm>
        <a:prstGeom prst="ellipse">
          <a:avLst/>
        </a:prstGeom>
        <a:solidFill>
          <a:schemeClr val="accent4">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MX" sz="700" kern="1200" dirty="0"/>
            <a:t>CEL´s</a:t>
          </a:r>
        </a:p>
      </dsp:txBody>
      <dsp:txXfrm>
        <a:off x="1172185" y="840345"/>
        <a:ext cx="420077" cy="420077"/>
      </dsp:txXfrm>
    </dsp:sp>
    <dsp:sp modelId="{F58205B8-C18F-48C4-AAF3-24D6DB93738C}">
      <dsp:nvSpPr>
        <dsp:cNvPr id="0" name=""/>
        <dsp:cNvSpPr/>
      </dsp:nvSpPr>
      <dsp:spPr>
        <a:xfrm>
          <a:off x="660088" y="307653"/>
          <a:ext cx="594079" cy="594079"/>
        </a:xfrm>
        <a:prstGeom prst="ellipse">
          <a:avLst/>
        </a:prstGeom>
        <a:solidFill>
          <a:schemeClr val="accent4">
            <a:hueOff val="-4464770"/>
            <a:satOff val="26899"/>
            <a:lumOff val="2156"/>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lvl="0" indent="0" algn="ctr" defTabSz="311150">
            <a:lnSpc>
              <a:spcPct val="90000"/>
            </a:lnSpc>
            <a:spcBef>
              <a:spcPct val="0"/>
            </a:spcBef>
            <a:spcAft>
              <a:spcPct val="35000"/>
            </a:spcAft>
            <a:buNone/>
          </a:pPr>
          <a:r>
            <a:rPr lang="es-MX" sz="700" kern="1200" dirty="0"/>
            <a:t>POTENCIA</a:t>
          </a:r>
        </a:p>
      </dsp:txBody>
      <dsp:txXfrm>
        <a:off x="747089" y="394654"/>
        <a:ext cx="420077" cy="420077"/>
      </dsp:txXfrm>
    </dsp:sp>
    <dsp:sp modelId="{569D7F19-79FD-4193-946B-8D70A904B82E}">
      <dsp:nvSpPr>
        <dsp:cNvPr id="0" name=""/>
        <dsp:cNvSpPr/>
      </dsp:nvSpPr>
      <dsp:spPr>
        <a:xfrm>
          <a:off x="396052" y="43617"/>
          <a:ext cx="1848246" cy="1478597"/>
        </a:xfrm>
        <a:prstGeom prst="funnel">
          <a:avLst/>
        </a:prstGeom>
        <a:solidFill>
          <a:schemeClr val="lt1">
            <a:alpha val="40000"/>
            <a:hueOff val="0"/>
            <a:satOff val="0"/>
            <a:lumOff val="0"/>
            <a:alphaOff val="0"/>
          </a:schemeClr>
        </a:solidFill>
        <a:ln w="9525" cap="flat" cmpd="sng" algn="ctr">
          <a:solidFill>
            <a:schemeClr val="accent4">
              <a:hueOff val="0"/>
              <a:satOff val="0"/>
              <a:lumOff val="0"/>
              <a:alphaOff val="0"/>
            </a:schemeClr>
          </a:solidFill>
          <a:prstDash val="solid"/>
        </a:ln>
        <a:effectLst/>
        <a:sp3d extrusionH="50600">
          <a:bevelT w="101600" h="80600"/>
        </a:sp3d>
      </dsp:spPr>
      <dsp:style>
        <a:lnRef idx="1">
          <a:scrgbClr r="0" g="0" b="0"/>
        </a:lnRef>
        <a:fillRef idx="1">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167E2-C8A1-4991-BCDB-01BEBF4BCA24}">
      <dsp:nvSpPr>
        <dsp:cNvPr id="0" name=""/>
        <dsp:cNvSpPr/>
      </dsp:nvSpPr>
      <dsp:spPr>
        <a:xfrm>
          <a:off x="119509" y="1031591"/>
          <a:ext cx="1789480" cy="1306478"/>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1A4300-0D1D-48CA-91D8-F52C1F2DAF1C}">
      <dsp:nvSpPr>
        <dsp:cNvPr id="0" name=""/>
        <dsp:cNvSpPr/>
      </dsp:nvSpPr>
      <dsp:spPr>
        <a:xfrm>
          <a:off x="221885" y="1605551"/>
          <a:ext cx="2129938" cy="211695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65100" tIns="165100" rIns="165100" bIns="165100" numCol="1" spcCol="1270" anchor="b" anchorCtr="0">
          <a:noAutofit/>
        </a:bodyPr>
        <a:lstStyle/>
        <a:p>
          <a:pPr marL="0" lvl="0" indent="0" algn="l" defTabSz="2889250">
            <a:lnSpc>
              <a:spcPct val="90000"/>
            </a:lnSpc>
            <a:spcBef>
              <a:spcPct val="0"/>
            </a:spcBef>
            <a:spcAft>
              <a:spcPct val="35000"/>
            </a:spcAft>
            <a:buNone/>
          </a:pPr>
          <a:endParaRPr lang="es-MX" sz="6500" kern="1200" dirty="0"/>
        </a:p>
      </dsp:txBody>
      <dsp:txXfrm>
        <a:off x="221885" y="1605551"/>
        <a:ext cx="2129938" cy="2116954"/>
      </dsp:txXfrm>
    </dsp:sp>
    <dsp:sp modelId="{DB0D818B-81ED-4C4B-96C3-4A8A2E2B7526}">
      <dsp:nvSpPr>
        <dsp:cNvPr id="0" name=""/>
        <dsp:cNvSpPr/>
      </dsp:nvSpPr>
      <dsp:spPr>
        <a:xfrm>
          <a:off x="2401078" y="158965"/>
          <a:ext cx="952629" cy="952629"/>
        </a:xfrm>
        <a:prstGeom prst="ellipse">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6BF9CB-5090-43CF-B0AD-2F789B55C2CD}">
      <dsp:nvSpPr>
        <dsp:cNvPr id="0" name=""/>
        <dsp:cNvSpPr/>
      </dsp:nvSpPr>
      <dsp:spPr>
        <a:xfrm>
          <a:off x="3353707" y="158965"/>
          <a:ext cx="1359589" cy="952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25400" rIns="50800" bIns="25400" numCol="1" spcCol="1270" anchor="ctr" anchorCtr="0">
          <a:noAutofit/>
        </a:bodyPr>
        <a:lstStyle/>
        <a:p>
          <a:pPr marL="0" lvl="0" indent="0" algn="l" defTabSz="889000">
            <a:lnSpc>
              <a:spcPct val="90000"/>
            </a:lnSpc>
            <a:spcBef>
              <a:spcPct val="0"/>
            </a:spcBef>
            <a:spcAft>
              <a:spcPct val="35000"/>
            </a:spcAft>
            <a:buNone/>
          </a:pPr>
          <a:r>
            <a:rPr lang="es-MX" sz="2000" kern="1200" dirty="0"/>
            <a:t>NACIONAL</a:t>
          </a:r>
        </a:p>
      </dsp:txBody>
      <dsp:txXfrm>
        <a:off x="3353707" y="158965"/>
        <a:ext cx="1359589" cy="952629"/>
      </dsp:txXfrm>
    </dsp:sp>
    <dsp:sp modelId="{A3677EF6-1867-4084-8039-F5BB4D614B23}">
      <dsp:nvSpPr>
        <dsp:cNvPr id="0" name=""/>
        <dsp:cNvSpPr/>
      </dsp:nvSpPr>
      <dsp:spPr>
        <a:xfrm>
          <a:off x="2401078" y="1283068"/>
          <a:ext cx="952629" cy="952629"/>
        </a:xfrm>
        <a:prstGeom prst="ellipse">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0D2C970-F001-41E0-A972-B19BAB80B34D}">
      <dsp:nvSpPr>
        <dsp:cNvPr id="0" name=""/>
        <dsp:cNvSpPr/>
      </dsp:nvSpPr>
      <dsp:spPr>
        <a:xfrm>
          <a:off x="3353707" y="1283068"/>
          <a:ext cx="1359589" cy="952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25400" rIns="50800" bIns="25400" numCol="1" spcCol="1270" anchor="ctr" anchorCtr="0">
          <a:noAutofit/>
        </a:bodyPr>
        <a:lstStyle/>
        <a:p>
          <a:pPr marL="0" lvl="0" indent="0" algn="l" defTabSz="889000">
            <a:lnSpc>
              <a:spcPct val="90000"/>
            </a:lnSpc>
            <a:spcBef>
              <a:spcPct val="0"/>
            </a:spcBef>
            <a:spcAft>
              <a:spcPct val="35000"/>
            </a:spcAft>
            <a:buNone/>
          </a:pPr>
          <a:r>
            <a:rPr lang="es-MX" sz="2000" kern="1200" dirty="0"/>
            <a:t>BAJA CALIFORNIA</a:t>
          </a:r>
        </a:p>
      </dsp:txBody>
      <dsp:txXfrm>
        <a:off x="3353707" y="1283068"/>
        <a:ext cx="1359589" cy="952629"/>
      </dsp:txXfrm>
    </dsp:sp>
    <dsp:sp modelId="{25EF9995-E029-48BE-BB97-21789B38E000}">
      <dsp:nvSpPr>
        <dsp:cNvPr id="0" name=""/>
        <dsp:cNvSpPr/>
      </dsp:nvSpPr>
      <dsp:spPr>
        <a:xfrm>
          <a:off x="2401078" y="2407171"/>
          <a:ext cx="952629" cy="952629"/>
        </a:xfrm>
        <a:prstGeom prst="ellipse">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B7E507-A8FD-4CB0-BEE4-3F318A301BF7}">
      <dsp:nvSpPr>
        <dsp:cNvPr id="0" name=""/>
        <dsp:cNvSpPr/>
      </dsp:nvSpPr>
      <dsp:spPr>
        <a:xfrm>
          <a:off x="3353707" y="2407171"/>
          <a:ext cx="1359589" cy="952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0800" tIns="25400" rIns="50800" bIns="25400" numCol="1" spcCol="1270" anchor="ctr" anchorCtr="0">
          <a:noAutofit/>
        </a:bodyPr>
        <a:lstStyle/>
        <a:p>
          <a:pPr marL="0" lvl="0" indent="0" algn="l" defTabSz="889000">
            <a:lnSpc>
              <a:spcPct val="90000"/>
            </a:lnSpc>
            <a:spcBef>
              <a:spcPct val="0"/>
            </a:spcBef>
            <a:spcAft>
              <a:spcPct val="35000"/>
            </a:spcAft>
            <a:buNone/>
          </a:pPr>
          <a:r>
            <a:rPr lang="es-MX" sz="2000" kern="1200" dirty="0"/>
            <a:t>BAJA CALIFORNIA SUR</a:t>
          </a:r>
        </a:p>
      </dsp:txBody>
      <dsp:txXfrm>
        <a:off x="3353707" y="2407171"/>
        <a:ext cx="1359589" cy="952629"/>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30004A-7649-472F-AF76-756A8841FF82}">
      <dsp:nvSpPr>
        <dsp:cNvPr id="0" name=""/>
        <dsp:cNvSpPr/>
      </dsp:nvSpPr>
      <dsp:spPr>
        <a:xfrm>
          <a:off x="1198" y="325231"/>
          <a:ext cx="1376569" cy="1264888"/>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MX" sz="1200" b="1" kern="1200" dirty="0"/>
            <a:t>Capacidad de Interconexión por Zona de Interconexión</a:t>
          </a:r>
        </a:p>
      </dsp:txBody>
      <dsp:txXfrm>
        <a:off x="202792" y="510470"/>
        <a:ext cx="973381" cy="894410"/>
      </dsp:txXfrm>
    </dsp:sp>
    <dsp:sp modelId="{AA104D86-89EE-4F49-9AB7-26DA62B4831C}">
      <dsp:nvSpPr>
        <dsp:cNvPr id="0" name=""/>
        <dsp:cNvSpPr/>
      </dsp:nvSpPr>
      <dsp:spPr>
        <a:xfrm>
          <a:off x="1433826" y="757468"/>
          <a:ext cx="400414" cy="400414"/>
        </a:xfrm>
        <a:prstGeom prst="mathEqual">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MX" sz="1600" kern="1200"/>
        </a:p>
      </dsp:txBody>
      <dsp:txXfrm>
        <a:off x="1486901" y="839953"/>
        <a:ext cx="294264" cy="235444"/>
      </dsp:txXfrm>
    </dsp:sp>
    <dsp:sp modelId="{C2392EE6-BEB2-4790-931D-7307254A9CBB}">
      <dsp:nvSpPr>
        <dsp:cNvPr id="0" name=""/>
        <dsp:cNvSpPr/>
      </dsp:nvSpPr>
      <dsp:spPr>
        <a:xfrm>
          <a:off x="1890298" y="325231"/>
          <a:ext cx="1506103" cy="1264888"/>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MX" sz="1200" b="1" kern="1200" dirty="0"/>
            <a:t>Capacidad de Interconexión existente en la zona</a:t>
          </a:r>
        </a:p>
      </dsp:txBody>
      <dsp:txXfrm>
        <a:off x="2110862" y="510470"/>
        <a:ext cx="1064975" cy="894410"/>
      </dsp:txXfrm>
    </dsp:sp>
    <dsp:sp modelId="{9471BB56-6B0A-476F-B2C3-4E2F8FA04F76}">
      <dsp:nvSpPr>
        <dsp:cNvPr id="0" name=""/>
        <dsp:cNvSpPr/>
      </dsp:nvSpPr>
      <dsp:spPr>
        <a:xfrm>
          <a:off x="3452460" y="757468"/>
          <a:ext cx="400414" cy="400414"/>
        </a:xfrm>
        <a:prstGeom prst="mathMinus">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s-MX" sz="600" kern="1200"/>
        </a:p>
      </dsp:txBody>
      <dsp:txXfrm>
        <a:off x="3505535" y="910586"/>
        <a:ext cx="294264" cy="94178"/>
      </dsp:txXfrm>
    </dsp:sp>
    <dsp:sp modelId="{19EC2238-A364-4CCF-83FC-F150AB199F48}">
      <dsp:nvSpPr>
        <dsp:cNvPr id="0" name=""/>
        <dsp:cNvSpPr/>
      </dsp:nvSpPr>
      <dsp:spPr>
        <a:xfrm>
          <a:off x="3908932" y="325231"/>
          <a:ext cx="1634484" cy="1264888"/>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MX" sz="1200" b="1" kern="1200" dirty="0"/>
            <a:t>Capacidad de Interconexión ya asignada (generador con prelación)</a:t>
          </a:r>
        </a:p>
      </dsp:txBody>
      <dsp:txXfrm>
        <a:off x="4148297" y="510470"/>
        <a:ext cx="1155754" cy="89441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23C5C7-9BB5-4B7B-A888-8F2A9DC0EB12}">
      <dsp:nvSpPr>
        <dsp:cNvPr id="0" name=""/>
        <dsp:cNvSpPr/>
      </dsp:nvSpPr>
      <dsp:spPr>
        <a:xfrm>
          <a:off x="0" y="100105"/>
          <a:ext cx="6707088" cy="728685"/>
        </a:xfrm>
        <a:prstGeom prst="roundRect">
          <a:avLst>
            <a:gd name="adj" fmla="val 10000"/>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MX" sz="1800" kern="1200" dirty="0">
              <a:latin typeface="Arial" panose="020B0604020202020204" pitchFamily="34" charset="0"/>
              <a:cs typeface="Arial" panose="020B0604020202020204" pitchFamily="34" charset="0"/>
            </a:rPr>
            <a:t>Constancia de precalificación </a:t>
          </a:r>
        </a:p>
      </dsp:txBody>
      <dsp:txXfrm>
        <a:off x="21342" y="121447"/>
        <a:ext cx="6664404" cy="686001"/>
      </dsp:txXfrm>
    </dsp:sp>
    <dsp:sp modelId="{25ADF4F4-F957-44E1-B91E-671F9628896D}">
      <dsp:nvSpPr>
        <dsp:cNvPr id="0" name=""/>
        <dsp:cNvSpPr/>
      </dsp:nvSpPr>
      <dsp:spPr>
        <a:xfrm rot="5400000">
          <a:off x="3161760" y="809917"/>
          <a:ext cx="383566" cy="54916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endParaRPr lang="es-MX" sz="1800" kern="1200">
            <a:latin typeface="Arial" panose="020B0604020202020204" pitchFamily="34" charset="0"/>
            <a:cs typeface="Arial" panose="020B0604020202020204" pitchFamily="34" charset="0"/>
          </a:endParaRPr>
        </a:p>
      </dsp:txBody>
      <dsp:txXfrm rot="-5400000">
        <a:off x="3188793" y="892718"/>
        <a:ext cx="329500" cy="268496"/>
      </dsp:txXfrm>
    </dsp:sp>
    <dsp:sp modelId="{49E7E48B-75A9-4870-B863-89D89E801924}">
      <dsp:nvSpPr>
        <dsp:cNvPr id="0" name=""/>
        <dsp:cNvSpPr/>
      </dsp:nvSpPr>
      <dsp:spPr>
        <a:xfrm>
          <a:off x="442393" y="1340212"/>
          <a:ext cx="5822301" cy="1220373"/>
        </a:xfrm>
        <a:prstGeom prst="roundRect">
          <a:avLst>
            <a:gd name="adj" fmla="val 10000"/>
          </a:avLst>
        </a:prstGeom>
        <a:solidFill>
          <a:schemeClr val="accent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kern="1200" dirty="0">
              <a:latin typeface="Arial" panose="020B0604020202020204" pitchFamily="34" charset="0"/>
              <a:cs typeface="Arial" panose="020B0604020202020204" pitchFamily="34" charset="0"/>
            </a:rPr>
            <a:t>- Pagos en Pesos o Indexados a Dólares</a:t>
          </a:r>
        </a:p>
        <a:p>
          <a:pPr marL="0" lvl="0" indent="0" algn="l" defTabSz="800100">
            <a:lnSpc>
              <a:spcPct val="90000"/>
            </a:lnSpc>
            <a:spcBef>
              <a:spcPct val="0"/>
            </a:spcBef>
            <a:spcAft>
              <a:spcPct val="35000"/>
            </a:spcAft>
            <a:buNone/>
          </a:pPr>
          <a:r>
            <a:rPr lang="es-MX" sz="1800" kern="1200" dirty="0">
              <a:latin typeface="Arial" panose="020B0604020202020204" pitchFamily="34" charset="0"/>
              <a:cs typeface="Arial" panose="020B0604020202020204" pitchFamily="34" charset="0"/>
            </a:rPr>
            <a:t>- Estatus de interconexión de las Centrales Eléctricas</a:t>
          </a:r>
        </a:p>
      </dsp:txBody>
      <dsp:txXfrm>
        <a:off x="478137" y="1375956"/>
        <a:ext cx="5750813" cy="1148885"/>
      </dsp:txXfrm>
    </dsp:sp>
    <dsp:sp modelId="{DAA8B3B5-CF79-41D6-8D83-FA77169C25B2}">
      <dsp:nvSpPr>
        <dsp:cNvPr id="0" name=""/>
        <dsp:cNvSpPr/>
      </dsp:nvSpPr>
      <dsp:spPr>
        <a:xfrm rot="5400000">
          <a:off x="3124723" y="2591095"/>
          <a:ext cx="457640" cy="549168"/>
        </a:xfrm>
        <a:prstGeom prst="rightArrow">
          <a:avLst>
            <a:gd name="adj1" fmla="val 60000"/>
            <a:gd name="adj2" fmla="val 50000"/>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l" defTabSz="800100">
            <a:lnSpc>
              <a:spcPct val="90000"/>
            </a:lnSpc>
            <a:spcBef>
              <a:spcPct val="0"/>
            </a:spcBef>
            <a:spcAft>
              <a:spcPct val="35000"/>
            </a:spcAft>
            <a:buNone/>
          </a:pPr>
          <a:endParaRPr lang="es-MX" sz="1800" kern="1200">
            <a:latin typeface="Arial" panose="020B0604020202020204" pitchFamily="34" charset="0"/>
            <a:cs typeface="Arial" panose="020B0604020202020204" pitchFamily="34" charset="0"/>
          </a:endParaRPr>
        </a:p>
      </dsp:txBody>
      <dsp:txXfrm rot="-5400000">
        <a:off x="3188793" y="2636859"/>
        <a:ext cx="329500" cy="320348"/>
      </dsp:txXfrm>
    </dsp:sp>
    <dsp:sp modelId="{7D5DCBAA-87C8-4D0E-938B-C27AC899F912}">
      <dsp:nvSpPr>
        <dsp:cNvPr id="0" name=""/>
        <dsp:cNvSpPr/>
      </dsp:nvSpPr>
      <dsp:spPr>
        <a:xfrm>
          <a:off x="514406" y="3170773"/>
          <a:ext cx="5678274" cy="1220373"/>
        </a:xfrm>
        <a:prstGeom prst="roundRect">
          <a:avLst>
            <a:gd name="adj" fmla="val 10000"/>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just" defTabSz="800100">
            <a:lnSpc>
              <a:spcPct val="90000"/>
            </a:lnSpc>
            <a:spcBef>
              <a:spcPct val="0"/>
            </a:spcBef>
            <a:spcAft>
              <a:spcPct val="35000"/>
            </a:spcAft>
            <a:buNone/>
          </a:pPr>
          <a:r>
            <a:rPr lang="es-MX" sz="1800" kern="1200" dirty="0">
              <a:latin typeface="Arial" panose="020B0604020202020204" pitchFamily="34" charset="0"/>
              <a:cs typeface="Arial" panose="020B0604020202020204" pitchFamily="34" charset="0"/>
            </a:rPr>
            <a:t>- Precio ofertado por el paquete de productos expresado en Pesos por año, el cual será pagado durante los primeros 15 años.</a:t>
          </a:r>
        </a:p>
      </dsp:txBody>
      <dsp:txXfrm>
        <a:off x="550150" y="3206517"/>
        <a:ext cx="5606786" cy="11488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21D811-DC1B-4681-BE2D-1E8DF91B27C8}">
      <dsp:nvSpPr>
        <dsp:cNvPr id="0" name=""/>
        <dsp:cNvSpPr/>
      </dsp:nvSpPr>
      <dsp:spPr>
        <a:xfrm>
          <a:off x="2440" y="639737"/>
          <a:ext cx="3432521" cy="145876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just" defTabSz="800100">
            <a:lnSpc>
              <a:spcPct val="90000"/>
            </a:lnSpc>
            <a:spcBef>
              <a:spcPct val="0"/>
            </a:spcBef>
            <a:spcAft>
              <a:spcPct val="35000"/>
            </a:spcAft>
            <a:buNone/>
          </a:pPr>
          <a:r>
            <a:rPr lang="es-MX" sz="1800" b="1" kern="1200" dirty="0">
              <a:latin typeface="Arial" panose="020B0604020202020204" pitchFamily="34" charset="0"/>
              <a:cs typeface="Arial" panose="020B0604020202020204" pitchFamily="34" charset="0"/>
            </a:rPr>
            <a:t>CENACE</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Recibe solicitud de registro.</a:t>
          </a:r>
        </a:p>
      </dsp:txBody>
      <dsp:txXfrm>
        <a:off x="45166" y="682463"/>
        <a:ext cx="3347069" cy="1373308"/>
      </dsp:txXfrm>
    </dsp:sp>
    <dsp:sp modelId="{F75605DA-627C-40EF-963E-4329C5F76FCA}">
      <dsp:nvSpPr>
        <dsp:cNvPr id="0" name=""/>
        <dsp:cNvSpPr/>
      </dsp:nvSpPr>
      <dsp:spPr>
        <a:xfrm>
          <a:off x="3686468" y="1014721"/>
          <a:ext cx="605902" cy="7087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just" defTabSz="800100">
            <a:lnSpc>
              <a:spcPct val="90000"/>
            </a:lnSpc>
            <a:spcBef>
              <a:spcPct val="0"/>
            </a:spcBef>
            <a:spcAft>
              <a:spcPct val="35000"/>
            </a:spcAft>
            <a:buNone/>
          </a:pPr>
          <a:endParaRPr lang="es-MX" sz="1800" kern="1200">
            <a:latin typeface="Arial" panose="020B0604020202020204" pitchFamily="34" charset="0"/>
            <a:cs typeface="Arial" panose="020B0604020202020204" pitchFamily="34" charset="0"/>
          </a:endParaRPr>
        </a:p>
      </dsp:txBody>
      <dsp:txXfrm>
        <a:off x="3686468" y="1156479"/>
        <a:ext cx="424131" cy="425275"/>
      </dsp:txXfrm>
    </dsp:sp>
    <dsp:sp modelId="{9D11EAB7-871C-4E00-9BC3-79D11F19B945}">
      <dsp:nvSpPr>
        <dsp:cNvPr id="0" name=""/>
        <dsp:cNvSpPr/>
      </dsp:nvSpPr>
      <dsp:spPr>
        <a:xfrm>
          <a:off x="4578173" y="609110"/>
          <a:ext cx="3350610" cy="152001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just" defTabSz="800100">
            <a:lnSpc>
              <a:spcPct val="90000"/>
            </a:lnSpc>
            <a:spcBef>
              <a:spcPct val="0"/>
            </a:spcBef>
            <a:spcAft>
              <a:spcPct val="35000"/>
            </a:spcAft>
            <a:buNone/>
          </a:pPr>
          <a:r>
            <a:rPr lang="es-MX" sz="1800" b="1" kern="1200" dirty="0">
              <a:latin typeface="Arial" panose="020B0604020202020204" pitchFamily="34" charset="0"/>
              <a:cs typeface="Arial" panose="020B0604020202020204" pitchFamily="34" charset="0"/>
            </a:rPr>
            <a:t>CENACE</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Revisa la información.</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En su caso, solicita información complementaria.</a:t>
          </a:r>
        </a:p>
      </dsp:txBody>
      <dsp:txXfrm>
        <a:off x="4622693" y="653630"/>
        <a:ext cx="3261570" cy="1430974"/>
      </dsp:txXfrm>
    </dsp:sp>
    <dsp:sp modelId="{B90FAC0C-B211-4335-8897-61A55934C843}">
      <dsp:nvSpPr>
        <dsp:cNvPr id="0" name=""/>
        <dsp:cNvSpPr/>
      </dsp:nvSpPr>
      <dsp:spPr>
        <a:xfrm rot="5446766">
          <a:off x="6029597" y="2156021"/>
          <a:ext cx="416708" cy="7087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just" defTabSz="800100">
            <a:lnSpc>
              <a:spcPct val="90000"/>
            </a:lnSpc>
            <a:spcBef>
              <a:spcPct val="0"/>
            </a:spcBef>
            <a:spcAft>
              <a:spcPct val="35000"/>
            </a:spcAft>
            <a:buNone/>
          </a:pPr>
          <a:endParaRPr lang="es-MX" sz="1800" kern="1200">
            <a:latin typeface="Arial" panose="020B0604020202020204" pitchFamily="34" charset="0"/>
            <a:cs typeface="Arial" panose="020B0604020202020204" pitchFamily="34" charset="0"/>
          </a:endParaRPr>
        </a:p>
      </dsp:txBody>
      <dsp:txXfrm rot="-5400000">
        <a:off x="6026164" y="2302068"/>
        <a:ext cx="425275" cy="291696"/>
      </dsp:txXfrm>
    </dsp:sp>
    <dsp:sp modelId="{C3203A82-1024-4258-A76C-237B4E9EA6C2}">
      <dsp:nvSpPr>
        <dsp:cNvPr id="0" name=""/>
        <dsp:cNvSpPr/>
      </dsp:nvSpPr>
      <dsp:spPr>
        <a:xfrm>
          <a:off x="4516497" y="2915294"/>
          <a:ext cx="3412286" cy="144114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just" defTabSz="800100">
            <a:lnSpc>
              <a:spcPct val="90000"/>
            </a:lnSpc>
            <a:spcBef>
              <a:spcPct val="0"/>
            </a:spcBef>
            <a:spcAft>
              <a:spcPct val="35000"/>
            </a:spcAft>
            <a:buNone/>
          </a:pPr>
          <a:r>
            <a:rPr lang="es-MX" sz="1800" b="1" kern="1200" dirty="0">
              <a:latin typeface="Arial" panose="020B0604020202020204" pitchFamily="34" charset="0"/>
              <a:cs typeface="Arial" panose="020B0604020202020204" pitchFamily="34" charset="0"/>
            </a:rPr>
            <a:t>ERC</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Entrega información complementaria en caso de que se le solicite.</a:t>
          </a:r>
        </a:p>
      </dsp:txBody>
      <dsp:txXfrm>
        <a:off x="4558707" y="2957504"/>
        <a:ext cx="3327866" cy="1356729"/>
      </dsp:txXfrm>
    </dsp:sp>
    <dsp:sp modelId="{68B4C74A-5D45-4026-980D-CD1376BF27DD}">
      <dsp:nvSpPr>
        <dsp:cNvPr id="0" name=""/>
        <dsp:cNvSpPr/>
      </dsp:nvSpPr>
      <dsp:spPr>
        <a:xfrm rot="10799551">
          <a:off x="3707274" y="3281764"/>
          <a:ext cx="571850" cy="7087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just" defTabSz="800100">
            <a:lnSpc>
              <a:spcPct val="90000"/>
            </a:lnSpc>
            <a:spcBef>
              <a:spcPct val="0"/>
            </a:spcBef>
            <a:spcAft>
              <a:spcPct val="35000"/>
            </a:spcAft>
            <a:buNone/>
          </a:pPr>
          <a:endParaRPr lang="es-MX" sz="1800" kern="1200">
            <a:latin typeface="Arial" panose="020B0604020202020204" pitchFamily="34" charset="0"/>
            <a:cs typeface="Arial" panose="020B0604020202020204" pitchFamily="34" charset="0"/>
          </a:endParaRPr>
        </a:p>
      </dsp:txBody>
      <dsp:txXfrm rot="10800000">
        <a:off x="3878829" y="3423511"/>
        <a:ext cx="400295" cy="425275"/>
      </dsp:txXfrm>
    </dsp:sp>
    <dsp:sp modelId="{0CDE4DDA-2836-43FE-91A3-2F0242DD5EFD}">
      <dsp:nvSpPr>
        <dsp:cNvPr id="0" name=""/>
        <dsp:cNvSpPr/>
      </dsp:nvSpPr>
      <dsp:spPr>
        <a:xfrm>
          <a:off x="83436" y="2920344"/>
          <a:ext cx="3354097" cy="143221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just" defTabSz="800100">
            <a:lnSpc>
              <a:spcPct val="90000"/>
            </a:lnSpc>
            <a:spcBef>
              <a:spcPct val="0"/>
            </a:spcBef>
            <a:spcAft>
              <a:spcPct val="35000"/>
            </a:spcAft>
            <a:buNone/>
          </a:pPr>
          <a:r>
            <a:rPr lang="es-MX" sz="1800" b="1" kern="1200" dirty="0">
              <a:latin typeface="Arial" panose="020B0604020202020204" pitchFamily="34" charset="0"/>
              <a:cs typeface="Arial" panose="020B0604020202020204" pitchFamily="34" charset="0"/>
            </a:rPr>
            <a:t>CENACE</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Constancia de Registro</a:t>
          </a:r>
        </a:p>
        <a:p>
          <a:pPr marL="171450" lvl="1" indent="-171450" algn="just" defTabSz="800100">
            <a:lnSpc>
              <a:spcPct val="90000"/>
            </a:lnSpc>
            <a:spcBef>
              <a:spcPct val="0"/>
            </a:spcBef>
            <a:spcAft>
              <a:spcPct val="15000"/>
            </a:spcAft>
            <a:buChar char="•"/>
          </a:pPr>
          <a:r>
            <a:rPr lang="es-MX" sz="1800" kern="1200" dirty="0">
              <a:latin typeface="Arial" panose="020B0604020202020204" pitchFamily="34" charset="0"/>
              <a:cs typeface="Arial" panose="020B0604020202020204" pitchFamily="34" charset="0"/>
            </a:rPr>
            <a:t>Desechamiento de solicitud.</a:t>
          </a:r>
        </a:p>
      </dsp:txBody>
      <dsp:txXfrm>
        <a:off x="125384" y="2962292"/>
        <a:ext cx="3270201" cy="13483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D8ACDD-C3E4-4DED-8713-536B69992418}">
      <dsp:nvSpPr>
        <dsp:cNvPr id="0" name=""/>
        <dsp:cNvSpPr/>
      </dsp:nvSpPr>
      <dsp:spPr>
        <a:xfrm rot="16200000">
          <a:off x="368221" y="-368221"/>
          <a:ext cx="1872208" cy="2608650"/>
        </a:xfrm>
        <a:prstGeom prst="flowChartManualOperation">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600" bIns="0" numCol="1" spcCol="1270" anchor="t" anchorCtr="0">
          <a:noAutofit/>
        </a:bodyPr>
        <a:lstStyle/>
        <a:p>
          <a:pPr marL="0" lvl="0" indent="0" algn="l" defTabSz="711200">
            <a:lnSpc>
              <a:spcPct val="90000"/>
            </a:lnSpc>
            <a:spcBef>
              <a:spcPct val="0"/>
            </a:spcBef>
            <a:spcAft>
              <a:spcPct val="35000"/>
            </a:spcAft>
            <a:buNone/>
          </a:pPr>
          <a:r>
            <a:rPr lang="es-MX" sz="1600" b="1" kern="1200" dirty="0"/>
            <a:t>POTENCIA</a:t>
          </a:r>
        </a:p>
        <a:p>
          <a:pPr marL="57150" lvl="1" indent="-57150" algn="l" defTabSz="488950">
            <a:lnSpc>
              <a:spcPct val="90000"/>
            </a:lnSpc>
            <a:spcBef>
              <a:spcPct val="0"/>
            </a:spcBef>
            <a:spcAft>
              <a:spcPct val="15000"/>
            </a:spcAft>
            <a:buChar char="•"/>
          </a:pPr>
          <a:r>
            <a:rPr lang="es-MX" sz="1100" kern="1200" dirty="0"/>
            <a:t>En MW-año por 15 años</a:t>
          </a:r>
        </a:p>
        <a:p>
          <a:pPr marL="57150" lvl="1" indent="-57150" algn="l" defTabSz="488950">
            <a:lnSpc>
              <a:spcPct val="90000"/>
            </a:lnSpc>
            <a:spcBef>
              <a:spcPct val="0"/>
            </a:spcBef>
            <a:spcAft>
              <a:spcPct val="15000"/>
            </a:spcAft>
            <a:buChar char="•"/>
          </a:pPr>
          <a:r>
            <a:rPr lang="es-MX" sz="1100" kern="1200" dirty="0"/>
            <a:t>Sistema interconectado específico y/o Zona de Potencia específica</a:t>
          </a:r>
        </a:p>
        <a:p>
          <a:pPr marL="57150" lvl="1" indent="-57150" algn="l" defTabSz="488950">
            <a:lnSpc>
              <a:spcPct val="90000"/>
            </a:lnSpc>
            <a:spcBef>
              <a:spcPct val="0"/>
            </a:spcBef>
            <a:spcAft>
              <a:spcPct val="15000"/>
            </a:spcAft>
            <a:buChar char="•"/>
          </a:pPr>
          <a:r>
            <a:rPr lang="es-MX" sz="1100" kern="1200" dirty="0"/>
            <a:t>Precio máximo que estén dispuestos a pagar</a:t>
          </a:r>
        </a:p>
      </dsp:txBody>
      <dsp:txXfrm rot="5400000">
        <a:off x="0" y="374442"/>
        <a:ext cx="2608650" cy="1123324"/>
      </dsp:txXfrm>
    </dsp:sp>
    <dsp:sp modelId="{189DA0E0-0599-4951-995F-F828815005C5}">
      <dsp:nvSpPr>
        <dsp:cNvPr id="0" name=""/>
        <dsp:cNvSpPr/>
      </dsp:nvSpPr>
      <dsp:spPr>
        <a:xfrm rot="16200000">
          <a:off x="3163813" y="-368221"/>
          <a:ext cx="1872208" cy="2608650"/>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327" bIns="0" numCol="1" spcCol="1270" anchor="t" anchorCtr="0">
          <a:noAutofit/>
        </a:bodyPr>
        <a:lstStyle/>
        <a:p>
          <a:pPr marL="0" lvl="0" indent="0" algn="l" defTabSz="711200">
            <a:lnSpc>
              <a:spcPct val="90000"/>
            </a:lnSpc>
            <a:spcBef>
              <a:spcPct val="0"/>
            </a:spcBef>
            <a:spcAft>
              <a:spcPct val="35000"/>
            </a:spcAft>
            <a:buNone/>
          </a:pPr>
          <a:r>
            <a:rPr lang="es-MX" sz="1600" b="1" kern="1200" dirty="0"/>
            <a:t>ENERGIA ELECTRICA ACUMULABLE</a:t>
          </a:r>
        </a:p>
        <a:p>
          <a:pPr marL="114300" lvl="1" indent="-114300" algn="l" defTabSz="533400">
            <a:lnSpc>
              <a:spcPct val="90000"/>
            </a:lnSpc>
            <a:spcBef>
              <a:spcPct val="0"/>
            </a:spcBef>
            <a:spcAft>
              <a:spcPct val="15000"/>
            </a:spcAft>
            <a:buChar char="•"/>
          </a:pPr>
          <a:r>
            <a:rPr lang="es-MX" sz="1200" kern="1200" dirty="0"/>
            <a:t>En MWh por año por 15 años</a:t>
          </a:r>
        </a:p>
        <a:p>
          <a:pPr marL="114300" lvl="1" indent="-114300" algn="l" defTabSz="533400">
            <a:lnSpc>
              <a:spcPct val="90000"/>
            </a:lnSpc>
            <a:spcBef>
              <a:spcPct val="0"/>
            </a:spcBef>
            <a:spcAft>
              <a:spcPct val="15000"/>
            </a:spcAft>
            <a:buChar char="•"/>
          </a:pPr>
          <a:r>
            <a:rPr lang="es-MX" sz="1200" kern="1200" dirty="0"/>
            <a:t>Precio máximo que estén dispuestos a pagar</a:t>
          </a:r>
        </a:p>
      </dsp:txBody>
      <dsp:txXfrm rot="5400000">
        <a:off x="2795592" y="374442"/>
        <a:ext cx="2608650" cy="1123324"/>
      </dsp:txXfrm>
    </dsp:sp>
    <dsp:sp modelId="{BC47EB08-E702-49C0-B77E-99CC824C1FCD}">
      <dsp:nvSpPr>
        <dsp:cNvPr id="0" name=""/>
        <dsp:cNvSpPr/>
      </dsp:nvSpPr>
      <dsp:spPr>
        <a:xfrm rot="16200000">
          <a:off x="5968113" y="-368221"/>
          <a:ext cx="1872208" cy="2608650"/>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0" tIns="0" rIns="101327" bIns="0" numCol="1" spcCol="1270" anchor="t" anchorCtr="0">
          <a:noAutofit/>
        </a:bodyPr>
        <a:lstStyle/>
        <a:p>
          <a:pPr marL="0" lvl="0" indent="0" algn="l" defTabSz="711200">
            <a:lnSpc>
              <a:spcPct val="90000"/>
            </a:lnSpc>
            <a:spcBef>
              <a:spcPct val="0"/>
            </a:spcBef>
            <a:spcAft>
              <a:spcPct val="35000"/>
            </a:spcAft>
            <a:buNone/>
          </a:pPr>
          <a:r>
            <a:rPr lang="es-MX" sz="1600" b="1" kern="1200" dirty="0"/>
            <a:t>CERTIFICADOS DE ENERGIA LIMPIA</a:t>
          </a:r>
        </a:p>
        <a:p>
          <a:pPr marL="114300" lvl="1" indent="-114300" algn="l" defTabSz="533400">
            <a:lnSpc>
              <a:spcPct val="90000"/>
            </a:lnSpc>
            <a:spcBef>
              <a:spcPct val="0"/>
            </a:spcBef>
            <a:spcAft>
              <a:spcPct val="15000"/>
            </a:spcAft>
            <a:buChar char="•"/>
          </a:pPr>
          <a:r>
            <a:rPr lang="es-MX" sz="1200" kern="1200" dirty="0"/>
            <a:t>CELs por año durante 20 años</a:t>
          </a:r>
        </a:p>
        <a:p>
          <a:pPr marL="114300" lvl="1" indent="-114300" algn="l" defTabSz="533400">
            <a:lnSpc>
              <a:spcPct val="90000"/>
            </a:lnSpc>
            <a:spcBef>
              <a:spcPct val="0"/>
            </a:spcBef>
            <a:spcAft>
              <a:spcPct val="15000"/>
            </a:spcAft>
            <a:buChar char="•"/>
          </a:pPr>
          <a:r>
            <a:rPr lang="es-MX" sz="1200" kern="1200" dirty="0"/>
            <a:t>Precio máximo que estén dispuestos a pagar</a:t>
          </a:r>
        </a:p>
      </dsp:txBody>
      <dsp:txXfrm rot="5400000">
        <a:off x="5599892" y="374442"/>
        <a:ext cx="2608650" cy="11233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3E17FA-207E-48F9-A9D8-92E47B1C6D51}">
      <dsp:nvSpPr>
        <dsp:cNvPr id="0" name=""/>
        <dsp:cNvSpPr/>
      </dsp:nvSpPr>
      <dsp:spPr>
        <a:xfrm>
          <a:off x="1235399" y="500"/>
          <a:ext cx="746109" cy="373054"/>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MX" sz="1600" kern="1200" dirty="0" err="1"/>
            <a:t>CELs</a:t>
          </a:r>
          <a:endParaRPr lang="es-MX" sz="1600" kern="1200" dirty="0"/>
        </a:p>
      </dsp:txBody>
      <dsp:txXfrm>
        <a:off x="1246325" y="11426"/>
        <a:ext cx="724257" cy="351202"/>
      </dsp:txXfrm>
    </dsp:sp>
    <dsp:sp modelId="{FBC63E9B-714C-4ACB-A028-57F1C848DE58}">
      <dsp:nvSpPr>
        <dsp:cNvPr id="0" name=""/>
        <dsp:cNvSpPr/>
      </dsp:nvSpPr>
      <dsp:spPr>
        <a:xfrm rot="3600000">
          <a:off x="1721998" y="655500"/>
          <a:ext cx="389241" cy="130569"/>
        </a:xfrm>
        <a:prstGeom prst="leftRightArrow">
          <a:avLst>
            <a:gd name="adj1" fmla="val 60000"/>
            <a:gd name="adj2" fmla="val 50000"/>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s-MX" sz="500" kern="1200"/>
        </a:p>
      </dsp:txBody>
      <dsp:txXfrm>
        <a:off x="1761169" y="681614"/>
        <a:ext cx="310899" cy="78341"/>
      </dsp:txXfrm>
    </dsp:sp>
    <dsp:sp modelId="{C9D853DA-F9D2-4F9E-9695-7B5BE361926F}">
      <dsp:nvSpPr>
        <dsp:cNvPr id="0" name=""/>
        <dsp:cNvSpPr/>
      </dsp:nvSpPr>
      <dsp:spPr>
        <a:xfrm>
          <a:off x="1851730" y="1068016"/>
          <a:ext cx="746109" cy="373054"/>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MX" sz="1600" kern="1200" dirty="0"/>
            <a:t>EEA</a:t>
          </a:r>
        </a:p>
      </dsp:txBody>
      <dsp:txXfrm>
        <a:off x="1862656" y="1078942"/>
        <a:ext cx="724257" cy="351202"/>
      </dsp:txXfrm>
    </dsp:sp>
    <dsp:sp modelId="{192627C5-CEB9-4687-A3A4-1C561FCBB218}">
      <dsp:nvSpPr>
        <dsp:cNvPr id="0" name=""/>
        <dsp:cNvSpPr/>
      </dsp:nvSpPr>
      <dsp:spPr>
        <a:xfrm rot="10800000">
          <a:off x="1413833" y="1189259"/>
          <a:ext cx="389241" cy="130569"/>
        </a:xfrm>
        <a:prstGeom prst="leftRightArrow">
          <a:avLst>
            <a:gd name="adj1" fmla="val 60000"/>
            <a:gd name="adj2" fmla="val 50000"/>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s-MX" sz="500" kern="1200"/>
        </a:p>
      </dsp:txBody>
      <dsp:txXfrm rot="10800000">
        <a:off x="1453004" y="1215373"/>
        <a:ext cx="310899" cy="78341"/>
      </dsp:txXfrm>
    </dsp:sp>
    <dsp:sp modelId="{ED00D4A6-E27C-438F-A587-8CDD94476225}">
      <dsp:nvSpPr>
        <dsp:cNvPr id="0" name=""/>
        <dsp:cNvSpPr/>
      </dsp:nvSpPr>
      <dsp:spPr>
        <a:xfrm>
          <a:off x="619068" y="1068016"/>
          <a:ext cx="746109" cy="373054"/>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MX" sz="1600" kern="1200" dirty="0"/>
            <a:t>POT</a:t>
          </a:r>
        </a:p>
      </dsp:txBody>
      <dsp:txXfrm>
        <a:off x="629994" y="1078942"/>
        <a:ext cx="724257" cy="351202"/>
      </dsp:txXfrm>
    </dsp:sp>
    <dsp:sp modelId="{8AEB908C-2826-4FAA-A635-46E16FA4B841}">
      <dsp:nvSpPr>
        <dsp:cNvPr id="0" name=""/>
        <dsp:cNvSpPr/>
      </dsp:nvSpPr>
      <dsp:spPr>
        <a:xfrm rot="18000000">
          <a:off x="1105667" y="655500"/>
          <a:ext cx="389241" cy="130569"/>
        </a:xfrm>
        <a:prstGeom prst="leftRightArrow">
          <a:avLst>
            <a:gd name="adj1" fmla="val 60000"/>
            <a:gd name="adj2" fmla="val 50000"/>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s-MX" sz="500" kern="1200"/>
        </a:p>
      </dsp:txBody>
      <dsp:txXfrm>
        <a:off x="1144838" y="681614"/>
        <a:ext cx="310899" cy="7834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57DA4E-83B3-4F14-A6FF-18FC8B6DD5ED}">
      <dsp:nvSpPr>
        <dsp:cNvPr id="0" name=""/>
        <dsp:cNvSpPr/>
      </dsp:nvSpPr>
      <dsp:spPr>
        <a:xfrm>
          <a:off x="971348" y="256"/>
          <a:ext cx="752861" cy="376430"/>
        </a:xfrm>
        <a:prstGeom prst="roundRect">
          <a:avLst>
            <a:gd name="adj" fmla="val 10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MX" sz="1600" kern="1200" dirty="0"/>
            <a:t>POT</a:t>
          </a:r>
        </a:p>
      </dsp:txBody>
      <dsp:txXfrm>
        <a:off x="982373" y="11281"/>
        <a:ext cx="730811" cy="354380"/>
      </dsp:txXfrm>
    </dsp:sp>
    <dsp:sp modelId="{B11B69AD-8492-49D9-8760-2765E9AE482A}">
      <dsp:nvSpPr>
        <dsp:cNvPr id="0" name=""/>
        <dsp:cNvSpPr/>
      </dsp:nvSpPr>
      <dsp:spPr>
        <a:xfrm rot="5400000">
          <a:off x="1151487" y="556176"/>
          <a:ext cx="392584" cy="131750"/>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s-MX" sz="500" kern="1200"/>
        </a:p>
      </dsp:txBody>
      <dsp:txXfrm>
        <a:off x="1191012" y="582526"/>
        <a:ext cx="313534" cy="79050"/>
      </dsp:txXfrm>
    </dsp:sp>
    <dsp:sp modelId="{96C33C1B-012A-439E-B7ED-6EC9D6D1DF55}">
      <dsp:nvSpPr>
        <dsp:cNvPr id="0" name=""/>
        <dsp:cNvSpPr/>
      </dsp:nvSpPr>
      <dsp:spPr>
        <a:xfrm>
          <a:off x="971348" y="867417"/>
          <a:ext cx="752861" cy="376430"/>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MX" sz="1600" kern="1200" dirty="0"/>
            <a:t>EEA</a:t>
          </a:r>
        </a:p>
      </dsp:txBody>
      <dsp:txXfrm>
        <a:off x="982373" y="878442"/>
        <a:ext cx="730811" cy="354380"/>
      </dsp:txXfrm>
    </dsp:sp>
    <dsp:sp modelId="{A40939BF-89F9-48F3-A8E4-42AB4BF79A37}">
      <dsp:nvSpPr>
        <dsp:cNvPr id="0" name=""/>
        <dsp:cNvSpPr/>
      </dsp:nvSpPr>
      <dsp:spPr>
        <a:xfrm rot="16200000">
          <a:off x="1151487" y="556176"/>
          <a:ext cx="392584" cy="131750"/>
        </a:xfrm>
        <a:prstGeom prst="leftRightArrow">
          <a:avLst>
            <a:gd name="adj1" fmla="val 60000"/>
            <a:gd name="adj2" fmla="val 50000"/>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s-MX" sz="500" kern="1200"/>
        </a:p>
      </dsp:txBody>
      <dsp:txXfrm>
        <a:off x="1191012" y="582526"/>
        <a:ext cx="313534" cy="7905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ACC8E-0453-471D-9591-54DC7CCA6D49}">
      <dsp:nvSpPr>
        <dsp:cNvPr id="0" name=""/>
        <dsp:cNvSpPr/>
      </dsp:nvSpPr>
      <dsp:spPr>
        <a:xfrm>
          <a:off x="258712" y="128"/>
          <a:ext cx="863838" cy="431919"/>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MX" sz="1800" kern="1200" dirty="0"/>
            <a:t>EEA</a:t>
          </a:r>
        </a:p>
      </dsp:txBody>
      <dsp:txXfrm>
        <a:off x="271362" y="12778"/>
        <a:ext cx="838538" cy="40661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04BF1-C0B3-4B7F-89E4-67DB1A5504AB}">
      <dsp:nvSpPr>
        <dsp:cNvPr id="0" name=""/>
        <dsp:cNvSpPr/>
      </dsp:nvSpPr>
      <dsp:spPr>
        <a:xfrm rot="16200000">
          <a:off x="-1419736" y="2020186"/>
          <a:ext cx="3061060" cy="362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19534" bIns="0" numCol="1" spcCol="1270" anchor="t" anchorCtr="0">
          <a:noAutofit/>
        </a:bodyPr>
        <a:lstStyle/>
        <a:p>
          <a:pPr marL="0" lvl="0" indent="0" algn="r" defTabSz="1111250">
            <a:lnSpc>
              <a:spcPct val="90000"/>
            </a:lnSpc>
            <a:spcBef>
              <a:spcPct val="0"/>
            </a:spcBef>
            <a:spcAft>
              <a:spcPct val="35000"/>
            </a:spcAft>
            <a:buNone/>
          </a:pPr>
          <a:r>
            <a:rPr lang="es-MX" sz="2500" kern="1200"/>
            <a:t>PERSONA FÍSICA 	</a:t>
          </a:r>
        </a:p>
      </dsp:txBody>
      <dsp:txXfrm>
        <a:off x="-1419736" y="2020186"/>
        <a:ext cx="3061060" cy="362305"/>
      </dsp:txXfrm>
    </dsp:sp>
    <dsp:sp modelId="{47C6D28D-3D78-47AE-A132-C15256023054}">
      <dsp:nvSpPr>
        <dsp:cNvPr id="0" name=""/>
        <dsp:cNvSpPr/>
      </dsp:nvSpPr>
      <dsp:spPr>
        <a:xfrm>
          <a:off x="291946" y="670809"/>
          <a:ext cx="1804668" cy="3061060"/>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319534" rIns="142240" bIns="142240" numCol="1" spcCol="1270" anchor="t" anchorCtr="0">
          <a:noAutofit/>
        </a:bodyPr>
        <a:lstStyle/>
        <a:p>
          <a:pPr marL="228600" lvl="1" indent="-228600" algn="l" defTabSz="977900">
            <a:lnSpc>
              <a:spcPct val="90000"/>
            </a:lnSpc>
            <a:spcBef>
              <a:spcPct val="0"/>
            </a:spcBef>
            <a:spcAft>
              <a:spcPct val="15000"/>
            </a:spcAft>
            <a:buChar char="•"/>
          </a:pPr>
          <a:endParaRPr lang="es-MX" sz="2200" kern="1200" dirty="0">
            <a:solidFill>
              <a:schemeClr val="bg1"/>
            </a:solidFill>
          </a:endParaRPr>
        </a:p>
        <a:p>
          <a:pPr marL="228600" lvl="1" indent="-228600" algn="l" defTabSz="889000">
            <a:lnSpc>
              <a:spcPct val="90000"/>
            </a:lnSpc>
            <a:spcBef>
              <a:spcPct val="0"/>
            </a:spcBef>
            <a:spcAft>
              <a:spcPct val="15000"/>
            </a:spcAft>
            <a:buChar char="•"/>
          </a:pPr>
          <a:r>
            <a:rPr lang="es-MX" sz="2000" kern="1200" dirty="0">
              <a:solidFill>
                <a:schemeClr val="bg1"/>
              </a:solidFill>
            </a:rPr>
            <a:t>Mexicana</a:t>
          </a:r>
        </a:p>
        <a:p>
          <a:pPr marL="228600" lvl="1" indent="-228600" algn="l" defTabSz="889000">
            <a:lnSpc>
              <a:spcPct val="90000"/>
            </a:lnSpc>
            <a:spcBef>
              <a:spcPct val="0"/>
            </a:spcBef>
            <a:spcAft>
              <a:spcPct val="15000"/>
            </a:spcAft>
            <a:buChar char="•"/>
          </a:pPr>
          <a:endParaRPr lang="es-MX" sz="2000" kern="1200" dirty="0">
            <a:solidFill>
              <a:schemeClr val="bg1"/>
            </a:solidFill>
          </a:endParaRPr>
        </a:p>
        <a:p>
          <a:pPr marL="228600" lvl="1" indent="-228600" algn="l" defTabSz="889000">
            <a:lnSpc>
              <a:spcPct val="90000"/>
            </a:lnSpc>
            <a:spcBef>
              <a:spcPct val="0"/>
            </a:spcBef>
            <a:spcAft>
              <a:spcPct val="15000"/>
            </a:spcAft>
            <a:buChar char="•"/>
          </a:pPr>
          <a:r>
            <a:rPr lang="es-MX" sz="2000" kern="1200" dirty="0">
              <a:solidFill>
                <a:schemeClr val="bg1"/>
              </a:solidFill>
            </a:rPr>
            <a:t> Extranjera</a:t>
          </a:r>
          <a:r>
            <a:rPr lang="es-MX" sz="2000" kern="1200" dirty="0">
              <a:solidFill>
                <a:srgbClr val="FF0000"/>
              </a:solidFill>
            </a:rPr>
            <a:t> </a:t>
          </a:r>
        </a:p>
      </dsp:txBody>
      <dsp:txXfrm>
        <a:off x="291946" y="670809"/>
        <a:ext cx="1804668" cy="3061060"/>
      </dsp:txXfrm>
    </dsp:sp>
    <dsp:sp modelId="{49D3C246-01B9-40A9-96E8-F71F7273F82A}">
      <dsp:nvSpPr>
        <dsp:cNvPr id="0" name=""/>
        <dsp:cNvSpPr/>
      </dsp:nvSpPr>
      <dsp:spPr>
        <a:xfrm>
          <a:off x="-70358" y="192566"/>
          <a:ext cx="724611" cy="724611"/>
        </a:xfrm>
        <a:prstGeom prst="rect">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215848C-7C53-4FCB-83BB-4AA25ACB59AB}">
      <dsp:nvSpPr>
        <dsp:cNvPr id="0" name=""/>
        <dsp:cNvSpPr/>
      </dsp:nvSpPr>
      <dsp:spPr>
        <a:xfrm rot="16200000">
          <a:off x="1217993" y="2020186"/>
          <a:ext cx="3061060" cy="362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19534" bIns="0" numCol="1" spcCol="1270" anchor="t" anchorCtr="0">
          <a:noAutofit/>
        </a:bodyPr>
        <a:lstStyle/>
        <a:p>
          <a:pPr marL="0" lvl="0" indent="0" algn="r" defTabSz="1111250">
            <a:lnSpc>
              <a:spcPct val="90000"/>
            </a:lnSpc>
            <a:spcBef>
              <a:spcPct val="0"/>
            </a:spcBef>
            <a:spcAft>
              <a:spcPct val="35000"/>
            </a:spcAft>
            <a:buNone/>
          </a:pPr>
          <a:r>
            <a:rPr lang="es-MX" sz="2500" kern="1200"/>
            <a:t>PERSONA MORAL </a:t>
          </a:r>
        </a:p>
      </dsp:txBody>
      <dsp:txXfrm>
        <a:off x="1217993" y="2020186"/>
        <a:ext cx="3061060" cy="362305"/>
      </dsp:txXfrm>
    </dsp:sp>
    <dsp:sp modelId="{AB0B0EAE-D837-4B63-A8A4-BFD820DB6289}">
      <dsp:nvSpPr>
        <dsp:cNvPr id="0" name=""/>
        <dsp:cNvSpPr/>
      </dsp:nvSpPr>
      <dsp:spPr>
        <a:xfrm>
          <a:off x="2929676" y="670809"/>
          <a:ext cx="1804668" cy="3061060"/>
        </a:xfrm>
        <a:prstGeom prst="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240" tIns="319534" rIns="142240" bIns="142240" numCol="1" spcCol="1270" anchor="t" anchorCtr="0">
          <a:noAutofit/>
        </a:bodyPr>
        <a:lstStyle/>
        <a:p>
          <a:pPr marL="57150" lvl="1" indent="-57150" algn="l" defTabSz="488950">
            <a:lnSpc>
              <a:spcPct val="90000"/>
            </a:lnSpc>
            <a:spcBef>
              <a:spcPct val="0"/>
            </a:spcBef>
            <a:spcAft>
              <a:spcPct val="15000"/>
            </a:spcAft>
            <a:buChar char="•"/>
          </a:pPr>
          <a:endParaRPr lang="es-MX" sz="1100" kern="1200"/>
        </a:p>
        <a:p>
          <a:pPr marL="228600" lvl="1" indent="-228600" algn="l" defTabSz="889000">
            <a:lnSpc>
              <a:spcPct val="90000"/>
            </a:lnSpc>
            <a:spcBef>
              <a:spcPct val="0"/>
            </a:spcBef>
            <a:spcAft>
              <a:spcPct val="15000"/>
            </a:spcAft>
            <a:buChar char="•"/>
          </a:pPr>
          <a:r>
            <a:rPr lang="es-MX" sz="2000" kern="1200" dirty="0"/>
            <a:t>Nacional </a:t>
          </a:r>
        </a:p>
        <a:p>
          <a:pPr marL="228600" lvl="1" indent="-228600" algn="l" defTabSz="889000">
            <a:lnSpc>
              <a:spcPct val="90000"/>
            </a:lnSpc>
            <a:spcBef>
              <a:spcPct val="0"/>
            </a:spcBef>
            <a:spcAft>
              <a:spcPct val="15000"/>
            </a:spcAft>
            <a:buChar char="•"/>
          </a:pPr>
          <a:endParaRPr lang="es-MX" sz="2000" kern="1200" dirty="0">
            <a:solidFill>
              <a:sysClr val="windowText" lastClr="000000"/>
            </a:solidFill>
          </a:endParaRPr>
        </a:p>
        <a:p>
          <a:pPr marL="228600" lvl="1" indent="-228600" algn="l" defTabSz="889000">
            <a:lnSpc>
              <a:spcPct val="90000"/>
            </a:lnSpc>
            <a:spcBef>
              <a:spcPct val="0"/>
            </a:spcBef>
            <a:spcAft>
              <a:spcPct val="15000"/>
            </a:spcAft>
            <a:buChar char="•"/>
          </a:pPr>
          <a:r>
            <a:rPr lang="es-MX" sz="2000" kern="1200" dirty="0"/>
            <a:t>Extranjera </a:t>
          </a:r>
        </a:p>
      </dsp:txBody>
      <dsp:txXfrm>
        <a:off x="2929676" y="670809"/>
        <a:ext cx="1804668" cy="3061060"/>
      </dsp:txXfrm>
    </dsp:sp>
    <dsp:sp modelId="{8F3D29DF-D376-4D13-AE37-81D50D288CC1}">
      <dsp:nvSpPr>
        <dsp:cNvPr id="0" name=""/>
        <dsp:cNvSpPr/>
      </dsp:nvSpPr>
      <dsp:spPr>
        <a:xfrm>
          <a:off x="2567370" y="192566"/>
          <a:ext cx="724611" cy="724611"/>
        </a:xfrm>
        <a:prstGeom prst="rect">
          <a:avLst/>
        </a:prstGeom>
        <a:blipFill rotWithShape="1">
          <a:blip xmlns:r="http://schemas.openxmlformats.org/officeDocument/2006/relationships" r:embed="rId2"/>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B9C9F5A-9E86-485F-9AD9-6505E46A1ED7}">
      <dsp:nvSpPr>
        <dsp:cNvPr id="0" name=""/>
        <dsp:cNvSpPr/>
      </dsp:nvSpPr>
      <dsp:spPr>
        <a:xfrm rot="16200000">
          <a:off x="4366875" y="2020186"/>
          <a:ext cx="3061060" cy="362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19534" bIns="0" numCol="1" spcCol="1270" anchor="t" anchorCtr="0">
          <a:noAutofit/>
        </a:bodyPr>
        <a:lstStyle/>
        <a:p>
          <a:pPr marL="0" lvl="0" indent="0" algn="r" defTabSz="1111250">
            <a:lnSpc>
              <a:spcPct val="90000"/>
            </a:lnSpc>
            <a:spcBef>
              <a:spcPct val="0"/>
            </a:spcBef>
            <a:spcAft>
              <a:spcPct val="35000"/>
            </a:spcAft>
            <a:buNone/>
          </a:pPr>
          <a:r>
            <a:rPr lang="es-MX" sz="2500" kern="1200"/>
            <a:t>CONSORCIO </a:t>
          </a:r>
        </a:p>
      </dsp:txBody>
      <dsp:txXfrm>
        <a:off x="4366875" y="2020186"/>
        <a:ext cx="3061060" cy="362305"/>
      </dsp:txXfrm>
    </dsp:sp>
    <dsp:sp modelId="{AB902CDC-F7D5-47F0-A0BD-928759C4140A}">
      <dsp:nvSpPr>
        <dsp:cNvPr id="0" name=""/>
        <dsp:cNvSpPr/>
      </dsp:nvSpPr>
      <dsp:spPr>
        <a:xfrm>
          <a:off x="6078558" y="670809"/>
          <a:ext cx="1804668" cy="3061060"/>
        </a:xfrm>
        <a:prstGeom prst="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3792" tIns="319534" rIns="113792" bIns="113792" numCol="1" spcCol="1270" anchor="t" anchorCtr="0">
          <a:noAutofit/>
        </a:bodyPr>
        <a:lstStyle/>
        <a:p>
          <a:pPr marL="57150" lvl="1" indent="-57150" algn="l" defTabSz="488950">
            <a:lnSpc>
              <a:spcPct val="90000"/>
            </a:lnSpc>
            <a:spcBef>
              <a:spcPct val="0"/>
            </a:spcBef>
            <a:spcAft>
              <a:spcPct val="15000"/>
            </a:spcAft>
            <a:buChar char="•"/>
          </a:pPr>
          <a:endParaRPr lang="es-MX" sz="1100" kern="1200"/>
        </a:p>
        <a:p>
          <a:pPr marL="171450" lvl="1" indent="-171450" algn="l" defTabSz="711200">
            <a:lnSpc>
              <a:spcPct val="90000"/>
            </a:lnSpc>
            <a:spcBef>
              <a:spcPct val="0"/>
            </a:spcBef>
            <a:spcAft>
              <a:spcPct val="15000"/>
            </a:spcAft>
            <a:buChar char="•"/>
          </a:pPr>
          <a:r>
            <a:rPr lang="es-MX" sz="1600" kern="1200" dirty="0"/>
            <a:t>Conformado por PM nacionales.</a:t>
          </a:r>
        </a:p>
        <a:p>
          <a:pPr marL="171450" lvl="1" indent="-171450" algn="l" defTabSz="711200">
            <a:lnSpc>
              <a:spcPct val="90000"/>
            </a:lnSpc>
            <a:spcBef>
              <a:spcPct val="0"/>
            </a:spcBef>
            <a:spcAft>
              <a:spcPct val="15000"/>
            </a:spcAft>
            <a:buChar char="•"/>
          </a:pPr>
          <a:endParaRPr lang="es-MX" sz="1600" kern="1200" dirty="0">
            <a:solidFill>
              <a:sysClr val="windowText" lastClr="000000"/>
            </a:solidFill>
          </a:endParaRPr>
        </a:p>
        <a:p>
          <a:pPr marL="171450" lvl="1" indent="-171450" algn="l" defTabSz="711200">
            <a:lnSpc>
              <a:spcPct val="90000"/>
            </a:lnSpc>
            <a:spcBef>
              <a:spcPct val="0"/>
            </a:spcBef>
            <a:spcAft>
              <a:spcPct val="15000"/>
            </a:spcAft>
            <a:buChar char="•"/>
          </a:pPr>
          <a:r>
            <a:rPr lang="es-MX" sz="1600" kern="1200" dirty="0"/>
            <a:t>Conformado por PM nacionales, extranjeras o por personas físicas, en cualquiera de sus combinaciones.  </a:t>
          </a:r>
        </a:p>
        <a:p>
          <a:pPr marL="171450" lvl="1" indent="-171450" algn="l" defTabSz="711200">
            <a:lnSpc>
              <a:spcPct val="90000"/>
            </a:lnSpc>
            <a:spcBef>
              <a:spcPct val="0"/>
            </a:spcBef>
            <a:spcAft>
              <a:spcPct val="15000"/>
            </a:spcAft>
            <a:buChar char="•"/>
          </a:pPr>
          <a:endParaRPr lang="es-MX" sz="1600" kern="1200">
            <a:solidFill>
              <a:sysClr val="windowText" lastClr="000000"/>
            </a:solidFill>
          </a:endParaRPr>
        </a:p>
        <a:p>
          <a:pPr marL="57150" lvl="1" indent="-57150" algn="l" defTabSz="488950">
            <a:lnSpc>
              <a:spcPct val="90000"/>
            </a:lnSpc>
            <a:spcBef>
              <a:spcPct val="0"/>
            </a:spcBef>
            <a:spcAft>
              <a:spcPct val="15000"/>
            </a:spcAft>
            <a:buChar char="•"/>
          </a:pPr>
          <a:endParaRPr lang="es-MX" sz="1100" kern="1200" dirty="0"/>
        </a:p>
      </dsp:txBody>
      <dsp:txXfrm>
        <a:off x="6078558" y="670809"/>
        <a:ext cx="1804668" cy="3061060"/>
      </dsp:txXfrm>
    </dsp:sp>
    <dsp:sp modelId="{0CDD8106-CAA9-4446-B1B8-230247A7ED41}">
      <dsp:nvSpPr>
        <dsp:cNvPr id="0" name=""/>
        <dsp:cNvSpPr/>
      </dsp:nvSpPr>
      <dsp:spPr>
        <a:xfrm>
          <a:off x="5205100" y="192566"/>
          <a:ext cx="1746916" cy="724611"/>
        </a:xfrm>
        <a:prstGeom prst="rect">
          <a:avLst/>
        </a:prstGeom>
        <a:blipFill rotWithShape="1">
          <a:blip xmlns:r="http://schemas.openxmlformats.org/officeDocument/2006/relationships" r:embed="rId3"/>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BC26BE-9CD0-40B4-8729-B96E6B14B647}">
      <dsp:nvSpPr>
        <dsp:cNvPr id="0" name=""/>
        <dsp:cNvSpPr/>
      </dsp:nvSpPr>
      <dsp:spPr>
        <a:xfrm>
          <a:off x="0" y="0"/>
          <a:ext cx="7344816" cy="1123199"/>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just" defTabSz="533400">
            <a:lnSpc>
              <a:spcPct val="90000"/>
            </a:lnSpc>
            <a:spcBef>
              <a:spcPct val="0"/>
            </a:spcBef>
            <a:spcAft>
              <a:spcPct val="35000"/>
            </a:spcAft>
            <a:buNone/>
          </a:pPr>
          <a:r>
            <a:rPr lang="es-ES_tradnl" sz="1200" b="1" u="none" kern="1200" dirty="0"/>
            <a:t>Como Consorcio</a:t>
          </a:r>
          <a:r>
            <a:rPr lang="es-ES_tradnl" sz="1200" u="none" kern="1200" dirty="0"/>
            <a:t>:</a:t>
          </a:r>
        </a:p>
        <a:p>
          <a:pPr marL="0" lvl="0" indent="0" algn="just" defTabSz="533400">
            <a:lnSpc>
              <a:spcPct val="90000"/>
            </a:lnSpc>
            <a:spcBef>
              <a:spcPct val="0"/>
            </a:spcBef>
            <a:spcAft>
              <a:spcPct val="35000"/>
            </a:spcAft>
            <a:buNone/>
          </a:pPr>
          <a:r>
            <a:rPr lang="es-ES_tradnl" sz="1200" u="none" kern="1200" dirty="0"/>
            <a:t> En cuyo caso todos los miembros comparecerán a la firma del Contrato y, en su conjunto, tendrán el carácter de Vendedor y </a:t>
          </a:r>
          <a:r>
            <a:rPr lang="es-ES_tradnl" sz="1200" u="none" kern="1200" dirty="0">
              <a:solidFill>
                <a:schemeClr val="bg1"/>
              </a:solidFill>
            </a:rPr>
            <a:t>estarán a lo dispuesto en su Convenio Consorcial en el entendido de que </a:t>
          </a:r>
          <a:r>
            <a:rPr lang="es-ES_tradnl" sz="1200" u="sng" kern="1200" dirty="0">
              <a:solidFill>
                <a:schemeClr val="bg1"/>
              </a:solidFill>
            </a:rPr>
            <a:t>cada uno </a:t>
          </a:r>
          <a:r>
            <a:rPr lang="es-ES_tradnl" sz="1200" u="none" kern="1200" dirty="0">
              <a:solidFill>
                <a:schemeClr val="bg1"/>
              </a:solidFill>
            </a:rPr>
            <a:t>de ellos será </a:t>
          </a:r>
          <a:r>
            <a:rPr lang="es-ES_tradnl" sz="1200" u="sng" kern="1200" dirty="0">
              <a:solidFill>
                <a:schemeClr val="bg1"/>
              </a:solidFill>
            </a:rPr>
            <a:t>solidariamente responsable </a:t>
          </a:r>
          <a:r>
            <a:rPr lang="es-ES_tradnl" sz="1200" u="none" kern="1200" dirty="0">
              <a:solidFill>
                <a:schemeClr val="bg1"/>
              </a:solidFill>
            </a:rPr>
            <a:t>del cumplimiento de las obligaciones asumidas en el Contrato por el Vendedor durante la vigencia del mismo. </a:t>
          </a:r>
          <a:endParaRPr lang="es-MX" sz="1200" u="none" kern="1200" dirty="0">
            <a:solidFill>
              <a:schemeClr val="bg1"/>
            </a:solidFill>
          </a:endParaRPr>
        </a:p>
      </dsp:txBody>
      <dsp:txXfrm>
        <a:off x="54830" y="54830"/>
        <a:ext cx="7235156" cy="1013539"/>
      </dsp:txXfrm>
    </dsp:sp>
    <dsp:sp modelId="{FFB4739A-29A6-4D34-B32F-0B8D7CC03AE0}">
      <dsp:nvSpPr>
        <dsp:cNvPr id="0" name=""/>
        <dsp:cNvSpPr/>
      </dsp:nvSpPr>
      <dsp:spPr>
        <a:xfrm>
          <a:off x="0" y="1187410"/>
          <a:ext cx="7344816" cy="1123199"/>
        </a:xfrm>
        <a:prstGeom prst="roundRect">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just" defTabSz="533400">
            <a:lnSpc>
              <a:spcPct val="90000"/>
            </a:lnSpc>
            <a:spcBef>
              <a:spcPct val="0"/>
            </a:spcBef>
            <a:spcAft>
              <a:spcPct val="35000"/>
            </a:spcAft>
            <a:buNone/>
          </a:pPr>
          <a:r>
            <a:rPr lang="es-ES_tradnl" sz="1200" b="1" u="none" kern="1200" dirty="0"/>
            <a:t>A través de una Sociedad de Propósito Específico: </a:t>
          </a:r>
        </a:p>
        <a:p>
          <a:pPr marL="0" lvl="0" indent="0" algn="just" defTabSz="533400">
            <a:lnSpc>
              <a:spcPct val="90000"/>
            </a:lnSpc>
            <a:spcBef>
              <a:spcPct val="0"/>
            </a:spcBef>
            <a:spcAft>
              <a:spcPct val="35000"/>
            </a:spcAft>
            <a:buNone/>
          </a:pPr>
          <a:r>
            <a:rPr lang="es-ES_tradnl" sz="1200" u="none" kern="1200" dirty="0"/>
            <a:t>En cuyo caso será esa Sociedad de Propósito Específico quien suscribirá, con el carácter de Vendedor, el Contrato que le haya sido asignado al Consorcio.</a:t>
          </a:r>
          <a:endParaRPr lang="es-MX" sz="1200" kern="1200" dirty="0"/>
        </a:p>
      </dsp:txBody>
      <dsp:txXfrm>
        <a:off x="54830" y="1242240"/>
        <a:ext cx="7235156" cy="101353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E04BF1-C0B3-4B7F-89E4-67DB1A5504AB}">
      <dsp:nvSpPr>
        <dsp:cNvPr id="0" name=""/>
        <dsp:cNvSpPr/>
      </dsp:nvSpPr>
      <dsp:spPr>
        <a:xfrm rot="16200000">
          <a:off x="-995948" y="1429559"/>
          <a:ext cx="2139105" cy="3646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21568" bIns="0" numCol="1" spcCol="1270" anchor="t" anchorCtr="0">
          <a:noAutofit/>
        </a:bodyPr>
        <a:lstStyle/>
        <a:p>
          <a:pPr marL="0" lvl="0" indent="0" algn="r" defTabSz="844550">
            <a:lnSpc>
              <a:spcPct val="90000"/>
            </a:lnSpc>
            <a:spcBef>
              <a:spcPct val="0"/>
            </a:spcBef>
            <a:spcAft>
              <a:spcPct val="35000"/>
            </a:spcAft>
            <a:buNone/>
          </a:pPr>
          <a:r>
            <a:rPr lang="es-MX" sz="1900" kern="1200"/>
            <a:t>PERSONA FÍSICA 	</a:t>
          </a:r>
        </a:p>
      </dsp:txBody>
      <dsp:txXfrm>
        <a:off x="-995948" y="1429559"/>
        <a:ext cx="2139105" cy="364612"/>
      </dsp:txXfrm>
    </dsp:sp>
    <dsp:sp modelId="{47C6D28D-3D78-47AE-A132-C15256023054}">
      <dsp:nvSpPr>
        <dsp:cNvPr id="0" name=""/>
        <dsp:cNvSpPr/>
      </dsp:nvSpPr>
      <dsp:spPr>
        <a:xfrm>
          <a:off x="255910" y="542313"/>
          <a:ext cx="1816157" cy="2139105"/>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77800" tIns="321568" rIns="177800" bIns="177800" numCol="1" spcCol="1270" anchor="t" anchorCtr="0">
          <a:noAutofit/>
        </a:bodyPr>
        <a:lstStyle/>
        <a:p>
          <a:pPr marL="228600" lvl="1" indent="-228600" algn="l" defTabSz="1111250">
            <a:lnSpc>
              <a:spcPct val="90000"/>
            </a:lnSpc>
            <a:spcBef>
              <a:spcPct val="0"/>
            </a:spcBef>
            <a:spcAft>
              <a:spcPct val="15000"/>
            </a:spcAft>
            <a:buChar char="•"/>
          </a:pPr>
          <a:endParaRPr lang="es-MX" sz="2500" kern="1200" dirty="0"/>
        </a:p>
        <a:p>
          <a:pPr marL="228600" lvl="1" indent="-228600" algn="l" defTabSz="1111250">
            <a:lnSpc>
              <a:spcPct val="90000"/>
            </a:lnSpc>
            <a:spcBef>
              <a:spcPct val="0"/>
            </a:spcBef>
            <a:spcAft>
              <a:spcPct val="15000"/>
            </a:spcAft>
            <a:buChar char="•"/>
          </a:pPr>
          <a:r>
            <a:rPr lang="es-MX" sz="2500" kern="1200" dirty="0"/>
            <a:t>En todos los casos</a:t>
          </a:r>
        </a:p>
      </dsp:txBody>
      <dsp:txXfrm>
        <a:off x="255910" y="542313"/>
        <a:ext cx="1816157" cy="2139105"/>
      </dsp:txXfrm>
    </dsp:sp>
    <dsp:sp modelId="{49D3C246-01B9-40A9-96E8-F71F7273F82A}">
      <dsp:nvSpPr>
        <dsp:cNvPr id="0" name=""/>
        <dsp:cNvSpPr/>
      </dsp:nvSpPr>
      <dsp:spPr>
        <a:xfrm>
          <a:off x="36005" y="72006"/>
          <a:ext cx="729225" cy="729225"/>
        </a:xfrm>
        <a:prstGeom prst="rect">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3215848C-7C53-4FCB-83BB-4AA25ACB59AB}">
      <dsp:nvSpPr>
        <dsp:cNvPr id="0" name=""/>
        <dsp:cNvSpPr/>
      </dsp:nvSpPr>
      <dsp:spPr>
        <a:xfrm rot="16200000">
          <a:off x="1671599" y="1429559"/>
          <a:ext cx="2139105" cy="3646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21568" bIns="0" numCol="1" spcCol="1270" anchor="t" anchorCtr="0">
          <a:noAutofit/>
        </a:bodyPr>
        <a:lstStyle/>
        <a:p>
          <a:pPr marL="0" lvl="0" indent="0" algn="r" defTabSz="844550">
            <a:lnSpc>
              <a:spcPct val="90000"/>
            </a:lnSpc>
            <a:spcBef>
              <a:spcPct val="0"/>
            </a:spcBef>
            <a:spcAft>
              <a:spcPct val="35000"/>
            </a:spcAft>
            <a:buNone/>
          </a:pPr>
          <a:r>
            <a:rPr lang="es-MX" sz="1900" kern="1200" dirty="0"/>
            <a:t>PERSONA MORAL </a:t>
          </a:r>
        </a:p>
      </dsp:txBody>
      <dsp:txXfrm>
        <a:off x="1671599" y="1429559"/>
        <a:ext cx="2139105" cy="364612"/>
      </dsp:txXfrm>
    </dsp:sp>
    <dsp:sp modelId="{AB0B0EAE-D837-4B63-A8A4-BFD820DB6289}">
      <dsp:nvSpPr>
        <dsp:cNvPr id="0" name=""/>
        <dsp:cNvSpPr/>
      </dsp:nvSpPr>
      <dsp:spPr>
        <a:xfrm>
          <a:off x="2916320" y="546206"/>
          <a:ext cx="1816157" cy="2139105"/>
        </a:xfrm>
        <a:prstGeom prst="rect">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8232" tIns="321568" rIns="78232" bIns="78232" numCol="1" spcCol="1270" anchor="t" anchorCtr="0">
          <a:noAutofit/>
        </a:bodyPr>
        <a:lstStyle/>
        <a:p>
          <a:pPr marL="57150" lvl="1" indent="-57150" algn="l" defTabSz="488950">
            <a:lnSpc>
              <a:spcPct val="90000"/>
            </a:lnSpc>
            <a:spcBef>
              <a:spcPct val="0"/>
            </a:spcBef>
            <a:spcAft>
              <a:spcPct val="15000"/>
            </a:spcAft>
            <a:buChar char="•"/>
          </a:pPr>
          <a:endParaRPr lang="es-MX" sz="1100" kern="1200" dirty="0"/>
        </a:p>
        <a:p>
          <a:pPr marL="114300" lvl="1" indent="-114300" algn="l" defTabSz="622300">
            <a:lnSpc>
              <a:spcPct val="90000"/>
            </a:lnSpc>
            <a:spcBef>
              <a:spcPct val="0"/>
            </a:spcBef>
            <a:spcAft>
              <a:spcPct val="15000"/>
            </a:spcAft>
            <a:buChar char="•"/>
          </a:pPr>
          <a:endParaRPr lang="es-MX" sz="1400" kern="1200" dirty="0">
            <a:solidFill>
              <a:sysClr val="windowText" lastClr="000000"/>
            </a:solidFill>
          </a:endParaRPr>
        </a:p>
        <a:p>
          <a:pPr marL="228600" lvl="1" indent="-228600" algn="l" defTabSz="1066800">
            <a:lnSpc>
              <a:spcPct val="90000"/>
            </a:lnSpc>
            <a:spcBef>
              <a:spcPct val="0"/>
            </a:spcBef>
            <a:spcAft>
              <a:spcPct val="15000"/>
            </a:spcAft>
            <a:buChar char="•"/>
          </a:pPr>
          <a:r>
            <a:rPr lang="es-MX" sz="2400" kern="1200" dirty="0"/>
            <a:t>Extranjera</a:t>
          </a:r>
          <a:r>
            <a:rPr lang="es-MX" sz="1800" kern="1200" dirty="0"/>
            <a:t> </a:t>
          </a:r>
        </a:p>
      </dsp:txBody>
      <dsp:txXfrm>
        <a:off x="2916320" y="546206"/>
        <a:ext cx="1816157" cy="2139105"/>
      </dsp:txXfrm>
    </dsp:sp>
    <dsp:sp modelId="{8F3D29DF-D376-4D13-AE37-81D50D288CC1}">
      <dsp:nvSpPr>
        <dsp:cNvPr id="0" name=""/>
        <dsp:cNvSpPr/>
      </dsp:nvSpPr>
      <dsp:spPr>
        <a:xfrm>
          <a:off x="2558845" y="61024"/>
          <a:ext cx="729225" cy="729225"/>
        </a:xfrm>
        <a:prstGeom prst="rect">
          <a:avLst/>
        </a:prstGeom>
        <a:blipFill rotWithShape="1">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7B9C9F5A-9E86-485F-9AD9-6505E46A1ED7}">
      <dsp:nvSpPr>
        <dsp:cNvPr id="0" name=""/>
        <dsp:cNvSpPr/>
      </dsp:nvSpPr>
      <dsp:spPr>
        <a:xfrm rot="16200000">
          <a:off x="4853553" y="1429559"/>
          <a:ext cx="2139105" cy="3646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21568" bIns="0" numCol="1" spcCol="1270" anchor="t" anchorCtr="0">
          <a:noAutofit/>
        </a:bodyPr>
        <a:lstStyle/>
        <a:p>
          <a:pPr marL="0" lvl="0" indent="0" algn="r" defTabSz="844550">
            <a:lnSpc>
              <a:spcPct val="90000"/>
            </a:lnSpc>
            <a:spcBef>
              <a:spcPct val="0"/>
            </a:spcBef>
            <a:spcAft>
              <a:spcPct val="35000"/>
            </a:spcAft>
            <a:buNone/>
          </a:pPr>
          <a:r>
            <a:rPr lang="es-MX" sz="1900" kern="1200"/>
            <a:t>CONSORCIO </a:t>
          </a:r>
        </a:p>
      </dsp:txBody>
      <dsp:txXfrm>
        <a:off x="4853553" y="1429559"/>
        <a:ext cx="2139105" cy="364612"/>
      </dsp:txXfrm>
    </dsp:sp>
    <dsp:sp modelId="{AB902CDC-F7D5-47F0-A0BD-928759C4140A}">
      <dsp:nvSpPr>
        <dsp:cNvPr id="0" name=""/>
        <dsp:cNvSpPr/>
      </dsp:nvSpPr>
      <dsp:spPr>
        <a:xfrm>
          <a:off x="6105412" y="542313"/>
          <a:ext cx="1816157" cy="2139105"/>
        </a:xfrm>
        <a:prstGeom prst="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8232" tIns="321568" rIns="78232" bIns="78232" numCol="1" spcCol="1270" anchor="t" anchorCtr="0">
          <a:noAutofit/>
        </a:bodyPr>
        <a:lstStyle/>
        <a:p>
          <a:pPr marL="57150" lvl="1" indent="-57150" algn="l" defTabSz="488950">
            <a:lnSpc>
              <a:spcPct val="90000"/>
            </a:lnSpc>
            <a:spcBef>
              <a:spcPct val="0"/>
            </a:spcBef>
            <a:spcAft>
              <a:spcPct val="15000"/>
            </a:spcAft>
            <a:buChar char="•"/>
          </a:pPr>
          <a:endParaRPr lang="es-MX" sz="1100" kern="1200"/>
        </a:p>
        <a:p>
          <a:pPr marL="114300" lvl="1" indent="-114300" algn="l" defTabSz="533400">
            <a:lnSpc>
              <a:spcPct val="90000"/>
            </a:lnSpc>
            <a:spcBef>
              <a:spcPct val="0"/>
            </a:spcBef>
            <a:spcAft>
              <a:spcPct val="15000"/>
            </a:spcAft>
            <a:buChar char="•"/>
          </a:pPr>
          <a:r>
            <a:rPr lang="es-MX" sz="1200" kern="1200"/>
            <a:t>Cuando entre los consorciantes se encuentre:</a:t>
          </a:r>
          <a:endParaRPr lang="es-MX" sz="1100" kern="1200" dirty="0"/>
        </a:p>
        <a:p>
          <a:pPr marL="57150" lvl="1" indent="-57150" algn="l" defTabSz="488950">
            <a:lnSpc>
              <a:spcPct val="90000"/>
            </a:lnSpc>
            <a:spcBef>
              <a:spcPct val="0"/>
            </a:spcBef>
            <a:spcAft>
              <a:spcPct val="15000"/>
            </a:spcAft>
            <a:buChar char="•"/>
          </a:pPr>
          <a:endParaRPr lang="es-MX" sz="1100" kern="1200" dirty="0"/>
        </a:p>
        <a:p>
          <a:pPr marL="57150" lvl="1" indent="-57150" algn="l" defTabSz="488950">
            <a:lnSpc>
              <a:spcPct val="90000"/>
            </a:lnSpc>
            <a:spcBef>
              <a:spcPct val="0"/>
            </a:spcBef>
            <a:spcAft>
              <a:spcPct val="15000"/>
            </a:spcAft>
            <a:buChar char="•"/>
          </a:pPr>
          <a:r>
            <a:rPr lang="es-MX" sz="1100" kern="1200" dirty="0"/>
            <a:t>Una persona física.</a:t>
          </a:r>
        </a:p>
        <a:p>
          <a:pPr marL="57150" lvl="1" indent="-57150" algn="l" defTabSz="488950">
            <a:lnSpc>
              <a:spcPct val="90000"/>
            </a:lnSpc>
            <a:spcBef>
              <a:spcPct val="0"/>
            </a:spcBef>
            <a:spcAft>
              <a:spcPct val="15000"/>
            </a:spcAft>
            <a:buChar char="•"/>
          </a:pPr>
          <a:r>
            <a:rPr lang="es-MX" sz="1100" kern="1200" dirty="0"/>
            <a:t>Una  persona moral extranjera.</a:t>
          </a:r>
        </a:p>
        <a:p>
          <a:pPr marL="114300" lvl="1" indent="-114300" algn="l" defTabSz="533400">
            <a:lnSpc>
              <a:spcPct val="90000"/>
            </a:lnSpc>
            <a:spcBef>
              <a:spcPct val="0"/>
            </a:spcBef>
            <a:spcAft>
              <a:spcPct val="15000"/>
            </a:spcAft>
            <a:buChar char="•"/>
          </a:pPr>
          <a:endParaRPr lang="es-MX" sz="1200" kern="1200" dirty="0">
            <a:solidFill>
              <a:sysClr val="windowText" lastClr="000000"/>
            </a:solidFill>
          </a:endParaRPr>
        </a:p>
        <a:p>
          <a:pPr marL="114300" lvl="1" indent="-114300" algn="l" defTabSz="533400">
            <a:lnSpc>
              <a:spcPct val="90000"/>
            </a:lnSpc>
            <a:spcBef>
              <a:spcPct val="0"/>
            </a:spcBef>
            <a:spcAft>
              <a:spcPct val="15000"/>
            </a:spcAft>
            <a:buChar char="•"/>
          </a:pPr>
          <a:endParaRPr lang="es-MX" sz="1200" kern="1200" dirty="0">
            <a:solidFill>
              <a:sysClr val="windowText" lastClr="000000"/>
            </a:solidFill>
          </a:endParaRPr>
        </a:p>
        <a:p>
          <a:pPr marL="57150" lvl="1" indent="-57150" algn="l" defTabSz="488950">
            <a:lnSpc>
              <a:spcPct val="90000"/>
            </a:lnSpc>
            <a:spcBef>
              <a:spcPct val="0"/>
            </a:spcBef>
            <a:spcAft>
              <a:spcPct val="15000"/>
            </a:spcAft>
            <a:buChar char="•"/>
          </a:pPr>
          <a:endParaRPr lang="es-MX" sz="1100" kern="1200" dirty="0"/>
        </a:p>
      </dsp:txBody>
      <dsp:txXfrm>
        <a:off x="6105412" y="542313"/>
        <a:ext cx="1816157" cy="2139105"/>
      </dsp:txXfrm>
    </dsp:sp>
    <dsp:sp modelId="{0CDD8106-CAA9-4446-B1B8-230247A7ED41}">
      <dsp:nvSpPr>
        <dsp:cNvPr id="0" name=""/>
        <dsp:cNvSpPr/>
      </dsp:nvSpPr>
      <dsp:spPr>
        <a:xfrm>
          <a:off x="5226394" y="61024"/>
          <a:ext cx="1758037" cy="729225"/>
        </a:xfrm>
        <a:prstGeom prst="rect">
          <a:avLst/>
        </a:prstGeom>
        <a:blipFill rotWithShape="1">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3.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4.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5.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6.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7.xml><?xml version="1.0" encoding="utf-8"?>
<dgm:layoutDef xmlns:dgm="http://schemas.openxmlformats.org/drawingml/2006/diagram" xmlns:a="http://schemas.openxmlformats.org/drawingml/2006/main" uniqueId="urn:microsoft.com/office/officeart/2008/layout/AccentedPicture">
  <dgm:title val=""/>
  <dgm:desc val=""/>
  <dgm:catLst>
    <dgm:cat type="picture" pri="1000"/>
    <dgm:cat type="pictureconvert" pri="1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varLst>
    <dgm:alg type="composite"/>
    <dgm:shape xmlns:r="http://schemas.openxmlformats.org/officeDocument/2006/relationships" r:blip="">
      <dgm:adjLst/>
    </dgm:shape>
    <dgm:choose name="Name1">
      <dgm:if name="Name2" axis="ch" ptType="node" func="cnt" op="lte" val="1">
        <dgm:constrLst>
          <dgm:constr type="h" for="ch" forName="picture_1" refType="h"/>
          <dgm:constr type="w" for="ch" forName="picture_1" refType="h" refFor="ch" refForName="picture_1" op="equ" fact="0.784"/>
          <dgm:constr type="l" for="ch" forName="picture_1"/>
          <dgm:constr type="t" for="ch" forName="picture_1"/>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
        </dgm:constrLst>
      </dgm:if>
      <dgm:if name="Name3" axis="ch" ptType="node" func="cnt" op="lte" val="5">
        <dgm:choose name="Name4">
          <dgm:if name="Name5"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6">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if>
      <dgm:else name="Name7">
        <dgm:choose name="Name8">
          <dgm:if name="Name9" func="var" arg="dir" op="equ" val="norm">
            <dgm:constrLst>
              <dgm:constr type="h" for="ch" forName="picture_1" refType="h" fact="0.909"/>
              <dgm:constr type="w" for="ch" forName="picture_1" refType="h" refFor="ch" refForName="picture_1" op="equ" fact="0.784"/>
              <dgm:constr type="l" for="ch" forName="picture_1"/>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l" for="ch" forName="text_1" refType="w" refFor="ch" refForName="picture_1" fact="0.04"/>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r" refFor="ch" refForName="picture_1"/>
              <dgm:constr type="h" for="des" forName="pair" refType="h" refFor="ch" refForName="picture_1" fact="0.27"/>
              <dgm:constr type="h" for="des" forName="spaceV" refType="h" refFor="ch" refForName="picture_1" fact="0.0486"/>
              <dgm:constr type="l" for="ch" forName="maxNode" refType="r" refFor="ch" refForName="picture_1"/>
              <dgm:constr type="lOff" for="ch" forName="maxNode" refType="h" refFor="des" refForName="pair" fact="0.5"/>
              <dgm:constr type="r" for="ch" forName="maxNode" refType="w"/>
              <dgm:constr type="t" for="ch" forName="maxNode"/>
              <dgm:constr type="h" for="ch" forName="maxNode" val="1"/>
              <dgm:constr type="userW" for="des" forName="desText" refType="w" refFor="ch" refForName="maxNode"/>
            </dgm:constrLst>
          </dgm:if>
          <dgm:else name="Name10">
            <dgm:constrLst>
              <dgm:constr type="h" for="ch" forName="picture_1" refType="h" fact="0.909"/>
              <dgm:constr type="w" for="ch" forName="picture_1" refType="h" refFor="ch" refForName="picture_1" op="equ" fact="0.784"/>
              <dgm:constr type="r" for="ch" forName="picture_1" refType="w"/>
              <dgm:constr type="t" for="ch" forName="picture_1" refType="h" refFor="ch" refForName="picture_1" fact="0.05"/>
              <dgm:constr type="w" for="ch" forName="picture_1" refType="w" op="lte" fact="0.588"/>
              <dgm:constr type="w" for="ch" forName="text_1" refType="w" refFor="ch" refForName="picture_1" fact="0.77"/>
              <dgm:constr type="h" for="ch" forName="text_1" refType="h" refFor="ch" refForName="picture_1" fact="0.6"/>
              <dgm:constr type="r" for="ch" forName="text_1" refType="w"/>
              <dgm:constr type="t" for="ch" forName="text_1" refType="h" refFor="ch" refForName="picture_1" fact="0.41"/>
              <dgm:constr type="w" for="ch" forName="linV" refType="w"/>
              <dgm:constr type="h" for="ch" forName="linV" refType="h" refFor="ch" refForName="picture_1" fact="1.1"/>
              <dgm:constr type="l" for="ch" forName="linV"/>
              <dgm:constr type="t" for="ch" forName="linV"/>
              <dgm:constr type="userC" for="des" forName="pair" refType="l" refFor="ch" refForName="picture_1"/>
              <dgm:constr type="h" for="des" forName="pair" refType="h" refFor="ch" refForName="picture_1" fact="0.27"/>
              <dgm:constr type="h" for="des" forName="spaceV" refType="h" refFor="ch" refForName="picture_1" fact="0.0486"/>
              <dgm:constr type="r" for="ch" forName="maxNode" refType="l" refFor="ch" refForName="picture_1"/>
              <dgm:constr type="rOff" for="ch" forName="maxNode" refType="h" refFor="des" refForName="pair" fact="-0.5"/>
              <dgm:constr type="l" for="ch" forName="maxNode"/>
              <dgm:constr type="t" for="ch" forName="maxNode"/>
              <dgm:constr type="h" for="ch" forName="maxNode" val="1"/>
              <dgm:constr type="userW" for="des" forName="desText" refType="w" refFor="ch" refForName="maxNode"/>
            </dgm:constrLst>
          </dgm:else>
        </dgm:choose>
      </dgm:else>
    </dgm:choose>
    <dgm:forEach name="Name11" axis="ch" ptType="sibTrans" hideLastTrans="0" cnt="1">
      <dgm:layoutNode name="picture_1" styleLbl="bgImgPlace1">
        <dgm:alg type="sp"/>
        <dgm:shape xmlns:r="http://schemas.openxmlformats.org/officeDocument/2006/relationships" type="roundRect" r:blip="" blipPhldr="1">
          <dgm:adjLst/>
        </dgm:shape>
        <dgm:presOf axis="self"/>
      </dgm:layoutNode>
    </dgm:forEach>
    <dgm:forEach name="Name12" axis="ch" ptType="node" cnt="1">
      <dgm:layoutNode name="text_1" styleLbl="node1">
        <dgm:varLst>
          <dgm:bulletEnabled val="1"/>
        </dgm:varLst>
        <dgm:choose name="Name13">
          <dgm:if name="Name14" func="var" arg="dir" op="equ" val="norm">
            <dgm:alg type="tx">
              <dgm:param type="txAnchorVert" val="b"/>
              <dgm:param type="parTxLTRAlign" val="l"/>
              <dgm:param type="shpTxLTRAlignCh" val="l"/>
              <dgm:param type="parTxRTLAlign" val="l"/>
              <dgm:param type="shpTxRTLAlignCh" val="l"/>
            </dgm:alg>
          </dgm:if>
          <dgm:else name="Name15">
            <dgm:alg type="tx">
              <dgm:param type="txAnchorVert" val="b"/>
              <dgm:param type="parTxLTRAlign" val="r"/>
              <dgm:param type="shpTxLTRAlignCh" val="r"/>
              <dgm:param type="parTxRTLAlign" val="r"/>
              <dgm:param type="shpTxRTLAlignCh" val="r"/>
            </dgm:alg>
          </dgm:else>
        </dgm:choose>
        <dgm:shape xmlns:r="http://schemas.openxmlformats.org/officeDocument/2006/relationships" type="rect" r:blip="" hideGeom="1">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choose name="Name16">
      <dgm:if name="Name17" axis="ch" ptType="node" func="cnt" op="gte" val="2">
        <dgm:layoutNode name="linV">
          <dgm:choose name="Name18">
            <dgm:if name="Name19" func="var" arg="dir" op="equ" val="norm">
              <dgm:alg type="lin">
                <dgm:param type="linDir" val="fromT"/>
                <dgm:param type="vertAlign" val="t"/>
                <dgm:param type="fallback" val="1D"/>
                <dgm:param type="horzAlign" val="l"/>
                <dgm:param type="nodeHorzAlign" val="l"/>
              </dgm:alg>
            </dgm:if>
            <dgm:else name="Name20">
              <dgm:alg type="lin">
                <dgm:param type="linDir" val="fromT"/>
                <dgm:param type="vertAlign" val="t"/>
                <dgm:param type="fallback" val="1D"/>
                <dgm:param type="horzAlign" val="r"/>
                <dgm:param type="nodeHorzAlign" val="r"/>
              </dgm:alg>
            </dgm:else>
          </dgm:choose>
          <dgm:shape xmlns:r="http://schemas.openxmlformats.org/officeDocument/2006/relationships" r:blip="">
            <dgm:adjLst/>
          </dgm:shape>
          <dgm:constrLst>
            <dgm:constr type="w" for="ch" forName="spaceV" val="1"/>
            <dgm:constr type="w" for="ch" forName="pair" refType="w" op="equ"/>
            <dgm:constr type="w" for="des" forName="desText" op="equ"/>
            <dgm:constr type="primFontSz" for="des" forName="desText" op="equ" val="65"/>
          </dgm:constrLst>
          <dgm:forEach name="Name21" axis="ch" ptType="node" st="2">
            <dgm:layoutNode name="pair">
              <dgm:alg type="composite"/>
              <dgm:shape xmlns:r="http://schemas.openxmlformats.org/officeDocument/2006/relationships" r:blip="">
                <dgm:adjLst/>
              </dgm:shape>
              <dgm:choose name="Name22">
                <dgm:if name="Name23" func="var" arg="dir" op="equ" val="norm">
                  <dgm:constrLst>
                    <dgm:constr type="userC"/>
                    <dgm:constr type="l" for="ch" forName="spaceH"/>
                    <dgm:constr type="r"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l" for="ch" forName="desTextWrapper" refType="r" refFor="ch" refForName="desPictures"/>
                    <dgm:constr type="ctrY" for="ch" forName="desTextWrapper" refType="w" fact="0.5"/>
                    <dgm:constr type="h" for="ch" forName="desTextWrapper" refType="h"/>
                    <dgm:constr type="h" for="des" forName="desText" refType="h"/>
                  </dgm:constrLst>
                </dgm:if>
                <dgm:else name="Name24">
                  <dgm:constrLst>
                    <dgm:constr type="userC"/>
                    <dgm:constr type="r" for="ch" forName="spaceH" refType="w"/>
                    <dgm:constr type="l" for="ch" forName="spaceH" refType="userC"/>
                    <dgm:constr type="ctrY" for="ch" forName="spaceH" refType="w" fact="0.5"/>
                    <dgm:constr type="h" for="ch" forName="spaceH" val="1"/>
                    <dgm:constr type="w" for="ch" forName="desPictures" refType="h"/>
                    <dgm:constr type="h" for="ch" forName="desPictures" refType="w" refFor="ch" refForName="desPictures" op="equ"/>
                    <dgm:constr type="ctrX" for="ch" forName="desPictures" refType="userC"/>
                    <dgm:constr type="ctrY" for="ch" forName="desPictures" refType="w" fact="0.5"/>
                    <dgm:constr type="r" for="ch" forName="desTextWrapper" refType="l" refFor="ch" refForName="desPictures"/>
                    <dgm:constr type="ctrY" for="ch" forName="desTextWrapper" refType="w" fact="0.5"/>
                    <dgm:constr type="h" for="ch" forName="desTextWrapper" refType="h"/>
                    <dgm:constr type="h" for="des" forName="desText" refType="h"/>
                  </dgm:constrLst>
                </dgm:else>
              </dgm:choose>
              <dgm:layoutNode name="spaceH">
                <dgm:alg type="sp"/>
                <dgm:shape xmlns:r="http://schemas.openxmlformats.org/officeDocument/2006/relationships" type="rect" r:blip="" hideGeom="1">
                  <dgm:adjLst/>
                </dgm:shape>
                <dgm:presOf/>
              </dgm:layoutNode>
              <dgm:layoutNode name="desPictures" styleLbl="alignImgPlace1">
                <dgm:alg type="sp"/>
                <dgm:shape xmlns:r="http://schemas.openxmlformats.org/officeDocument/2006/relationships" type="ellipse" r:blip="" blipPhldr="1">
                  <dgm:adjLst/>
                </dgm:shape>
                <dgm:presOf/>
              </dgm:layoutNode>
              <dgm:layoutNode name="desTextWrapper">
                <dgm:choose name="Name25">
                  <dgm:if name="Name26" func="var" arg="dir" op="equ" val="norm">
                    <dgm:alg type="lin">
                      <dgm:param type="horzAlign" val="l"/>
                    </dgm:alg>
                  </dgm:if>
                  <dgm:else name="Name27">
                    <dgm:alg type="lin">
                      <dgm:param type="horzAlign" val="r"/>
                    </dgm:alg>
                  </dgm:else>
                </dgm:choose>
                <dgm:layoutNode name="desText" styleLbl="revTx">
                  <dgm:varLst>
                    <dgm:bulletEnabled val="1"/>
                  </dgm:varLst>
                  <dgm:choose name="Name28">
                    <dgm:if name="Name29" func="var" arg="dir" op="equ" val="norm">
                      <dgm:alg type="tx">
                        <dgm:param type="parTxLTRAlign" val="l"/>
                        <dgm:param type="shpTxLTRAlignCh" val="l"/>
                        <dgm:param type="parTxRTLAlign" val="r"/>
                        <dgm:param type="shpTxRTLAlignCh" val="r"/>
                      </dgm:alg>
                    </dgm:if>
                    <dgm:else name="Name30">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2"/>
                    <dgm:constr type="rMarg" refType="primFontSz" fact="0.2"/>
                    <dgm:constr type="tMarg" refType="primFontSz" fact="0.1"/>
                    <dgm:constr type="bMarg" refType="primFontSz" fact="0.1"/>
                  </dgm:constrLst>
                  <dgm:ruleLst>
                    <dgm:rule type="w" val="NaN" fact="1" max="NaN"/>
                    <dgm:rule type="primFontSz" val="5" fact="NaN" max="NaN"/>
                  </dgm:ruleLst>
                </dgm:layoutNode>
              </dgm:layoutNode>
            </dgm:layoutNode>
            <dgm:forEach name="Name31" axis="followSib" ptType="sibTrans" cnt="1">
              <dgm:layoutNode name="spaceV">
                <dgm:alg type="sp"/>
                <dgm:shape xmlns:r="http://schemas.openxmlformats.org/officeDocument/2006/relationships" r:blip="">
                  <dgm:adjLst/>
                </dgm:shape>
                <dgm:presOf/>
              </dgm:layoutNode>
            </dgm:forEach>
          </dgm:forEach>
        </dgm:layoutNode>
      </dgm:if>
      <dgm:else name="Name32"/>
    </dgm:choose>
    <dgm:layoutNode name="maxNode">
      <dgm:alg type="lin"/>
      <dgm:shape xmlns:r="http://schemas.openxmlformats.org/officeDocument/2006/relationships" r:blip="">
        <dgm:adjLst/>
      </dgm:shape>
      <dgm:presOf/>
      <dgm:constrLst>
        <dgm:constr type="w" for="ch"/>
        <dgm:constr type="h" for="ch"/>
      </dgm:constrLst>
      <dgm:layoutNode name="Name33">
        <dgm:alg type="sp"/>
        <dgm:shape xmlns:r="http://schemas.openxmlformats.org/officeDocument/2006/relationships" r:blip="">
          <dgm:adjLst/>
        </dgm:shape>
        <dgm:presOf/>
      </dgm:layoutNode>
    </dgm:layoutNode>
  </dgm:layoutNode>
</dgm:layoutDef>
</file>

<file path=ppt/diagrams/layout18.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75EBE7-97D7-4147-A4E0-FFA19FCACA56}" type="datetimeFigureOut">
              <a:rPr lang="es-MX" smtClean="0"/>
              <a:t>04/04/2017</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A2339D-5F96-43C6-99AC-5287B4F6FE8C}" type="slidenum">
              <a:rPr lang="es-MX" smtClean="0"/>
              <a:t>‹Nº›</a:t>
            </a:fld>
            <a:endParaRPr lang="es-MX"/>
          </a:p>
        </p:txBody>
      </p:sp>
    </p:spTree>
    <p:extLst>
      <p:ext uri="{BB962C8B-B14F-4D97-AF65-F5344CB8AC3E}">
        <p14:creationId xmlns:p14="http://schemas.microsoft.com/office/powerpoint/2010/main" val="3006146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Entidades</a:t>
            </a:r>
            <a:r>
              <a:rPr lang="es-MX" baseline="0" dirty="0"/>
              <a:t> Responsables de Carga: </a:t>
            </a:r>
          </a:p>
          <a:p>
            <a:r>
              <a:rPr lang="es-MX" baseline="0" dirty="0"/>
              <a:t>SSB (Suministrador de Servicio Básico) ; </a:t>
            </a:r>
          </a:p>
          <a:p>
            <a:r>
              <a:rPr lang="es-MX" baseline="0" dirty="0"/>
              <a:t>SSC (Suministrador de Servicio Calificado) ; </a:t>
            </a:r>
          </a:p>
          <a:p>
            <a:r>
              <a:rPr lang="es-MX" baseline="0" dirty="0"/>
              <a:t>SUR (Suministrador de Último Recurso) ; </a:t>
            </a:r>
          </a:p>
          <a:p>
            <a:r>
              <a:rPr lang="es-MX" baseline="0" dirty="0"/>
              <a:t>UCPM (Usuarios Calificados Participantes del Mercado)</a:t>
            </a:r>
          </a:p>
          <a:p>
            <a:r>
              <a:rPr lang="es-MX" sz="1200" b="0" i="0" u="none" strike="noStrike" kern="1200" baseline="0" dirty="0">
                <a:solidFill>
                  <a:schemeClr val="tx1"/>
                </a:solidFill>
                <a:latin typeface="+mn-lt"/>
                <a:ea typeface="+mn-ea"/>
                <a:cs typeface="+mn-cs"/>
              </a:rPr>
              <a:t>El costo de adquisición de las Bases de Licitación será de </a:t>
            </a:r>
            <a:r>
              <a:rPr lang="es-MX" sz="1200" b="1" i="0" u="none" strike="noStrike" kern="1200" baseline="0" dirty="0">
                <a:solidFill>
                  <a:schemeClr val="tx1"/>
                </a:solidFill>
                <a:latin typeface="+mn-lt"/>
                <a:ea typeface="+mn-ea"/>
                <a:cs typeface="+mn-cs"/>
              </a:rPr>
              <a:t>5,000 </a:t>
            </a:r>
            <a:r>
              <a:rPr lang="es-MX" sz="1200" b="1" i="0" u="none" strike="noStrike" kern="1200" baseline="0" dirty="0" err="1">
                <a:solidFill>
                  <a:schemeClr val="tx1"/>
                </a:solidFill>
                <a:latin typeface="+mn-lt"/>
                <a:ea typeface="+mn-ea"/>
                <a:cs typeface="+mn-cs"/>
              </a:rPr>
              <a:t>UDIs</a:t>
            </a:r>
            <a:r>
              <a:rPr lang="es-MX" sz="1200" b="1" i="0" u="none" strike="noStrike" kern="1200" baseline="0" dirty="0">
                <a:solidFill>
                  <a:schemeClr val="tx1"/>
                </a:solidFill>
                <a:latin typeface="+mn-lt"/>
                <a:ea typeface="+mn-ea"/>
                <a:cs typeface="+mn-cs"/>
              </a:rPr>
              <a:t> </a:t>
            </a:r>
            <a:r>
              <a:rPr lang="es-MX" sz="1200" b="0" i="0" u="none" strike="noStrike" kern="1200" baseline="0" dirty="0">
                <a:solidFill>
                  <a:schemeClr val="tx1"/>
                </a:solidFill>
                <a:latin typeface="+mn-lt"/>
                <a:ea typeface="+mn-ea"/>
                <a:cs typeface="+mn-cs"/>
              </a:rPr>
              <a:t>para cada interesado.</a:t>
            </a:r>
            <a:endParaRPr lang="es-MX" baseline="0" dirty="0"/>
          </a:p>
          <a:p>
            <a:r>
              <a:rPr lang="es-MX" sz="1200" b="0" i="0" u="none" strike="noStrike" kern="1200" baseline="0" dirty="0">
                <a:solidFill>
                  <a:schemeClr val="tx1"/>
                </a:solidFill>
                <a:latin typeface="+mn-lt"/>
                <a:ea typeface="+mn-ea"/>
                <a:cs typeface="+mn-cs"/>
              </a:rPr>
              <a:t>El costo de la evaluación de solicitud de registro como Comprador Potencial será de </a:t>
            </a:r>
            <a:r>
              <a:rPr lang="es-MX" sz="1200" b="1" i="0" u="none" strike="noStrike" kern="1200" baseline="0" dirty="0">
                <a:solidFill>
                  <a:schemeClr val="tx1"/>
                </a:solidFill>
                <a:latin typeface="+mn-lt"/>
                <a:ea typeface="+mn-ea"/>
                <a:cs typeface="+mn-cs"/>
              </a:rPr>
              <a:t>50,000 </a:t>
            </a:r>
            <a:r>
              <a:rPr lang="es-MX" sz="1200" b="1" i="0" u="none" strike="noStrike" kern="1200" baseline="0" dirty="0" err="1">
                <a:solidFill>
                  <a:schemeClr val="tx1"/>
                </a:solidFill>
                <a:latin typeface="+mn-lt"/>
                <a:ea typeface="+mn-ea"/>
                <a:cs typeface="+mn-cs"/>
              </a:rPr>
              <a:t>UDIs</a:t>
            </a:r>
            <a:r>
              <a:rPr lang="es-MX" sz="1200" b="0" i="0" u="none" strike="noStrike" kern="1200" baseline="0" dirty="0">
                <a:solidFill>
                  <a:schemeClr val="tx1"/>
                </a:solidFill>
                <a:latin typeface="+mn-lt"/>
                <a:ea typeface="+mn-ea"/>
                <a:cs typeface="+mn-cs"/>
              </a:rPr>
              <a:t> para cada Entidad Responsable de Carga.</a:t>
            </a:r>
            <a:endParaRPr lang="es-MX" baseline="0" dirty="0"/>
          </a:p>
          <a:p>
            <a:r>
              <a:rPr lang="es-MX" baseline="0" dirty="0"/>
              <a:t>La solicitud de registro como compradores potenciales deberá realizarse en la fecha señalada en la convocatoria de la subasta y conforme al ANEXO ?? El CENACE cuenta con 10 días hábiles para registrar a la ERC. </a:t>
            </a:r>
            <a:r>
              <a:rPr lang="es-ES_tradnl" sz="1200" u="none" strike="noStrike" kern="1200" dirty="0">
                <a:solidFill>
                  <a:schemeClr val="tx1"/>
                </a:solidFill>
                <a:effectLst/>
                <a:latin typeface="+mn-lt"/>
                <a:ea typeface="+mn-ea"/>
                <a:cs typeface="+mn-cs"/>
              </a:rPr>
              <a:t>Si el CENACE considera que la información presentada por el Suministrador de Servicios Básicos y en su caso a las demás Entidades Responsables de Carga para su registro como Comprador Potencial es insuficiente, deberá hacérselos saber a más tardar al cuarto día hábil después de presentada su solicitud. El Suministrador de Servicios Básicos y en su caso las Entidades Responsables de Carga contará con un plazo de cinco días hábiles para subsanar la omisión. El plazo para que el CENACE registre al Suministrador de Servicios Básicos y en su caso las Entidades Responsables de Carga como Compradores Potenciales se reanudará al día siguiente a que éste presente la información faltante o adicional requerida por el CENACE. Si el Suministrador de Servicios Básicos y en su caso a las Entidades Responsables de Carga no subsana su omisión dentro del plazo señalado en el numeral anterior, el CENACE desechará su solicitud. </a:t>
            </a:r>
            <a:endParaRPr lang="es-MX" sz="1200" u="none" strike="noStrike" kern="1200" dirty="0">
              <a:solidFill>
                <a:schemeClr val="tx1"/>
              </a:solidFill>
              <a:effectLst/>
              <a:latin typeface="+mn-lt"/>
              <a:ea typeface="+mn-ea"/>
              <a:cs typeface="+mn-cs"/>
            </a:endParaRP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21</a:t>
            </a:fld>
            <a:endParaRPr lang="es-MX"/>
          </a:p>
        </p:txBody>
      </p:sp>
    </p:spTree>
    <p:extLst>
      <p:ext uri="{BB962C8B-B14F-4D97-AF65-F5344CB8AC3E}">
        <p14:creationId xmlns:p14="http://schemas.microsoft.com/office/powerpoint/2010/main" val="15080049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Registro de vendedores, ofertas de venta y precalificación ???</a:t>
            </a:r>
          </a:p>
        </p:txBody>
      </p:sp>
      <p:sp>
        <p:nvSpPr>
          <p:cNvPr id="4" name="Marcador de número de diapositiva 3"/>
          <p:cNvSpPr>
            <a:spLocks noGrp="1"/>
          </p:cNvSpPr>
          <p:nvPr>
            <p:ph type="sldNum" sz="quarter" idx="10"/>
          </p:nvPr>
        </p:nvSpPr>
        <p:spPr/>
        <p:txBody>
          <a:bodyPr/>
          <a:lstStyle/>
          <a:p>
            <a:fld id="{BDA2339D-5F96-43C6-99AC-5287B4F6FE8C}" type="slidenum">
              <a:rPr lang="es-MX" smtClean="0"/>
              <a:t>33</a:t>
            </a:fld>
            <a:endParaRPr lang="es-MX"/>
          </a:p>
        </p:txBody>
      </p:sp>
    </p:spTree>
    <p:extLst>
      <p:ext uri="{BB962C8B-B14F-4D97-AF65-F5344CB8AC3E}">
        <p14:creationId xmlns:p14="http://schemas.microsoft.com/office/powerpoint/2010/main" val="5906104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34</a:t>
            </a:fld>
            <a:endParaRPr lang="es-MX"/>
          </a:p>
        </p:txBody>
      </p:sp>
    </p:spTree>
    <p:extLst>
      <p:ext uri="{BB962C8B-B14F-4D97-AF65-F5344CB8AC3E}">
        <p14:creationId xmlns:p14="http://schemas.microsoft.com/office/powerpoint/2010/main" val="2002112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43</a:t>
            </a:fld>
            <a:endParaRPr lang="es-MX"/>
          </a:p>
        </p:txBody>
      </p:sp>
    </p:spTree>
    <p:extLst>
      <p:ext uri="{BB962C8B-B14F-4D97-AF65-F5344CB8AC3E}">
        <p14:creationId xmlns:p14="http://schemas.microsoft.com/office/powerpoint/2010/main" val="3607957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53</a:t>
            </a:fld>
            <a:endParaRPr lang="es-MX"/>
          </a:p>
        </p:txBody>
      </p:sp>
    </p:spTree>
    <p:extLst>
      <p:ext uri="{BB962C8B-B14F-4D97-AF65-F5344CB8AC3E}">
        <p14:creationId xmlns:p14="http://schemas.microsoft.com/office/powerpoint/2010/main" val="3976954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Aclarar</a:t>
            </a:r>
            <a:r>
              <a:rPr lang="es-MX" baseline="0" dirty="0"/>
              <a:t> que se pueden realizar OV  únicamente de  EEA, siempre y cuando estén condicionadas a OV de Potencia o de CEL´s. </a:t>
            </a:r>
          </a:p>
          <a:p>
            <a:endParaRPr lang="es-MX" baseline="0" dirty="0"/>
          </a:p>
          <a:p>
            <a:r>
              <a:rPr lang="es-MX" baseline="0" dirty="0"/>
              <a:t>para </a:t>
            </a:r>
            <a:r>
              <a:rPr lang="es-MX" baseline="0" dirty="0" err="1"/>
              <a:t>Cel´s</a:t>
            </a:r>
            <a:r>
              <a:rPr lang="es-MX" baseline="0" dirty="0"/>
              <a:t> solo compromisos de energía</a:t>
            </a:r>
          </a:p>
          <a:p>
            <a:r>
              <a:rPr lang="es-MX" baseline="0" dirty="0"/>
              <a:t>para potencia solo compromisos de energías limpias de EEA y </a:t>
            </a:r>
            <a:r>
              <a:rPr lang="es-MX" baseline="0" dirty="0" err="1"/>
              <a:t>Cel’s</a:t>
            </a:r>
            <a:endParaRPr lang="es-MX" baseline="0" dirty="0"/>
          </a:p>
          <a:p>
            <a:r>
              <a:rPr lang="es-MX" dirty="0"/>
              <a:t>Compromisos para potencia y EEA de </a:t>
            </a:r>
            <a:r>
              <a:rPr lang="es-MX" dirty="0" err="1"/>
              <a:t>Cel’s</a:t>
            </a:r>
            <a:endParaRPr lang="es-MX" dirty="0"/>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55</a:t>
            </a:fld>
            <a:endParaRPr lang="es-MX"/>
          </a:p>
        </p:txBody>
      </p:sp>
    </p:spTree>
    <p:extLst>
      <p:ext uri="{BB962C8B-B14F-4D97-AF65-F5344CB8AC3E}">
        <p14:creationId xmlns:p14="http://schemas.microsoft.com/office/powerpoint/2010/main" val="582600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Se divide</a:t>
            </a:r>
            <a:r>
              <a:rPr lang="es-MX" baseline="0" dirty="0"/>
              <a:t> en dos posibilidades POR ZONAS EXPORTACIÓN Y POR ZONAS DE INTERCONEXIÓN</a:t>
            </a:r>
          </a:p>
          <a:p>
            <a:r>
              <a:rPr lang="es-MX" baseline="0" dirty="0"/>
              <a:t>La EEA se mide en </a:t>
            </a:r>
            <a:r>
              <a:rPr lang="es-MX" baseline="0" dirty="0" err="1"/>
              <a:t>GWh</a:t>
            </a:r>
            <a:endParaRPr lang="es-MX" baseline="0" dirty="0"/>
          </a:p>
          <a:p>
            <a:endParaRPr lang="es-MX" baseline="0" dirty="0"/>
          </a:p>
          <a:p>
            <a:r>
              <a:rPr lang="es-MX" baseline="0" dirty="0"/>
              <a:t>1 ZONA DE EXPORTACIÓN CENTRAL</a:t>
            </a:r>
          </a:p>
          <a:p>
            <a:r>
              <a:rPr lang="es-MX" baseline="0" dirty="0"/>
              <a:t>2 ZONA DE EXPORTACIÓN ORIENTAL</a:t>
            </a:r>
          </a:p>
          <a:p>
            <a:r>
              <a:rPr lang="es-MX" baseline="0" dirty="0"/>
              <a:t>3 ZONA DE EXPORTACIÓN OCCIDENTAL</a:t>
            </a:r>
          </a:p>
          <a:p>
            <a:r>
              <a:rPr lang="es-MX" baseline="0" dirty="0"/>
              <a:t>4 ZONA DE EXPORTACIÓN NOROESTE</a:t>
            </a:r>
          </a:p>
          <a:p>
            <a:r>
              <a:rPr lang="es-MX" baseline="0" dirty="0"/>
              <a:t>5 ZONA DE EXPORTACIÓN NORTE</a:t>
            </a:r>
          </a:p>
          <a:p>
            <a:r>
              <a:rPr lang="es-MX" baseline="0" dirty="0"/>
              <a:t>6 ZONA DE EXPORTACIÓN NORESTE</a:t>
            </a:r>
          </a:p>
          <a:p>
            <a:r>
              <a:rPr lang="es-MX" baseline="0" dirty="0"/>
              <a:t>7 ZONA DE EXPORTACIÓN BAJA CALIFORNIA</a:t>
            </a:r>
          </a:p>
          <a:p>
            <a:r>
              <a:rPr lang="es-MX" baseline="0" dirty="0"/>
              <a:t>8 ZONA DE EXPORTACIÓN PENINSULAR</a:t>
            </a:r>
          </a:p>
          <a:p>
            <a:r>
              <a:rPr lang="es-MX" baseline="0" dirty="0"/>
              <a:t>9 ZONA DE EXPORTACIÓN BAJA CALIFORNIA SUR</a:t>
            </a:r>
          </a:p>
          <a:p>
            <a:r>
              <a:rPr lang="es-MX" baseline="0" dirty="0"/>
              <a:t>9 ZONA DE EXPORTACIÓN SISTEMA INTERCONECTADO MULEGÉ</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59</a:t>
            </a:fld>
            <a:endParaRPr lang="es-MX"/>
          </a:p>
        </p:txBody>
      </p:sp>
    </p:spTree>
    <p:extLst>
      <p:ext uri="{BB962C8B-B14F-4D97-AF65-F5344CB8AC3E}">
        <p14:creationId xmlns:p14="http://schemas.microsoft.com/office/powerpoint/2010/main" val="4116695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4" indent="0" algn="l" defTabSz="914400" rtl="0" eaLnBrk="1" fontAlgn="auto" latinLnBrk="0" hangingPunct="1">
              <a:lnSpc>
                <a:spcPct val="100000"/>
              </a:lnSpc>
              <a:spcBef>
                <a:spcPts val="0"/>
              </a:spcBef>
              <a:spcAft>
                <a:spcPts val="0"/>
              </a:spcAft>
              <a:buClrTx/>
              <a:buSzTx/>
              <a:buFontTx/>
              <a:buNone/>
              <a:tabLst/>
              <a:defRPr/>
            </a:pPr>
            <a:r>
              <a:rPr lang="es-MX" sz="1100" b="1" kern="0" dirty="0">
                <a:latin typeface="Calibri" panose="020F0502020204030204" pitchFamily="34" charset="0"/>
                <a:ea typeface="Times New Roman" panose="02020603050405020304" pitchFamily="18" charset="0"/>
                <a:cs typeface="Arial" panose="020B0604020202020204" pitchFamily="34" charset="0"/>
              </a:rPr>
              <a:t>SIN ESTUDIOS DE LÍMITE: </a:t>
            </a:r>
            <a:r>
              <a:rPr lang="es-MX" sz="900" b="0" kern="0" dirty="0">
                <a:latin typeface="Calibri" panose="020F0502020204030204" pitchFamily="34" charset="0"/>
                <a:ea typeface="Times New Roman" panose="02020603050405020304" pitchFamily="18" charset="0"/>
                <a:cs typeface="Arial" panose="020B0604020202020204" pitchFamily="34" charset="0"/>
              </a:rPr>
              <a:t>En estos puntos de interconexión no se tiene una capacidad definida,  por lo que se podrá ofertar cualquier cantidad de productos tomando en cuenta que existe un elevado riesgo de requerir refuerzos en la red nacional de transmisión y/o la red general de distribución, dichos refuerzos serán a cargo del licitante. Competirán</a:t>
            </a:r>
            <a:r>
              <a:rPr lang="es-MX" sz="900" b="0" kern="0" baseline="0" dirty="0">
                <a:latin typeface="Calibri" panose="020F0502020204030204" pitchFamily="34" charset="0"/>
                <a:ea typeface="Times New Roman" panose="02020603050405020304" pitchFamily="18" charset="0"/>
                <a:cs typeface="Arial" panose="020B0604020202020204" pitchFamily="34" charset="0"/>
              </a:rPr>
              <a:t> en la subasta sin restricción.</a:t>
            </a:r>
            <a:endParaRPr lang="es-MX" sz="900" b="0" kern="0" dirty="0">
              <a:latin typeface="Calibri" panose="020F0502020204030204" pitchFamily="34" charset="0"/>
              <a:ea typeface="Times New Roman" panose="02020603050405020304" pitchFamily="18" charset="0"/>
              <a:cs typeface="Arial" panose="020B0604020202020204" pitchFamily="34" charset="0"/>
            </a:endParaRPr>
          </a:p>
          <a:p>
            <a:pPr marL="0" marR="0" lvl="4" indent="0" algn="l" defTabSz="914400" rtl="0" eaLnBrk="1" fontAlgn="auto" latinLnBrk="0" hangingPunct="1">
              <a:lnSpc>
                <a:spcPct val="100000"/>
              </a:lnSpc>
              <a:spcBef>
                <a:spcPts val="0"/>
              </a:spcBef>
              <a:spcAft>
                <a:spcPts val="0"/>
              </a:spcAft>
              <a:buClrTx/>
              <a:buSzTx/>
              <a:buFontTx/>
              <a:buNone/>
              <a:tabLst/>
              <a:defRPr/>
            </a:pPr>
            <a:endParaRPr lang="es-ES_tradnl" sz="900" b="0" kern="0" dirty="0">
              <a:latin typeface="Calibri" panose="020F0502020204030204" pitchFamily="34" charset="0"/>
              <a:ea typeface="Times New Roman" panose="02020603050405020304" pitchFamily="18" charset="0"/>
              <a:cs typeface="Arial" panose="020B0604020202020204" pitchFamily="34" charset="0"/>
            </a:endParaRPr>
          </a:p>
          <a:p>
            <a:pPr marL="0" marR="0" lvl="4" indent="0" algn="l" defTabSz="914400" rtl="0" eaLnBrk="1" fontAlgn="auto" latinLnBrk="0" hangingPunct="1">
              <a:lnSpc>
                <a:spcPct val="100000"/>
              </a:lnSpc>
              <a:spcBef>
                <a:spcPts val="0"/>
              </a:spcBef>
              <a:spcAft>
                <a:spcPts val="0"/>
              </a:spcAft>
              <a:buClrTx/>
              <a:buSzTx/>
              <a:buFontTx/>
              <a:buNone/>
              <a:tabLst/>
              <a:defRPr/>
            </a:pPr>
            <a:r>
              <a:rPr lang="es-ES_tradnl" sz="1100" b="1" kern="0" dirty="0">
                <a:latin typeface="Calibri" panose="020F0502020204030204" pitchFamily="34" charset="0"/>
                <a:ea typeface="Times New Roman" panose="02020603050405020304" pitchFamily="18" charset="0"/>
                <a:cs typeface="Arial" panose="020B0604020202020204" pitchFamily="34" charset="0"/>
              </a:rPr>
              <a:t>Las restricciones se aplicarán </a:t>
            </a:r>
            <a:r>
              <a:rPr lang="es-ES_tradnl" sz="1100" kern="0" dirty="0">
                <a:latin typeface="Calibri" panose="020F0502020204030204" pitchFamily="34" charset="0"/>
                <a:ea typeface="Times New Roman" panose="02020603050405020304" pitchFamily="18" charset="0"/>
                <a:cs typeface="Arial" panose="020B0604020202020204" pitchFamily="34" charset="0"/>
              </a:rPr>
              <a:t>asegurando que el total de la capacidad instalada (capacidad de placa) de las </a:t>
            </a:r>
            <a:r>
              <a:rPr lang="es-ES_tradnl" sz="1100" b="1" kern="0" dirty="0">
                <a:latin typeface="Calibri" panose="020F0502020204030204" pitchFamily="34" charset="0"/>
                <a:ea typeface="Times New Roman" panose="02020603050405020304" pitchFamily="18" charset="0"/>
                <a:cs typeface="Arial" panose="020B0604020202020204" pitchFamily="34" charset="0"/>
              </a:rPr>
              <a:t>Centrales Eléctricas sin prelación </a:t>
            </a:r>
            <a:r>
              <a:rPr lang="es-ES_tradnl" sz="1100" kern="0" dirty="0">
                <a:latin typeface="Calibri" panose="020F0502020204030204" pitchFamily="34" charset="0"/>
                <a:ea typeface="Times New Roman" panose="02020603050405020304" pitchFamily="18" charset="0"/>
                <a:cs typeface="Arial" panose="020B0604020202020204" pitchFamily="34" charset="0"/>
              </a:rPr>
              <a:t>calificada, incluidas en las Ofertas de Venta seleccionadas, no rebase la capacidad de interconexión.</a:t>
            </a:r>
          </a:p>
          <a:p>
            <a:pPr marL="0" marR="0" lvl="4" indent="0" algn="l" defTabSz="914400" rtl="0" eaLnBrk="1" fontAlgn="auto" latinLnBrk="0" hangingPunct="1">
              <a:lnSpc>
                <a:spcPct val="100000"/>
              </a:lnSpc>
              <a:spcBef>
                <a:spcPts val="0"/>
              </a:spcBef>
              <a:spcAft>
                <a:spcPts val="0"/>
              </a:spcAft>
              <a:buClrTx/>
              <a:buSzTx/>
              <a:buFontTx/>
              <a:buNone/>
              <a:tabLst/>
              <a:defRPr/>
            </a:pPr>
            <a:endParaRPr lang="es-ES_tradnl" sz="1100" u="none" strike="noStrike" kern="0" spc="0" dirty="0">
              <a:effectLst/>
              <a:latin typeface="Calibri" panose="020F0502020204030204" pitchFamily="34" charset="0"/>
              <a:ea typeface="Times New Roman" panose="02020603050405020304" pitchFamily="18" charset="0"/>
              <a:cs typeface="Arial" panose="020B0604020202020204" pitchFamily="34" charset="0"/>
            </a:endParaRPr>
          </a:p>
          <a:p>
            <a:pPr marL="0" marR="0" lvl="4" indent="0" algn="l" defTabSz="914400" rtl="0" eaLnBrk="1" fontAlgn="auto" latinLnBrk="0" hangingPunct="1">
              <a:lnSpc>
                <a:spcPct val="100000"/>
              </a:lnSpc>
              <a:spcBef>
                <a:spcPts val="0"/>
              </a:spcBef>
              <a:spcAft>
                <a:spcPts val="0"/>
              </a:spcAft>
              <a:buClrTx/>
              <a:buSzTx/>
              <a:buFontTx/>
              <a:buNone/>
              <a:tabLst/>
              <a:defRPr/>
            </a:pPr>
            <a:endParaRPr lang="es-MX" sz="1100" u="none" strike="noStrike" kern="0" spc="0" dirty="0">
              <a:effectLst/>
              <a:latin typeface="Calibri" panose="020F0502020204030204" pitchFamily="34" charset="0"/>
              <a:ea typeface="Times New Roman" panose="02020603050405020304" pitchFamily="18" charset="0"/>
              <a:cs typeface="Arial" panose="020B0604020202020204" pitchFamily="34" charset="0"/>
            </a:endParaRP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69</a:t>
            </a:fld>
            <a:endParaRPr lang="es-MX"/>
          </a:p>
        </p:txBody>
      </p:sp>
    </p:spTree>
    <p:extLst>
      <p:ext uri="{BB962C8B-B14F-4D97-AF65-F5344CB8AC3E}">
        <p14:creationId xmlns:p14="http://schemas.microsoft.com/office/powerpoint/2010/main" val="1128432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Lista</a:t>
            </a:r>
            <a:r>
              <a:rPr lang="es-MX" baseline="0" dirty="0"/>
              <a:t> de documentos probatorios anexo V.1 Capacidad o experiencia técnica o de ejecución punto 16.</a:t>
            </a:r>
          </a:p>
        </p:txBody>
      </p:sp>
      <p:sp>
        <p:nvSpPr>
          <p:cNvPr id="4" name="Marcador de número de diapositiva 3"/>
          <p:cNvSpPr>
            <a:spLocks noGrp="1"/>
          </p:cNvSpPr>
          <p:nvPr>
            <p:ph type="sldNum" sz="quarter" idx="10"/>
          </p:nvPr>
        </p:nvSpPr>
        <p:spPr/>
        <p:txBody>
          <a:bodyPr/>
          <a:lstStyle/>
          <a:p>
            <a:fld id="{BDA2339D-5F96-43C6-99AC-5287B4F6FE8C}" type="slidenum">
              <a:rPr lang="es-MX" smtClean="0"/>
              <a:t>76</a:t>
            </a:fld>
            <a:endParaRPr lang="es-MX"/>
          </a:p>
        </p:txBody>
      </p:sp>
    </p:spTree>
    <p:extLst>
      <p:ext uri="{BB962C8B-B14F-4D97-AF65-F5344CB8AC3E}">
        <p14:creationId xmlns:p14="http://schemas.microsoft.com/office/powerpoint/2010/main" val="4121806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0" u="none" strike="noStrike" kern="1200" dirty="0">
                <a:solidFill>
                  <a:schemeClr val="tx1"/>
                </a:solidFill>
                <a:effectLst/>
                <a:latin typeface="+mn-lt"/>
                <a:ea typeface="+mn-ea"/>
                <a:cs typeface="+mn-cs"/>
              </a:rPr>
              <a:t>5.5.4            </a:t>
            </a:r>
            <a:r>
              <a:rPr lang="es-MX" sz="1200" b="0" i="0" u="none" strike="noStrike" kern="1200" dirty="0">
                <a:solidFill>
                  <a:schemeClr val="tx1"/>
                </a:solidFill>
                <a:effectLst/>
                <a:latin typeface="+mn-lt"/>
                <a:ea typeface="+mn-ea"/>
                <a:cs typeface="+mn-cs"/>
              </a:rPr>
              <a:t>El monto mínimo de la Garantía de Seriedad será calculado por cada Licitante conforme a lo siguiente; lo señalado en los incisos b, c y d se refiere a las cantidades a ofrecer en un año:</a:t>
            </a:r>
            <a:r>
              <a:rPr lang="es-MX" dirty="0"/>
              <a:t> </a:t>
            </a:r>
          </a:p>
          <a:p>
            <a:r>
              <a:rPr lang="es-MX" sz="1200" b="0" i="0" u="none" strike="noStrike" kern="1200" dirty="0">
                <a:solidFill>
                  <a:schemeClr val="tx1"/>
                </a:solidFill>
                <a:effectLst/>
                <a:latin typeface="+mn-lt"/>
                <a:ea typeface="+mn-ea"/>
                <a:cs typeface="+mn-cs"/>
              </a:rPr>
              <a:t>(a)          300,000 (trescientas mil) </a:t>
            </a:r>
            <a:r>
              <a:rPr lang="es-MX" sz="1200" b="0" i="0" u="none" strike="noStrike" kern="1200" dirty="0" err="1">
                <a:solidFill>
                  <a:schemeClr val="tx1"/>
                </a:solidFill>
                <a:effectLst/>
                <a:latin typeface="+mn-lt"/>
                <a:ea typeface="+mn-ea"/>
                <a:cs typeface="+mn-cs"/>
              </a:rPr>
              <a:t>UDIs</a:t>
            </a:r>
            <a:r>
              <a:rPr lang="es-MX" sz="1200" b="0" i="0" u="none" strike="noStrike" kern="1200" dirty="0">
                <a:solidFill>
                  <a:schemeClr val="tx1"/>
                </a:solidFill>
                <a:effectLst/>
                <a:latin typeface="+mn-lt"/>
                <a:ea typeface="+mn-ea"/>
                <a:cs typeface="+mn-cs"/>
              </a:rPr>
              <a:t>, sin importar el número de Ofertas de Venta que pretenda presentar, más</a:t>
            </a:r>
            <a:r>
              <a:rPr lang="es-MX" dirty="0"/>
              <a:t> </a:t>
            </a:r>
          </a:p>
          <a:p>
            <a:r>
              <a:rPr lang="es-MX" sz="1200" b="0" i="0" u="none" strike="noStrike" kern="1200" dirty="0">
                <a:solidFill>
                  <a:schemeClr val="tx1"/>
                </a:solidFill>
                <a:effectLst/>
                <a:latin typeface="+mn-lt"/>
                <a:ea typeface="+mn-ea"/>
                <a:cs typeface="+mn-cs"/>
              </a:rPr>
              <a:t>(b)          65,000 (sesenta y cinco mil) </a:t>
            </a:r>
            <a:r>
              <a:rPr lang="es-MX" sz="1200" b="0" i="0" u="none" strike="noStrike" kern="1200" dirty="0" err="1">
                <a:solidFill>
                  <a:schemeClr val="tx1"/>
                </a:solidFill>
                <a:effectLst/>
                <a:latin typeface="+mn-lt"/>
                <a:ea typeface="+mn-ea"/>
                <a:cs typeface="+mn-cs"/>
              </a:rPr>
              <a:t>UDIs</a:t>
            </a:r>
            <a:r>
              <a:rPr lang="es-MX" sz="1200" b="0" i="0" u="none" strike="noStrike" kern="1200" dirty="0">
                <a:solidFill>
                  <a:schemeClr val="tx1"/>
                </a:solidFill>
                <a:effectLst/>
                <a:latin typeface="+mn-lt"/>
                <a:ea typeface="+mn-ea"/>
                <a:cs typeface="+mn-cs"/>
              </a:rPr>
              <a:t> por MW de Potencia que pretenda ofrecer en la Subasta, en un año, más</a:t>
            </a:r>
            <a:r>
              <a:rPr lang="es-MX" dirty="0"/>
              <a:t> </a:t>
            </a:r>
          </a:p>
          <a:p>
            <a:r>
              <a:rPr lang="es-MX" sz="1200" b="0" i="0" u="none" strike="noStrike" kern="1200" dirty="0">
                <a:solidFill>
                  <a:schemeClr val="tx1"/>
                </a:solidFill>
                <a:effectLst/>
                <a:latin typeface="+mn-lt"/>
                <a:ea typeface="+mn-ea"/>
                <a:cs typeface="+mn-cs"/>
              </a:rPr>
              <a:t>(c)          30 (treinta) </a:t>
            </a:r>
            <a:r>
              <a:rPr lang="es-MX" sz="1200" b="0" i="0" u="none" strike="noStrike" kern="1200" dirty="0" err="1">
                <a:solidFill>
                  <a:schemeClr val="tx1"/>
                </a:solidFill>
                <a:effectLst/>
                <a:latin typeface="+mn-lt"/>
                <a:ea typeface="+mn-ea"/>
                <a:cs typeface="+mn-cs"/>
              </a:rPr>
              <a:t>UDIs</a:t>
            </a:r>
            <a:r>
              <a:rPr lang="es-MX" sz="1200" b="0" i="0" u="none" strike="noStrike" kern="1200" dirty="0">
                <a:solidFill>
                  <a:schemeClr val="tx1"/>
                </a:solidFill>
                <a:effectLst/>
                <a:latin typeface="+mn-lt"/>
                <a:ea typeface="+mn-ea"/>
                <a:cs typeface="+mn-cs"/>
              </a:rPr>
              <a:t> por cada </a:t>
            </a:r>
            <a:r>
              <a:rPr lang="es-MX" sz="1200" b="0" i="0" u="none" strike="noStrike" kern="1200" dirty="0" err="1">
                <a:solidFill>
                  <a:schemeClr val="tx1"/>
                </a:solidFill>
                <a:effectLst/>
                <a:latin typeface="+mn-lt"/>
                <a:ea typeface="+mn-ea"/>
                <a:cs typeface="+mn-cs"/>
              </a:rPr>
              <a:t>MWh</a:t>
            </a:r>
            <a:r>
              <a:rPr lang="es-MX" sz="1200" b="0" i="0" u="none" strike="noStrike" kern="1200" dirty="0">
                <a:solidFill>
                  <a:schemeClr val="tx1"/>
                </a:solidFill>
                <a:effectLst/>
                <a:latin typeface="+mn-lt"/>
                <a:ea typeface="+mn-ea"/>
                <a:cs typeface="+mn-cs"/>
              </a:rPr>
              <a:t> de Energía Eléctrica Acumulable que pretenda ofrecer en la Subasta, en un año, más </a:t>
            </a:r>
            <a:r>
              <a:rPr lang="es-MX" dirty="0"/>
              <a:t> </a:t>
            </a:r>
          </a:p>
          <a:p>
            <a:r>
              <a:rPr lang="es-MX" sz="1200" b="0" i="0" u="none" strike="noStrike" kern="1200" dirty="0">
                <a:solidFill>
                  <a:schemeClr val="tx1"/>
                </a:solidFill>
                <a:effectLst/>
                <a:latin typeface="+mn-lt"/>
                <a:ea typeface="+mn-ea"/>
                <a:cs typeface="+mn-cs"/>
              </a:rPr>
              <a:t>(d)          15 (quince) </a:t>
            </a:r>
            <a:r>
              <a:rPr lang="es-MX" sz="1200" b="0" i="0" u="none" strike="noStrike" kern="1200" dirty="0" err="1">
                <a:solidFill>
                  <a:schemeClr val="tx1"/>
                </a:solidFill>
                <a:effectLst/>
                <a:latin typeface="+mn-lt"/>
                <a:ea typeface="+mn-ea"/>
                <a:cs typeface="+mn-cs"/>
              </a:rPr>
              <a:t>UDIs</a:t>
            </a:r>
            <a:r>
              <a:rPr lang="es-MX" sz="1200" b="0" i="0" u="none" strike="noStrike" kern="1200" dirty="0">
                <a:solidFill>
                  <a:schemeClr val="tx1"/>
                </a:solidFill>
                <a:effectLst/>
                <a:latin typeface="+mn-lt"/>
                <a:ea typeface="+mn-ea"/>
                <a:cs typeface="+mn-cs"/>
              </a:rPr>
              <a:t> por cada CEL que pretenda ofrecer en la Subasta, en un año.</a:t>
            </a:r>
          </a:p>
        </p:txBody>
      </p:sp>
      <p:sp>
        <p:nvSpPr>
          <p:cNvPr id="4" name="Marcador de número de diapositiva 3"/>
          <p:cNvSpPr>
            <a:spLocks noGrp="1"/>
          </p:cNvSpPr>
          <p:nvPr>
            <p:ph type="sldNum" sz="quarter" idx="10"/>
          </p:nvPr>
        </p:nvSpPr>
        <p:spPr/>
        <p:txBody>
          <a:bodyPr/>
          <a:lstStyle/>
          <a:p>
            <a:fld id="{2DA858D7-3A23-4B52-99CD-18BF835B1B8D}" type="slidenum">
              <a:rPr lang="es-MX" smtClean="0"/>
              <a:t>78</a:t>
            </a:fld>
            <a:endParaRPr lang="es-MX"/>
          </a:p>
        </p:txBody>
      </p:sp>
    </p:spTree>
    <p:extLst>
      <p:ext uri="{BB962C8B-B14F-4D97-AF65-F5344CB8AC3E}">
        <p14:creationId xmlns:p14="http://schemas.microsoft.com/office/powerpoint/2010/main" val="1093916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0" u="none" strike="noStrike" kern="1200" dirty="0">
                <a:solidFill>
                  <a:schemeClr val="tx1"/>
                </a:solidFill>
                <a:effectLst/>
                <a:latin typeface="+mn-lt"/>
                <a:ea typeface="+mn-ea"/>
                <a:cs typeface="+mn-cs"/>
              </a:rPr>
              <a:t>Área</a:t>
            </a:r>
          </a:p>
          <a:p>
            <a:r>
              <a:rPr lang="es-MX" sz="1200" b="1" i="0" u="none" strike="noStrike" kern="1200" dirty="0">
                <a:solidFill>
                  <a:schemeClr val="tx1"/>
                </a:solidFill>
                <a:effectLst/>
                <a:latin typeface="+mn-lt"/>
                <a:ea typeface="+mn-ea"/>
                <a:cs typeface="+mn-cs"/>
              </a:rPr>
              <a:t>5.5.6            </a:t>
            </a:r>
            <a:r>
              <a:rPr lang="es-MX" sz="1200" b="0" i="0" u="none" strike="noStrike" kern="1200" dirty="0">
                <a:solidFill>
                  <a:schemeClr val="tx1"/>
                </a:solidFill>
                <a:effectLst/>
                <a:latin typeface="+mn-lt"/>
                <a:ea typeface="+mn-ea"/>
                <a:cs typeface="+mn-cs"/>
              </a:rPr>
              <a:t>Si previo a la entrega de la Garantía de Seriedad, un Licitante otorgó al CENACE Garantías Financieras para respaldar las obligaciones asociadas al proceso de interconexión de las Centrales Eléctricas incluidas en la o las respectivas Ofertas de Venta, el monto mínimo de la Garantía de Seriedad podrá ser reducido en el mismo monto de la Garantía Financiera, sin que tal reducción pueda exceder del 50% del monto mínimo de la Garantía de Seriedad calculado conforme al numeral 5.5.4. Para ello, al menos 10 días hábiles antes de la fecha límite para la presentación de la Garantía de Seriedad correspondiente a la Subasta, los Licitantes deberán solicitar dicha reducción al CENACE, mediante la presentación del formato contenido en el </a:t>
            </a:r>
            <a:r>
              <a:rPr lang="es-MX" sz="1200" b="1" i="0" u="none" strike="noStrike" kern="1200" dirty="0">
                <a:solidFill>
                  <a:schemeClr val="tx1"/>
                </a:solidFill>
                <a:effectLst/>
                <a:latin typeface="+mn-lt"/>
                <a:ea typeface="+mn-ea"/>
                <a:cs typeface="+mn-cs"/>
              </a:rPr>
              <a:t>Anexo V.23</a:t>
            </a:r>
            <a:r>
              <a:rPr lang="es-MX" sz="1200" b="0" i="0" u="none" strike="noStrike" kern="1200" dirty="0">
                <a:solidFill>
                  <a:schemeClr val="tx1"/>
                </a:solidFill>
                <a:effectLst/>
                <a:latin typeface="+mn-lt"/>
                <a:ea typeface="+mn-ea"/>
                <a:cs typeface="+mn-cs"/>
              </a:rPr>
              <a:t>, al cual se le deberá adjuntar comprobante de recepción de las garantías asociadas al proceso de interconexión de las Centrales Eléctricas incluidas en la o las respectivas Ofertas de Venta. El CENACE, en un plazo de tres días hábiles a partir de la presentación de los documentos mencionados en este inciso, autorizará o negará el monto reducido de la Garantía de Seriedad al que hace referencia este numeral. Para determinar el monto de la reducción, </a:t>
            </a:r>
            <a:r>
              <a:rPr lang="es-MX" sz="1200" b="1" i="1" u="none" strike="noStrike" kern="1200" dirty="0">
                <a:solidFill>
                  <a:srgbClr val="FF0000"/>
                </a:solidFill>
                <a:effectLst/>
                <a:latin typeface="+mn-lt"/>
                <a:ea typeface="+mn-ea"/>
                <a:cs typeface="+mn-cs"/>
              </a:rPr>
              <a:t>no se considerarán las garantías otorgadas en un proceso de interconexión cuya entrega sea obligatoria conforme a las disposiciones legales aplicables.</a:t>
            </a:r>
            <a:r>
              <a:rPr lang="es-MX" sz="1200" b="0" i="0" u="none" strike="noStrike" kern="1200" dirty="0">
                <a:solidFill>
                  <a:schemeClr val="tx1"/>
                </a:solidFill>
                <a:effectLst/>
                <a:latin typeface="+mn-lt"/>
                <a:ea typeface="+mn-ea"/>
                <a:cs typeface="+mn-cs"/>
              </a:rPr>
              <a:t> Cuando la capacidad incluida en el proceso de interconexión rebase la capacidad incluida en la Oferta de Venta, sólo la parte proporcional de la garantía que corresponda a la interconexión se utilizará para dicha reducción.</a:t>
            </a:r>
            <a:r>
              <a:rPr lang="es-MX" dirty="0"/>
              <a:t> </a:t>
            </a:r>
          </a:p>
          <a:p>
            <a:r>
              <a:rPr lang="es-MX" sz="1200" b="1" i="0" u="none" strike="noStrike" kern="1200" dirty="0">
                <a:solidFill>
                  <a:schemeClr val="tx1"/>
                </a:solidFill>
                <a:effectLst/>
                <a:latin typeface="+mn-lt"/>
                <a:ea typeface="+mn-ea"/>
                <a:cs typeface="+mn-cs"/>
              </a:rPr>
              <a:t>5.5.12         </a:t>
            </a:r>
            <a:r>
              <a:rPr lang="es-MX" sz="1200" b="0" i="0" u="none" strike="noStrike" kern="1200" dirty="0">
                <a:solidFill>
                  <a:schemeClr val="tx1"/>
                </a:solidFill>
                <a:effectLst/>
                <a:latin typeface="+mn-lt"/>
                <a:ea typeface="+mn-ea"/>
                <a:cs typeface="+mn-cs"/>
              </a:rPr>
              <a:t>Si un Licitante resulta asignatario y previo a esto no ha realizado ningún trámite relacionado al proceso de interconexión de las Centrales Eléctricas incluidas en la o las respectivas Ofertas de Venta, este deberá cumplir con lo establecido en los “CRITERIOS mediante los que se establecen las características específicas de la infraestructura requerida para la Interconexión de Centrales Eléctricas y Conexión de Centros de Carga” publicados en el Diario Oficial de la Federación el 2 de junio de 2015, en relación a la Garantías solicitadas en los mismos.</a:t>
            </a:r>
            <a:r>
              <a:rPr lang="es-MX" dirty="0"/>
              <a:t> </a:t>
            </a:r>
          </a:p>
          <a:p>
            <a:endParaRPr lang="es-MX" dirty="0"/>
          </a:p>
          <a:p>
            <a:endParaRPr lang="es-MX" dirty="0"/>
          </a:p>
        </p:txBody>
      </p:sp>
      <p:sp>
        <p:nvSpPr>
          <p:cNvPr id="4" name="Marcador de número de diapositiva 3"/>
          <p:cNvSpPr>
            <a:spLocks noGrp="1"/>
          </p:cNvSpPr>
          <p:nvPr>
            <p:ph type="sldNum" sz="quarter" idx="10"/>
          </p:nvPr>
        </p:nvSpPr>
        <p:spPr/>
        <p:txBody>
          <a:bodyPr/>
          <a:lstStyle/>
          <a:p>
            <a:fld id="{2DA858D7-3A23-4B52-99CD-18BF835B1B8D}" type="slidenum">
              <a:rPr lang="es-MX" smtClean="0"/>
              <a:t>79</a:t>
            </a:fld>
            <a:endParaRPr lang="es-MX"/>
          </a:p>
        </p:txBody>
      </p:sp>
    </p:spTree>
    <p:extLst>
      <p:ext uri="{BB962C8B-B14F-4D97-AF65-F5344CB8AC3E}">
        <p14:creationId xmlns:p14="http://schemas.microsoft.com/office/powerpoint/2010/main" val="1515965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Inicio</a:t>
            </a:r>
            <a:r>
              <a:rPr lang="es-MX" baseline="0" dirty="0"/>
              <a:t> regular puede ser antes de la fecha o después de la fecha de inicio estándar</a:t>
            </a:r>
          </a:p>
          <a:p>
            <a:r>
              <a:rPr lang="es-MX" sz="1200" b="0" i="0" u="none" strike="noStrike" kern="1200" baseline="0" dirty="0">
                <a:solidFill>
                  <a:schemeClr val="tx1"/>
                </a:solidFill>
                <a:latin typeface="+mn-lt"/>
                <a:ea typeface="+mn-ea"/>
                <a:cs typeface="+mn-cs"/>
              </a:rPr>
              <a:t>Las cantidades, precios y parámetros de los Productos que serán objeto de una Subasta dependerán OC que SSB presenten en las Subastas. Las OC que presenten las demás ERC </a:t>
            </a:r>
            <a:r>
              <a:rPr lang="es-MX" sz="1200" b="1" i="0" u="none" strike="noStrike" kern="1200" baseline="0" dirty="0">
                <a:solidFill>
                  <a:schemeClr val="tx1"/>
                </a:solidFill>
                <a:latin typeface="+mn-lt"/>
                <a:ea typeface="+mn-ea"/>
                <a:cs typeface="+mn-cs"/>
              </a:rPr>
              <a:t>únicamente podrán aumentar </a:t>
            </a:r>
            <a:r>
              <a:rPr lang="es-MX" sz="1200" b="0" i="0" u="none" strike="noStrike" kern="1200" baseline="0" dirty="0">
                <a:solidFill>
                  <a:schemeClr val="tx1"/>
                </a:solidFill>
                <a:latin typeface="+mn-lt"/>
                <a:ea typeface="+mn-ea"/>
                <a:cs typeface="+mn-cs"/>
              </a:rPr>
              <a:t>la cantidad de esos Productos, ya que los precios y parámetros correspondientes se definirán en función de las OC presentadas por los SSB. </a:t>
            </a:r>
          </a:p>
          <a:p>
            <a:r>
              <a:rPr lang="es-MX" sz="1200" b="0" i="0" u="none" strike="noStrike" kern="1200" baseline="0" dirty="0">
                <a:solidFill>
                  <a:schemeClr val="tx1"/>
                </a:solidFill>
                <a:latin typeface="+mn-lt"/>
                <a:ea typeface="+mn-ea"/>
                <a:cs typeface="+mn-cs"/>
              </a:rPr>
              <a:t>Es decir, las ERC distintas a los SSB sólo podrán ofrecer comprar cantidades de Productos en proporción al portafolio de Productos que obtengan los SSB en esa Subasta, y la porción que ofrezcan comprar se tomará en cuenta sólo para definir las cantidades demandadas, pero no para definir los precios y otros parámetros.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24</a:t>
            </a:fld>
            <a:endParaRPr lang="es-MX"/>
          </a:p>
        </p:txBody>
      </p:sp>
    </p:spTree>
    <p:extLst>
      <p:ext uri="{BB962C8B-B14F-4D97-AF65-F5344CB8AC3E}">
        <p14:creationId xmlns:p14="http://schemas.microsoft.com/office/powerpoint/2010/main" val="2942360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0" u="none" strike="noStrike" kern="1200" dirty="0">
                <a:solidFill>
                  <a:schemeClr val="tx1"/>
                </a:solidFill>
                <a:effectLst/>
                <a:latin typeface="+mn-lt"/>
                <a:ea typeface="+mn-ea"/>
                <a:cs typeface="+mn-cs"/>
              </a:rPr>
              <a:t>5.5.6            </a:t>
            </a:r>
            <a:r>
              <a:rPr lang="es-MX" sz="1200" b="0" i="0" u="none" strike="noStrike" kern="1200" dirty="0">
                <a:solidFill>
                  <a:schemeClr val="tx1"/>
                </a:solidFill>
                <a:effectLst/>
                <a:latin typeface="+mn-lt"/>
                <a:ea typeface="+mn-ea"/>
                <a:cs typeface="+mn-cs"/>
              </a:rPr>
              <a:t>Si previo a la entrega de la Garantía de Seriedad, un Licitante otorgó al CENACE Garantías Financieras para respaldar las obligaciones asociadas al proceso de interconexión de las Centrales Eléctricas incluidas en la o las respectivas Ofertas de Venta, el monto mínimo de la Garantía de Seriedad podrá ser reducido en el mismo monto de la Garantía Financiera, sin que tal reducción pueda exceder del 50% del monto mínimo de la Garantía de Seriedad calculado conforme al numeral 5.5.4. Para ello, al menos 10 días hábiles antes de la fecha límite para la presentación de la Garantía de Seriedad correspondiente a la Subasta, los Licitantes deberán solicitar dicha reducción al CENACE, mediante la presentación del formato contenido en el </a:t>
            </a:r>
            <a:r>
              <a:rPr lang="es-MX" sz="1200" b="1" i="0" u="none" strike="noStrike" kern="1200" dirty="0">
                <a:solidFill>
                  <a:schemeClr val="tx1"/>
                </a:solidFill>
                <a:effectLst/>
                <a:latin typeface="+mn-lt"/>
                <a:ea typeface="+mn-ea"/>
                <a:cs typeface="+mn-cs"/>
              </a:rPr>
              <a:t>Anexo V.23</a:t>
            </a:r>
            <a:r>
              <a:rPr lang="es-MX" sz="1200" b="0" i="0" u="none" strike="noStrike" kern="1200" dirty="0">
                <a:solidFill>
                  <a:schemeClr val="tx1"/>
                </a:solidFill>
                <a:effectLst/>
                <a:latin typeface="+mn-lt"/>
                <a:ea typeface="+mn-ea"/>
                <a:cs typeface="+mn-cs"/>
              </a:rPr>
              <a:t>, al cual se le deberá adjuntar comprobante de recepción de las garantías asociadas al proceso de interconexión de las Centrales Eléctricas incluidas en la o las respectivas Ofertas de Venta. El CENACE, en un plazo de tres días hábiles a partir de la presentación de los documentos mencionados en este inciso, autorizará o negará el monto reducido de la Garantía de Seriedad al que hace referencia este numeral. Para determinar el monto de la reducción, </a:t>
            </a:r>
            <a:r>
              <a:rPr lang="es-MX" sz="1200" b="1" i="1" u="none" strike="noStrike" kern="1200" dirty="0">
                <a:solidFill>
                  <a:srgbClr val="FF0000"/>
                </a:solidFill>
                <a:effectLst/>
                <a:latin typeface="+mn-lt"/>
                <a:ea typeface="+mn-ea"/>
                <a:cs typeface="+mn-cs"/>
              </a:rPr>
              <a:t>no se considerarán las garantías otorgadas en un proceso de interconexión cuya entrega sea obligatoria conforme a las disposiciones legales aplicables.</a:t>
            </a:r>
            <a:r>
              <a:rPr lang="es-MX" sz="1200" b="0" i="0" u="none" strike="noStrike" kern="1200" dirty="0">
                <a:solidFill>
                  <a:schemeClr val="tx1"/>
                </a:solidFill>
                <a:effectLst/>
                <a:latin typeface="+mn-lt"/>
                <a:ea typeface="+mn-ea"/>
                <a:cs typeface="+mn-cs"/>
              </a:rPr>
              <a:t> Cuando la capacidad incluida en el proceso de interconexión rebase la capacidad incluida en la Oferta de Venta, sólo la parte proporcional de la garantía que corresponda a la interconexión se utilizará para dicha reducción.</a:t>
            </a:r>
            <a:r>
              <a:rPr lang="es-MX" dirty="0"/>
              <a:t> </a:t>
            </a:r>
          </a:p>
          <a:p>
            <a:endParaRPr lang="es-MX" dirty="0"/>
          </a:p>
          <a:p>
            <a:endParaRPr lang="es-MX" dirty="0"/>
          </a:p>
        </p:txBody>
      </p:sp>
      <p:sp>
        <p:nvSpPr>
          <p:cNvPr id="4" name="Marcador de número de diapositiva 3"/>
          <p:cNvSpPr>
            <a:spLocks noGrp="1"/>
          </p:cNvSpPr>
          <p:nvPr>
            <p:ph type="sldNum" sz="quarter" idx="10"/>
          </p:nvPr>
        </p:nvSpPr>
        <p:spPr/>
        <p:txBody>
          <a:bodyPr/>
          <a:lstStyle/>
          <a:p>
            <a:fld id="{2DA858D7-3A23-4B52-99CD-18BF835B1B8D}" type="slidenum">
              <a:rPr lang="es-MX" smtClean="0"/>
              <a:t>80</a:t>
            </a:fld>
            <a:endParaRPr lang="es-MX"/>
          </a:p>
        </p:txBody>
      </p:sp>
    </p:spTree>
    <p:extLst>
      <p:ext uri="{BB962C8B-B14F-4D97-AF65-F5344CB8AC3E}">
        <p14:creationId xmlns:p14="http://schemas.microsoft.com/office/powerpoint/2010/main" val="10924510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0" u="none" strike="noStrike" kern="1200" dirty="0">
                <a:solidFill>
                  <a:schemeClr val="tx1"/>
                </a:solidFill>
                <a:effectLst/>
                <a:latin typeface="+mn-lt"/>
                <a:ea typeface="+mn-ea"/>
                <a:cs typeface="+mn-cs"/>
              </a:rPr>
              <a:t>5.5.3            </a:t>
            </a:r>
            <a:r>
              <a:rPr lang="es-MX" sz="1200" b="0" i="0" u="none" strike="noStrike" kern="1200" dirty="0">
                <a:solidFill>
                  <a:schemeClr val="tx1"/>
                </a:solidFill>
                <a:effectLst/>
                <a:latin typeface="+mn-lt"/>
                <a:ea typeface="+mn-ea"/>
                <a:cs typeface="+mn-cs"/>
              </a:rPr>
              <a:t>La Garantía de Seriedad tendrá las siguientes características: </a:t>
            </a:r>
            <a:r>
              <a:rPr lang="es-MX" dirty="0"/>
              <a:t> </a:t>
            </a:r>
          </a:p>
          <a:p>
            <a:r>
              <a:rPr lang="es-MX" sz="1200" b="0" i="0" u="none" strike="noStrike" kern="1200" dirty="0">
                <a:solidFill>
                  <a:schemeClr val="tx1"/>
                </a:solidFill>
                <a:effectLst/>
                <a:latin typeface="+mn-lt"/>
                <a:ea typeface="+mn-ea"/>
                <a:cs typeface="+mn-cs"/>
              </a:rPr>
              <a:t>(a)          Deberá ser otorgada a través de carta de crédito incondicional e irrevocable </a:t>
            </a:r>
            <a:r>
              <a:rPr lang="es-MX" sz="1200" b="0" i="1" u="none" strike="noStrike" kern="1200" dirty="0" err="1">
                <a:solidFill>
                  <a:schemeClr val="tx1"/>
                </a:solidFill>
                <a:effectLst/>
                <a:latin typeface="+mn-lt"/>
                <a:ea typeface="+mn-ea"/>
                <a:cs typeface="+mn-cs"/>
              </a:rPr>
              <a:t>standby</a:t>
            </a:r>
            <a:r>
              <a:rPr lang="es-MX" sz="1200" b="0" i="1" u="none" strike="noStrike" kern="1200" dirty="0">
                <a:solidFill>
                  <a:schemeClr val="tx1"/>
                </a:solidFill>
                <a:effectLst/>
                <a:latin typeface="+mn-lt"/>
                <a:ea typeface="+mn-ea"/>
                <a:cs typeface="+mn-cs"/>
              </a:rPr>
              <a:t>,</a:t>
            </a:r>
            <a:r>
              <a:rPr lang="es-MX" sz="1200" b="0" i="0" u="none" strike="noStrike" kern="1200" dirty="0">
                <a:solidFill>
                  <a:schemeClr val="tx1"/>
                </a:solidFill>
                <a:effectLst/>
                <a:latin typeface="+mn-lt"/>
                <a:ea typeface="+mn-ea"/>
                <a:cs typeface="+mn-cs"/>
              </a:rPr>
              <a:t> emitida en favor del CENACE conforme al modelo previsto en el </a:t>
            </a:r>
            <a:r>
              <a:rPr lang="es-MX" sz="1200" b="1" i="0" u="none" strike="noStrike" kern="1200" dirty="0">
                <a:solidFill>
                  <a:schemeClr val="tx1"/>
                </a:solidFill>
                <a:effectLst/>
                <a:latin typeface="+mn-lt"/>
                <a:ea typeface="+mn-ea"/>
                <a:cs typeface="+mn-cs"/>
              </a:rPr>
              <a:t>Anexo V.22</a:t>
            </a:r>
            <a:r>
              <a:rPr lang="es-MX" sz="1200" b="0" i="0" u="none" strike="noStrike" kern="1200" dirty="0">
                <a:solidFill>
                  <a:schemeClr val="tx1"/>
                </a:solidFill>
                <a:effectLst/>
                <a:latin typeface="+mn-lt"/>
                <a:ea typeface="+mn-ea"/>
                <a:cs typeface="+mn-cs"/>
              </a:rPr>
              <a:t>. </a:t>
            </a:r>
            <a:r>
              <a:rPr lang="es-MX" dirty="0"/>
              <a:t> </a:t>
            </a:r>
          </a:p>
          <a:p>
            <a:r>
              <a:rPr lang="es-MX" sz="1200" b="0" i="0" u="none" strike="noStrike" kern="1200" dirty="0">
                <a:solidFill>
                  <a:schemeClr val="tx1"/>
                </a:solidFill>
                <a:effectLst/>
                <a:latin typeface="+mn-lt"/>
                <a:ea typeface="+mn-ea"/>
                <a:cs typeface="+mn-cs"/>
              </a:rPr>
              <a:t>(b)          Deberá haber sido emitida por una institución de crédito integrante del Sistema Bancario Mexicano que esté legalmente facultada para emitir Cartas de Crédito de acuerdo a la Ley de Instituciones de Crédito, mismas que podrán ser consultadas en el padrón de entidades supervisadas en el portal de la Comisión Nacional Bancaria y de Valores.</a:t>
            </a:r>
            <a:r>
              <a:rPr lang="es-MX" dirty="0"/>
              <a:t> </a:t>
            </a:r>
          </a:p>
          <a:p>
            <a:r>
              <a:rPr lang="es-MX" sz="1200" b="0" i="0" u="none" strike="noStrike" kern="1200" dirty="0">
                <a:solidFill>
                  <a:schemeClr val="tx1"/>
                </a:solidFill>
                <a:effectLst/>
                <a:latin typeface="+mn-lt"/>
                <a:ea typeface="+mn-ea"/>
                <a:cs typeface="+mn-cs"/>
              </a:rPr>
              <a:t>(c)          Podrá ser presentada en Pesos o en Dólares. En este último caso, para determinar su monto en Pesos se utilizará el tipo de cambio publicado por el Banco de México en el DOF cinco días hábiles antes a la fecha de presentación de dicha Garantía ante el CENACE. </a:t>
            </a:r>
            <a:r>
              <a:rPr lang="es-MX" dirty="0"/>
              <a:t> </a:t>
            </a:r>
          </a:p>
          <a:p>
            <a:r>
              <a:rPr lang="es-MX" sz="1200" b="0" i="0" u="none" strike="noStrike" kern="1200" dirty="0">
                <a:solidFill>
                  <a:schemeClr val="tx1"/>
                </a:solidFill>
                <a:effectLst/>
                <a:latin typeface="+mn-lt"/>
                <a:ea typeface="+mn-ea"/>
                <a:cs typeface="+mn-cs"/>
              </a:rPr>
              <a:t>(d)          El nombre, razón o denominación social del Licitante cuyas obligaciones se garantizan deberá ser idéntico a aquél con el que se registró el Licitante ante CENACE y consta en la documentación legal presentada; en caso de ser un Consorcio, deberá hacer referencia a cada uno de los miembros del Consorcio, pero bastará con que se refiere al menos a uno de ellos en virtud de que estos asumen una responsabilidad solidaria dentro de la Subasta.</a:t>
            </a:r>
            <a:r>
              <a:rPr lang="es-MX" dirty="0"/>
              <a:t> </a:t>
            </a:r>
          </a:p>
          <a:p>
            <a:endParaRPr lang="es-MX" dirty="0"/>
          </a:p>
          <a:p>
            <a:endParaRPr lang="es-MX" dirty="0"/>
          </a:p>
        </p:txBody>
      </p:sp>
      <p:sp>
        <p:nvSpPr>
          <p:cNvPr id="4" name="Marcador de número de diapositiva 3"/>
          <p:cNvSpPr>
            <a:spLocks noGrp="1"/>
          </p:cNvSpPr>
          <p:nvPr>
            <p:ph type="sldNum" sz="quarter" idx="10"/>
          </p:nvPr>
        </p:nvSpPr>
        <p:spPr/>
        <p:txBody>
          <a:bodyPr/>
          <a:lstStyle/>
          <a:p>
            <a:fld id="{2DA858D7-3A23-4B52-99CD-18BF835B1B8D}" type="slidenum">
              <a:rPr lang="es-MX" smtClean="0"/>
              <a:t>81</a:t>
            </a:fld>
            <a:endParaRPr lang="es-MX"/>
          </a:p>
        </p:txBody>
      </p:sp>
    </p:spTree>
    <p:extLst>
      <p:ext uri="{BB962C8B-B14F-4D97-AF65-F5344CB8AC3E}">
        <p14:creationId xmlns:p14="http://schemas.microsoft.com/office/powerpoint/2010/main" val="29311151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0" u="none" strike="noStrike" kern="1200" dirty="0">
                <a:solidFill>
                  <a:schemeClr val="tx1"/>
                </a:solidFill>
                <a:effectLst/>
                <a:latin typeface="+mn-lt"/>
                <a:ea typeface="+mn-ea"/>
                <a:cs typeface="+mn-cs"/>
              </a:rPr>
              <a:t>5.3.7            </a:t>
            </a:r>
            <a:r>
              <a:rPr lang="es-MX" sz="1200" b="0" i="0" u="none" strike="noStrike" kern="1200" dirty="0">
                <a:solidFill>
                  <a:schemeClr val="tx1"/>
                </a:solidFill>
                <a:effectLst/>
                <a:latin typeface="+mn-lt"/>
                <a:ea typeface="+mn-ea"/>
                <a:cs typeface="+mn-cs"/>
              </a:rPr>
              <a:t>Sólo las Garantías de Seriedad deberán ser presentadas en forma física.</a:t>
            </a:r>
            <a:r>
              <a:rPr lang="es-MX" dirty="0"/>
              <a:t> </a:t>
            </a:r>
            <a:r>
              <a:rPr lang="es-MX" sz="1200" b="0" i="0" u="none" strike="noStrike" kern="1200" dirty="0">
                <a:solidFill>
                  <a:schemeClr val="tx1"/>
                </a:solidFill>
                <a:effectLst/>
                <a:latin typeface="+mn-lt"/>
                <a:ea typeface="+mn-ea"/>
                <a:cs typeface="+mn-cs"/>
              </a:rPr>
              <a:t>(c)          Para obtener la Constancia de Precalificación respectiva, el Licitante deberá presentar la Garantía de Seriedad correspondiente, dentro del plazo comprendido entre el momento en que presentó su solicitud de precalificación hasta la fecha límite indicada en el Calendario de la Subasta para tal efecto.</a:t>
            </a:r>
            <a:r>
              <a:rPr lang="es-MX" dirty="0"/>
              <a:t> </a:t>
            </a:r>
          </a:p>
          <a:p>
            <a:r>
              <a:rPr lang="es-MX" sz="1200" b="1" i="0" u="none" strike="noStrike" kern="1200" dirty="0">
                <a:solidFill>
                  <a:schemeClr val="tx1"/>
                </a:solidFill>
                <a:effectLst/>
                <a:latin typeface="+mn-lt"/>
                <a:ea typeface="+mn-ea"/>
                <a:cs typeface="+mn-cs"/>
              </a:rPr>
              <a:t>5.5.1            </a:t>
            </a:r>
            <a:r>
              <a:rPr lang="es-MX" sz="1200" b="0" i="0" u="none" strike="noStrike" kern="1200" dirty="0">
                <a:solidFill>
                  <a:schemeClr val="tx1"/>
                </a:solidFill>
                <a:effectLst/>
                <a:latin typeface="+mn-lt"/>
                <a:ea typeface="+mn-ea"/>
                <a:cs typeface="+mn-cs"/>
              </a:rPr>
              <a:t>Para que el Licitante obtenga una Constancia de Precalificación de Oferta de Venta, deberá presentar, una Garantía de Seriedad que cumpla con lo previsto en los numerales  5.6.1(h) y 5.6.1(i), del Manual, así como en este numeral y en el </a:t>
            </a:r>
            <a:r>
              <a:rPr lang="es-MX" sz="1200" b="1" i="0" u="none" strike="noStrike" kern="1200" dirty="0">
                <a:solidFill>
                  <a:schemeClr val="tx1"/>
                </a:solidFill>
                <a:effectLst/>
                <a:latin typeface="+mn-lt"/>
                <a:ea typeface="+mn-ea"/>
                <a:cs typeface="+mn-cs"/>
              </a:rPr>
              <a:t>Anexo V.22</a:t>
            </a:r>
            <a:r>
              <a:rPr lang="es-MX" sz="1200" b="0" i="0" u="none" strike="noStrike" kern="1200" dirty="0">
                <a:solidFill>
                  <a:schemeClr val="tx1"/>
                </a:solidFill>
                <a:effectLst/>
                <a:latin typeface="+mn-lt"/>
                <a:ea typeface="+mn-ea"/>
                <a:cs typeface="+mn-cs"/>
              </a:rPr>
              <a:t>. Dicha Garantía de Seriedad podrá exhibirse en uno o varios instrumentos, siempre que se presenten conforme al modelo previsto en el </a:t>
            </a:r>
            <a:r>
              <a:rPr lang="es-MX" sz="1200" b="1" i="0" u="none" strike="noStrike" kern="1200" dirty="0">
                <a:solidFill>
                  <a:schemeClr val="tx1"/>
                </a:solidFill>
                <a:effectLst/>
                <a:latin typeface="+mn-lt"/>
                <a:ea typeface="+mn-ea"/>
                <a:cs typeface="+mn-cs"/>
              </a:rPr>
              <a:t>Anexo V.22</a:t>
            </a:r>
            <a:r>
              <a:rPr lang="es-MX" sz="1200" b="0" i="0" u="none" strike="noStrike" kern="1200" dirty="0">
                <a:solidFill>
                  <a:schemeClr val="tx1"/>
                </a:solidFill>
                <a:effectLst/>
                <a:latin typeface="+mn-lt"/>
                <a:ea typeface="+mn-ea"/>
                <a:cs typeface="+mn-cs"/>
              </a:rPr>
              <a:t>. El original de dicha Garantía de Seriedad deberá entregarse físicamente en un sobre dirigido al Ing. Martín Vivar López, a más tardar en la fecha señalada en el Calendario de la Subasta para tal efecto, en el domicilio ubicado en Boulevard Adolfo López Mateos No. 2157, piso 11, Colonia. Los Alpes, Delegación Álvaro Obregón, C.P. 01010, Ciudad de México, de lunes a viernes, en un horario de 9:00 a 15:00 horas.</a:t>
            </a:r>
            <a:r>
              <a:rPr lang="es-MX" dirty="0"/>
              <a:t> </a:t>
            </a:r>
          </a:p>
          <a:p>
            <a:r>
              <a:rPr lang="es-MX" sz="1200" b="1" i="0" u="none" strike="noStrike" kern="1200" dirty="0">
                <a:solidFill>
                  <a:schemeClr val="tx1"/>
                </a:solidFill>
                <a:effectLst/>
                <a:latin typeface="+mn-lt"/>
                <a:ea typeface="+mn-ea"/>
                <a:cs typeface="+mn-cs"/>
              </a:rPr>
              <a:t>5.5.2            </a:t>
            </a:r>
            <a:r>
              <a:rPr lang="es-MX" sz="1200" b="0" i="0" u="none" strike="noStrike" kern="1200" dirty="0">
                <a:solidFill>
                  <a:schemeClr val="tx1"/>
                </a:solidFill>
                <a:effectLst/>
                <a:latin typeface="+mn-lt"/>
                <a:ea typeface="+mn-ea"/>
                <a:cs typeface="+mn-cs"/>
              </a:rPr>
              <a:t>Si el Licitante desea que el CENACE revise el contenido de la Garantía de Seriedad para verificar que cumple con lo aquí señalado -de manera que, de ser necesario, el Licitante tenga la oportunidad de ajustar dicho contenido a lo establecido en el numeral 5.5, deberá presentar dicha Garantía a más tardar cinco días hábiles antes de la fecha límite indicada en el Calendario para la presentación de las Garantías de Seriedad, en el entendido de que el CENACE contará con un plazo de tres días hábiles para revisarla y notificar al Licitante en lo conducente, y que este plazo es independiente del tiempo que requiera el Licitante para llevar a cabo las modificaciones que corresponda. </a:t>
            </a:r>
            <a:endParaRPr lang="es-MX" sz="2400" b="1" i="0" u="none" strike="noStrike" kern="1200" dirty="0">
              <a:solidFill>
                <a:schemeClr val="tx1"/>
              </a:solidFill>
              <a:effectLst/>
              <a:latin typeface="+mn-lt"/>
              <a:ea typeface="+mn-ea"/>
              <a:cs typeface="+mn-cs"/>
            </a:endParaRPr>
          </a:p>
          <a:p>
            <a:endParaRPr lang="es-MX" sz="2400" b="1" i="0" u="none" strike="noStrike" kern="1200" dirty="0">
              <a:solidFill>
                <a:schemeClr val="tx1"/>
              </a:solidFill>
              <a:effectLst/>
              <a:latin typeface="+mn-lt"/>
              <a:ea typeface="+mn-ea"/>
              <a:cs typeface="+mn-cs"/>
            </a:endParaRPr>
          </a:p>
          <a:p>
            <a:r>
              <a:rPr lang="es-MX" sz="2400" b="1" i="0" u="none" strike="noStrike" kern="1200" dirty="0">
                <a:solidFill>
                  <a:schemeClr val="tx1"/>
                </a:solidFill>
                <a:effectLst/>
                <a:latin typeface="+mn-lt"/>
                <a:ea typeface="+mn-ea"/>
                <a:cs typeface="+mn-cs"/>
              </a:rPr>
              <a:t>7 Septiembre</a:t>
            </a:r>
            <a:r>
              <a:rPr lang="es-MX" sz="2400" b="1" i="0" u="none" strike="noStrike" kern="1200" baseline="0" dirty="0">
                <a:solidFill>
                  <a:schemeClr val="tx1"/>
                </a:solidFill>
                <a:effectLst/>
                <a:latin typeface="+mn-lt"/>
                <a:ea typeface="+mn-ea"/>
                <a:cs typeface="+mn-cs"/>
              </a:rPr>
              <a:t> checado</a:t>
            </a:r>
            <a:endParaRPr lang="es-MX" sz="2400" b="1" i="0" u="none" strike="noStrike" kern="1200" dirty="0">
              <a:solidFill>
                <a:schemeClr val="tx1"/>
              </a:solidFill>
              <a:effectLst/>
              <a:latin typeface="+mn-lt"/>
              <a:ea typeface="+mn-ea"/>
              <a:cs typeface="+mn-cs"/>
            </a:endParaRPr>
          </a:p>
          <a:p>
            <a:endParaRPr lang="es-MX" sz="1200" b="0" i="0" u="none" strike="noStrike" kern="1200" dirty="0">
              <a:solidFill>
                <a:schemeClr val="tx1"/>
              </a:solidFill>
              <a:effectLst/>
              <a:latin typeface="+mn-lt"/>
              <a:ea typeface="+mn-ea"/>
              <a:cs typeface="+mn-cs"/>
            </a:endParaRPr>
          </a:p>
          <a:p>
            <a:endParaRPr lang="es-MX" dirty="0"/>
          </a:p>
        </p:txBody>
      </p:sp>
      <p:sp>
        <p:nvSpPr>
          <p:cNvPr id="4" name="Marcador de número de diapositiva 3"/>
          <p:cNvSpPr>
            <a:spLocks noGrp="1"/>
          </p:cNvSpPr>
          <p:nvPr>
            <p:ph type="sldNum" sz="quarter" idx="10"/>
          </p:nvPr>
        </p:nvSpPr>
        <p:spPr/>
        <p:txBody>
          <a:bodyPr/>
          <a:lstStyle/>
          <a:p>
            <a:fld id="{2DA858D7-3A23-4B52-99CD-18BF835B1B8D}" type="slidenum">
              <a:rPr lang="es-MX" smtClean="0"/>
              <a:t>82</a:t>
            </a:fld>
            <a:endParaRPr lang="es-MX"/>
          </a:p>
        </p:txBody>
      </p:sp>
    </p:spTree>
    <p:extLst>
      <p:ext uri="{BB962C8B-B14F-4D97-AF65-F5344CB8AC3E}">
        <p14:creationId xmlns:p14="http://schemas.microsoft.com/office/powerpoint/2010/main" val="19466841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Motivos de </a:t>
            </a:r>
            <a:r>
              <a:rPr lang="es-MX" dirty="0" err="1"/>
              <a:t>desechamiento</a:t>
            </a:r>
            <a:r>
              <a:rPr lang="es-MX" dirty="0"/>
              <a:t>:</a:t>
            </a:r>
          </a:p>
          <a:p>
            <a:endParaRPr lang="es-MX" dirty="0"/>
          </a:p>
          <a:p>
            <a:r>
              <a:rPr lang="es-MX" dirty="0"/>
              <a:t>Se ponen creativos</a:t>
            </a:r>
            <a:r>
              <a:rPr lang="es-MX" baseline="0" dirty="0"/>
              <a:t> con el formato</a:t>
            </a:r>
            <a:endParaRPr lang="es-MX" dirty="0"/>
          </a:p>
          <a:p>
            <a:endParaRPr lang="es-MX" dirty="0"/>
          </a:p>
          <a:p>
            <a:r>
              <a:rPr lang="es-MX" dirty="0"/>
              <a:t>Direcciones de gerencias</a:t>
            </a:r>
            <a:r>
              <a:rPr lang="es-MX" baseline="0" dirty="0"/>
              <a:t> de </a:t>
            </a:r>
            <a:r>
              <a:rPr lang="es-MX" baseline="0" dirty="0" err="1"/>
              <a:t>crontrol</a:t>
            </a:r>
            <a:r>
              <a:rPr lang="es-MX" baseline="0" dirty="0"/>
              <a:t>, la de magna sur, la correcta es que viene el Formato la de Don Manuelito, la de SENER.</a:t>
            </a:r>
          </a:p>
          <a:p>
            <a:endParaRPr lang="es-MX" baseline="0" dirty="0"/>
          </a:p>
          <a:p>
            <a:r>
              <a:rPr lang="es-MX" baseline="0" dirty="0"/>
              <a:t>Fecha de vigencia al menos de una semana mas allá de firma de contrato de cobertura.</a:t>
            </a:r>
          </a:p>
          <a:p>
            <a:endParaRPr lang="es-MX" baseline="0" dirty="0"/>
          </a:p>
          <a:p>
            <a:r>
              <a:rPr lang="es-MX" baseline="0" dirty="0"/>
              <a:t>Es importante tomar el nuevo formato de Carta de Crédito ya que anterior tiene un error (La publicación en el DOF)</a:t>
            </a:r>
            <a:endParaRPr lang="es-MX" dirty="0"/>
          </a:p>
        </p:txBody>
      </p:sp>
      <p:sp>
        <p:nvSpPr>
          <p:cNvPr id="4" name="Marcador de número de diapositiva 3"/>
          <p:cNvSpPr>
            <a:spLocks noGrp="1"/>
          </p:cNvSpPr>
          <p:nvPr>
            <p:ph type="sldNum" sz="quarter" idx="10"/>
          </p:nvPr>
        </p:nvSpPr>
        <p:spPr/>
        <p:txBody>
          <a:bodyPr/>
          <a:lstStyle/>
          <a:p>
            <a:fld id="{2DA858D7-3A23-4B52-99CD-18BF835B1B8D}" type="slidenum">
              <a:rPr lang="es-MX" smtClean="0"/>
              <a:t>83</a:t>
            </a:fld>
            <a:endParaRPr lang="es-MX"/>
          </a:p>
        </p:txBody>
      </p:sp>
    </p:spTree>
    <p:extLst>
      <p:ext uri="{BB962C8B-B14F-4D97-AF65-F5344CB8AC3E}">
        <p14:creationId xmlns:p14="http://schemas.microsoft.com/office/powerpoint/2010/main" val="3606678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Anexos correspondientes según bases de licitació</a:t>
            </a:r>
            <a:r>
              <a:rPr lang="es-MX" baseline="0" dirty="0"/>
              <a:t>n y bases de licitación finales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89</a:t>
            </a:fld>
            <a:endParaRPr lang="es-MX"/>
          </a:p>
        </p:txBody>
      </p:sp>
    </p:spTree>
    <p:extLst>
      <p:ext uri="{BB962C8B-B14F-4D97-AF65-F5344CB8AC3E}">
        <p14:creationId xmlns:p14="http://schemas.microsoft.com/office/powerpoint/2010/main" val="2425519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a:p>
        </p:txBody>
      </p:sp>
      <p:sp>
        <p:nvSpPr>
          <p:cNvPr id="4" name="Marcador de número de diapositiva 3"/>
          <p:cNvSpPr>
            <a:spLocks noGrp="1"/>
          </p:cNvSpPr>
          <p:nvPr>
            <p:ph type="sldNum" sz="quarter" idx="10"/>
          </p:nvPr>
        </p:nvSpPr>
        <p:spPr/>
        <p:txBody>
          <a:bodyPr/>
          <a:lstStyle/>
          <a:p>
            <a:fld id="{BDA2339D-5F96-43C6-99AC-5287B4F6FE8C}" type="slidenum">
              <a:rPr lang="es-MX" smtClean="0"/>
              <a:t>94</a:t>
            </a:fld>
            <a:endParaRPr lang="es-MX"/>
          </a:p>
        </p:txBody>
      </p:sp>
    </p:spTree>
    <p:extLst>
      <p:ext uri="{BB962C8B-B14F-4D97-AF65-F5344CB8AC3E}">
        <p14:creationId xmlns:p14="http://schemas.microsoft.com/office/powerpoint/2010/main" val="2093879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Diagrama de como se obtienen los resultados preliminares</a:t>
            </a:r>
            <a:r>
              <a:rPr lang="es-MX" baseline="0" dirty="0"/>
              <a:t> y en caso de existir proceso iterativo realizarlo para volver a ejecutar el modelo de enteros mixtos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104</a:t>
            </a:fld>
            <a:endParaRPr lang="es-MX"/>
          </a:p>
        </p:txBody>
      </p:sp>
    </p:spTree>
    <p:extLst>
      <p:ext uri="{BB962C8B-B14F-4D97-AF65-F5344CB8AC3E}">
        <p14:creationId xmlns:p14="http://schemas.microsoft.com/office/powerpoint/2010/main" val="5221641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Diagrama de como se obtienen los resultados preliminares</a:t>
            </a:r>
            <a:r>
              <a:rPr lang="es-MX" baseline="0" dirty="0"/>
              <a:t> y en caso de existir proceso iterativo realizarlo para volver a ejecutar el modelo de enteros mixtos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106</a:t>
            </a:fld>
            <a:endParaRPr lang="es-MX"/>
          </a:p>
        </p:txBody>
      </p:sp>
    </p:spTree>
    <p:extLst>
      <p:ext uri="{BB962C8B-B14F-4D97-AF65-F5344CB8AC3E}">
        <p14:creationId xmlns:p14="http://schemas.microsoft.com/office/powerpoint/2010/main" val="12233583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En</a:t>
            </a:r>
            <a:r>
              <a:rPr lang="es-MX" baseline="0" dirty="0"/>
              <a:t> esta presentación se habla de la validación de los resultados de la SLP, utilizando la herramienta de optimización AMPL utilizando motor de solución CPLEX,  FUNCION OBJETIVO + RESTRICCIONES  “</a:t>
            </a:r>
            <a:r>
              <a:rPr lang="es-MX" sz="1200" b="0" i="0" u="none" strike="noStrike" kern="1200" baseline="0" dirty="0">
                <a:solidFill>
                  <a:schemeClr val="tx1"/>
                </a:solidFill>
                <a:latin typeface="+mn-lt"/>
                <a:ea typeface="+mn-ea"/>
                <a:cs typeface="+mn-cs"/>
              </a:rPr>
              <a:t>De acuerdo a las cantidades de productos ofrecidos por los participantes, PARA LA SLP 2016 se logró asignar de manera eficiente el </a:t>
            </a:r>
            <a:r>
              <a:rPr lang="es-MX" sz="1200" b="1" i="0" u="none" strike="noStrike" kern="1200" baseline="0" dirty="0">
                <a:solidFill>
                  <a:schemeClr val="tx1"/>
                </a:solidFill>
                <a:latin typeface="+mn-lt"/>
                <a:ea typeface="+mn-ea"/>
                <a:cs typeface="+mn-cs"/>
              </a:rPr>
              <a:t>80.05% de la oferta de compra total de Potencia</a:t>
            </a:r>
            <a:r>
              <a:rPr lang="es-MX" sz="1200" b="0" i="0" u="none" strike="noStrike" kern="1200" baseline="0" dirty="0">
                <a:solidFill>
                  <a:schemeClr val="tx1"/>
                </a:solidFill>
                <a:latin typeface="+mn-lt"/>
                <a:ea typeface="+mn-ea"/>
                <a:cs typeface="+mn-cs"/>
              </a:rPr>
              <a:t>, </a:t>
            </a:r>
            <a:r>
              <a:rPr lang="es-MX" sz="1200" b="1" i="0" u="none" strike="noStrike" kern="1200" baseline="0" dirty="0">
                <a:solidFill>
                  <a:schemeClr val="tx1"/>
                </a:solidFill>
                <a:latin typeface="+mn-lt"/>
                <a:ea typeface="+mn-ea"/>
                <a:cs typeface="+mn-cs"/>
              </a:rPr>
              <a:t>el 83.82% de la oferta de compra de energía </a:t>
            </a:r>
            <a:r>
              <a:rPr lang="es-MX" sz="1200" b="0" i="0" u="none" strike="noStrike" kern="1200" baseline="0" dirty="0">
                <a:solidFill>
                  <a:schemeClr val="tx1"/>
                </a:solidFill>
                <a:latin typeface="+mn-lt"/>
                <a:ea typeface="+mn-ea"/>
                <a:cs typeface="+mn-cs"/>
              </a:rPr>
              <a:t>y </a:t>
            </a:r>
            <a:r>
              <a:rPr lang="es-MX" sz="1200" b="1" i="0" u="none" strike="noStrike" kern="1200" baseline="0" dirty="0">
                <a:solidFill>
                  <a:schemeClr val="tx1"/>
                </a:solidFill>
                <a:latin typeface="+mn-lt"/>
                <a:ea typeface="+mn-ea"/>
                <a:cs typeface="+mn-cs"/>
              </a:rPr>
              <a:t>el 87.26% de la oferta de compra de Certificados de Energías Limpias (CEL)</a:t>
            </a:r>
            <a:r>
              <a:rPr lang="es-MX" sz="1200" b="0" i="0" u="none" strike="noStrike" kern="1200" baseline="0" dirty="0">
                <a:solidFill>
                  <a:schemeClr val="tx1"/>
                </a:solidFill>
                <a:latin typeface="+mn-lt"/>
                <a:ea typeface="+mn-ea"/>
                <a:cs typeface="+mn-cs"/>
              </a:rPr>
              <a:t>. Estas cantidades </a:t>
            </a:r>
            <a:r>
              <a:rPr lang="es-MX" sz="1200" b="1" i="0" u="none" strike="noStrike" kern="1200" baseline="0" dirty="0">
                <a:solidFill>
                  <a:schemeClr val="tx1"/>
                </a:solidFill>
                <a:latin typeface="+mn-lt"/>
                <a:ea typeface="+mn-ea"/>
                <a:cs typeface="+mn-cs"/>
              </a:rPr>
              <a:t>coincidieron totalmente </a:t>
            </a:r>
            <a:r>
              <a:rPr lang="es-MX" sz="1200" b="0" i="0" u="none" strike="noStrike" kern="1200" baseline="0" dirty="0">
                <a:solidFill>
                  <a:schemeClr val="tx1"/>
                </a:solidFill>
                <a:latin typeface="+mn-lt"/>
                <a:ea typeface="+mn-ea"/>
                <a:cs typeface="+mn-cs"/>
              </a:rPr>
              <a:t>con las reportadas por el Centro Nacional de Control de la Energía como resultado de la segunda subasta de energía. “</a:t>
            </a:r>
          </a:p>
          <a:p>
            <a:r>
              <a:rPr lang="es-MX" sz="1200" b="0" i="0" u="none" strike="noStrike" kern="1200" baseline="0" dirty="0">
                <a:solidFill>
                  <a:schemeClr val="tx1"/>
                </a:solidFill>
                <a:latin typeface="+mn-lt"/>
                <a:ea typeface="+mn-ea"/>
                <a:cs typeface="+mn-cs"/>
              </a:rPr>
              <a:t>Se espera que para esta subasta se realicen las mismas verificaciones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107</a:t>
            </a:fld>
            <a:endParaRPr lang="es-MX"/>
          </a:p>
        </p:txBody>
      </p:sp>
    </p:spTree>
    <p:extLst>
      <p:ext uri="{BB962C8B-B14F-4D97-AF65-F5344CB8AC3E}">
        <p14:creationId xmlns:p14="http://schemas.microsoft.com/office/powerpoint/2010/main" val="1062497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a:t>
            </a:r>
            <a:r>
              <a:rPr lang="es-MX" baseline="0" dirty="0"/>
              <a:t> proceso se realiza con el simulador en donde se revisa que todas las ofertas de venta puedan resultar ganadoras, siempre dentro de los límites permitidos.</a:t>
            </a:r>
          </a:p>
          <a:p>
            <a:r>
              <a:rPr lang="es-MX" baseline="0" dirty="0"/>
              <a:t>En la imagen superior izquierda se muestra como solo el paquete 3 del Generador 45 resulto aceptado, y en simulaciones posteriores se muestra que todos sus paquetes podrían resultar ganadores.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108</a:t>
            </a:fld>
            <a:endParaRPr lang="es-MX"/>
          </a:p>
        </p:txBody>
      </p:sp>
    </p:spTree>
    <p:extLst>
      <p:ext uri="{BB962C8B-B14F-4D97-AF65-F5344CB8AC3E}">
        <p14:creationId xmlns:p14="http://schemas.microsoft.com/office/powerpoint/2010/main" val="4081433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0" i="0" u="none" strike="noStrike" kern="1200" baseline="0" dirty="0">
                <a:solidFill>
                  <a:schemeClr val="tx1"/>
                </a:solidFill>
                <a:latin typeface="+mn-lt"/>
                <a:ea typeface="+mn-ea"/>
                <a:cs typeface="+mn-cs"/>
              </a:rPr>
              <a:t>CARACTERISTICAS DE ELASTICIDAD</a:t>
            </a:r>
          </a:p>
          <a:p>
            <a:endParaRPr lang="es-MX" sz="1200" b="0" i="0" u="none" strike="noStrike" kern="1200" baseline="0" dirty="0">
              <a:solidFill>
                <a:schemeClr val="tx1"/>
              </a:solidFill>
              <a:latin typeface="+mn-lt"/>
              <a:ea typeface="+mn-ea"/>
              <a:cs typeface="+mn-cs"/>
            </a:endParaRPr>
          </a:p>
          <a:p>
            <a:r>
              <a:rPr lang="es-MX" sz="1200" b="0" i="0" u="none" strike="noStrike" kern="1200" baseline="0" dirty="0">
                <a:solidFill>
                  <a:schemeClr val="tx1"/>
                </a:solidFill>
                <a:latin typeface="+mn-lt"/>
                <a:ea typeface="+mn-ea"/>
                <a:cs typeface="+mn-cs"/>
              </a:rPr>
              <a:t>Cuando menos el 80% de la cantidad total que se ofrezca comprar para cada Producto deberá ofrecerse con un precio igual o menor al 95% del precio más alto presentado por los Suministradores de Servicios Básicos para dicho Producto.</a:t>
            </a:r>
          </a:p>
          <a:p>
            <a:r>
              <a:rPr lang="es-MX" sz="1200" b="0" i="0" u="none" strike="noStrike" kern="1200" baseline="0" dirty="0">
                <a:solidFill>
                  <a:schemeClr val="tx1"/>
                </a:solidFill>
                <a:latin typeface="+mn-lt"/>
                <a:ea typeface="+mn-ea"/>
                <a:cs typeface="+mn-cs"/>
              </a:rPr>
              <a:t>Cuando menos el 60% de la cantidad total que se ofrezca comprar para cada Producto deberá ofrecerse con un precio igual o menor al 90% del precio más alto presentado por los Suministradores de Servicios Básicos para dicho Producto.</a:t>
            </a:r>
          </a:p>
          <a:p>
            <a:r>
              <a:rPr lang="es-MX" sz="1200" b="0" i="0" u="none" strike="noStrike" kern="1200" baseline="0" dirty="0">
                <a:solidFill>
                  <a:schemeClr val="tx1"/>
                </a:solidFill>
                <a:latin typeface="+mn-lt"/>
                <a:ea typeface="+mn-ea"/>
                <a:cs typeface="+mn-cs"/>
              </a:rPr>
              <a:t>Cuando menos el 40% de la cantidad total que se ofrezca comprar para cada Producto deberá ofrecerse con un precio igual o menor al 85% del precio más alto presentado por los Suministradores de Servicios Básicos para dicho Producto.</a:t>
            </a:r>
          </a:p>
          <a:p>
            <a:r>
              <a:rPr lang="es-MX" sz="1200" b="0" i="0" u="none" strike="noStrike" kern="1200" baseline="0" dirty="0">
                <a:solidFill>
                  <a:schemeClr val="tx1"/>
                </a:solidFill>
                <a:latin typeface="+mn-lt"/>
                <a:ea typeface="+mn-ea"/>
                <a:cs typeface="+mn-cs"/>
              </a:rPr>
              <a:t>Cuando menos el 20% de la cantidad total que se ofrezca comprar para cada Producto deberá ofrecerse con un precio igual o menor al 80% del precio más alto presentado por los Suministradores de Servicios Básicos para dicho Producto.</a:t>
            </a:r>
          </a:p>
          <a:p>
            <a:r>
              <a:rPr lang="es-MX" sz="1200" b="0" i="0" u="none" strike="noStrike" kern="1200" baseline="0" dirty="0">
                <a:solidFill>
                  <a:schemeClr val="tx1"/>
                </a:solidFill>
                <a:latin typeface="+mn-lt"/>
                <a:ea typeface="+mn-ea"/>
                <a:cs typeface="+mn-cs"/>
              </a:rPr>
              <a:t>En caso de incumplimiento, el CENACE ajustará las Ofertas de Compra</a:t>
            </a: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25</a:t>
            </a:fld>
            <a:endParaRPr lang="es-MX"/>
          </a:p>
        </p:txBody>
      </p:sp>
    </p:spTree>
    <p:extLst>
      <p:ext uri="{BB962C8B-B14F-4D97-AF65-F5344CB8AC3E}">
        <p14:creationId xmlns:p14="http://schemas.microsoft.com/office/powerpoint/2010/main" val="15767841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b="1" dirty="0"/>
              <a:t>Son</a:t>
            </a:r>
            <a:r>
              <a:rPr lang="es-MX" b="1" baseline="0" dirty="0"/>
              <a:t> los elementos con los que debe contar el fallo,  una vez validados los resultados preliminares. Estos documentos (anexos) del fallo se publicaran en el sitio del CENACE.</a:t>
            </a:r>
          </a:p>
          <a:p>
            <a:r>
              <a:rPr lang="es-MX" b="1" dirty="0"/>
              <a:t>El día hábil siguiente a que se emita el Fallo de la Subasta, el CENACE publicará un extracto de dicho Fallo en el Sistema de Información del Mercado, en el sitio web del CENACE o en el Sitio, según se determine en las Bases de Licitación, que contendrá al menos la siguiente información</a:t>
            </a:r>
          </a:p>
          <a:p>
            <a:r>
              <a:rPr lang="es-MX" b="1" dirty="0"/>
              <a:t>Dentro de los dos días hábiles siguientes a la emisión del Fallo de la Subasta respectiva, el CENACE notificará por escrito, a cada Licitante, las Ofertas de Venta que fueron seleccionadas</a:t>
            </a:r>
            <a:r>
              <a:rPr lang="es-MX" dirty="0"/>
              <a:t>, </a:t>
            </a:r>
          </a:p>
        </p:txBody>
      </p:sp>
      <p:sp>
        <p:nvSpPr>
          <p:cNvPr id="4" name="Marcador de número de diapositiva 3"/>
          <p:cNvSpPr>
            <a:spLocks noGrp="1"/>
          </p:cNvSpPr>
          <p:nvPr>
            <p:ph type="sldNum" sz="quarter" idx="10"/>
          </p:nvPr>
        </p:nvSpPr>
        <p:spPr/>
        <p:txBody>
          <a:bodyPr/>
          <a:lstStyle/>
          <a:p>
            <a:fld id="{BDA2339D-5F96-43C6-99AC-5287B4F6FE8C}" type="slidenum">
              <a:rPr lang="es-MX" smtClean="0"/>
              <a:t>109</a:t>
            </a:fld>
            <a:endParaRPr lang="es-MX"/>
          </a:p>
        </p:txBody>
      </p:sp>
    </p:spTree>
    <p:extLst>
      <p:ext uri="{BB962C8B-B14F-4D97-AF65-F5344CB8AC3E}">
        <p14:creationId xmlns:p14="http://schemas.microsoft.com/office/powerpoint/2010/main" val="3060289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26</a:t>
            </a:fld>
            <a:endParaRPr lang="es-MX"/>
          </a:p>
        </p:txBody>
      </p:sp>
    </p:spTree>
    <p:extLst>
      <p:ext uri="{BB962C8B-B14F-4D97-AF65-F5344CB8AC3E}">
        <p14:creationId xmlns:p14="http://schemas.microsoft.com/office/powerpoint/2010/main" val="3940951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 ejemplo</a:t>
            </a:r>
            <a:r>
              <a:rPr lang="es-MX" baseline="0" dirty="0"/>
              <a:t> es del caso uno la OC Aceptada cuenta con los tres productos.</a:t>
            </a:r>
          </a:p>
          <a:p>
            <a:r>
              <a:rPr lang="es-MX" baseline="0" dirty="0"/>
              <a:t>Y solo se ve el producto POTENCIA.</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27</a:t>
            </a:fld>
            <a:endParaRPr lang="es-MX"/>
          </a:p>
        </p:txBody>
      </p:sp>
    </p:spTree>
    <p:extLst>
      <p:ext uri="{BB962C8B-B14F-4D97-AF65-F5344CB8AC3E}">
        <p14:creationId xmlns:p14="http://schemas.microsoft.com/office/powerpoint/2010/main" val="1173734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PARA ESTE EJEMPLO LA</a:t>
            </a:r>
            <a:r>
              <a:rPr lang="es-MX" baseline="0" dirty="0"/>
              <a:t> ERC oferta comprar el 10% del portafolios del SSB</a:t>
            </a:r>
          </a:p>
          <a:p>
            <a:endParaRPr lang="es-MX" baseline="0" dirty="0"/>
          </a:p>
          <a:p>
            <a:r>
              <a:rPr lang="es-MX" sz="1200" b="0" i="0" u="none" strike="noStrike" kern="1200" baseline="0" dirty="0">
                <a:solidFill>
                  <a:schemeClr val="tx1"/>
                </a:solidFill>
                <a:latin typeface="+mn-lt"/>
                <a:ea typeface="+mn-ea"/>
                <a:cs typeface="+mn-cs"/>
              </a:rPr>
              <a:t>En caso de que las OC Aceptadas de los SSB no incluyan CELs, las demás ERC deberán presentar solamente la cantidad de Potencia que deseen adquirir; la cantidad ofrecida de EEA se calculará por el CENACE de manera proporcional.</a:t>
            </a:r>
          </a:p>
          <a:p>
            <a:r>
              <a:rPr lang="es-MX" sz="1200" b="0" i="0" u="none" strike="noStrike" kern="1200" baseline="0" dirty="0">
                <a:solidFill>
                  <a:schemeClr val="tx1"/>
                </a:solidFill>
                <a:latin typeface="+mn-lt"/>
                <a:ea typeface="+mn-ea"/>
                <a:cs typeface="+mn-cs"/>
              </a:rPr>
              <a:t>En caso de que las OC Aceptadas de los SSB no incluyan ni CELs ni Potencia, las demás ERC deberán presentar solamente la cantidad de EEA que deseen adquirir.</a:t>
            </a:r>
          </a:p>
          <a:p>
            <a:endParaRPr lang="es-MX" baseline="0" dirty="0"/>
          </a:p>
          <a:p>
            <a:r>
              <a:rPr lang="es-MX" dirty="0"/>
              <a:t>El CENACE </a:t>
            </a:r>
            <a:r>
              <a:rPr lang="es-MX" b="1" dirty="0"/>
              <a:t>verificará</a:t>
            </a:r>
            <a:r>
              <a:rPr lang="es-MX" dirty="0"/>
              <a:t> que las Ofertas de Compra presentadas por las Entidades Responsables de Carga que no sean Suministradores de Servicios Básicos</a:t>
            </a:r>
          </a:p>
          <a:p>
            <a:r>
              <a:rPr lang="es-MX" dirty="0"/>
              <a:t>correspondan al registro de Compradores Potenciales. En caso que las cantidades ofertadas rebasen las cantidades que una Entidad Responsable de Carga está registrado para ofrecer comprar, las cantidades de dicha Entidad Responsable de Carga serán reducidas de manera proporcional.</a:t>
            </a: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28</a:t>
            </a:fld>
            <a:endParaRPr lang="es-MX"/>
          </a:p>
        </p:txBody>
      </p:sp>
    </p:spTree>
    <p:extLst>
      <p:ext uri="{BB962C8B-B14F-4D97-AF65-F5344CB8AC3E}">
        <p14:creationId xmlns:p14="http://schemas.microsoft.com/office/powerpoint/2010/main" val="964556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PARA ESTE EJEMPLO LA</a:t>
            </a:r>
            <a:r>
              <a:rPr lang="es-MX" baseline="0" dirty="0"/>
              <a:t> ERC2 oferta comprar el 15% del portafolios del SSB</a:t>
            </a:r>
          </a:p>
          <a:p>
            <a:endParaRPr lang="es-MX" baseline="0" dirty="0"/>
          </a:p>
          <a:p>
            <a:r>
              <a:rPr lang="es-MX" dirty="0"/>
              <a:t>El CENACE </a:t>
            </a:r>
            <a:r>
              <a:rPr lang="es-MX" b="1" dirty="0"/>
              <a:t>verificará</a:t>
            </a:r>
            <a:r>
              <a:rPr lang="es-MX" dirty="0"/>
              <a:t> que las Ofertas de Compra presentadas por las Entidades Responsables de Carga que no sean Suministradores de Servicios Básicos</a:t>
            </a:r>
          </a:p>
          <a:p>
            <a:r>
              <a:rPr lang="es-MX" dirty="0"/>
              <a:t>correspondan al registro de Compradores Potenciales. En caso que las cantidades ofertadas rebasen las cantidades que una Entidad Responsable de Carga está registrado para ofrecer comprar, las cantidades de dicha Entidad Responsable de Carga serán reducidas de manera proporcional.</a:t>
            </a:r>
          </a:p>
          <a:p>
            <a:endParaRPr lang="es-MX" baseline="0" dirty="0"/>
          </a:p>
          <a:p>
            <a:endParaRPr lang="es-MX" baseline="0" dirty="0"/>
          </a:p>
          <a:p>
            <a:r>
              <a:rPr lang="es-MX" sz="1200" b="0" i="0" u="none" strike="noStrike" kern="1200" baseline="0" dirty="0">
                <a:solidFill>
                  <a:schemeClr val="tx1"/>
                </a:solidFill>
                <a:latin typeface="+mn-lt"/>
                <a:ea typeface="+mn-ea"/>
                <a:cs typeface="+mn-cs"/>
              </a:rPr>
              <a:t>Las ERC No deben entregar precios de oferta; se utilizarán los mismos precios fijados por los Suministradores de Servicios Básicos.</a:t>
            </a:r>
          </a:p>
          <a:p>
            <a:r>
              <a:rPr lang="es-MX" sz="1200" b="0" i="0" u="none" strike="noStrike" kern="1200" baseline="0" dirty="0">
                <a:solidFill>
                  <a:schemeClr val="tx1"/>
                </a:solidFill>
                <a:latin typeface="+mn-lt"/>
                <a:ea typeface="+mn-ea"/>
                <a:cs typeface="+mn-cs"/>
              </a:rPr>
              <a:t>Las ERC No deben entregar porcentajes máximos de ofertas aceptados con fechas irregulares; se utilizarán los mismos parámetros fijados por los Suministradores de Servicios Básicos.</a:t>
            </a:r>
          </a:p>
          <a:p>
            <a:endParaRPr lang="es-MX" sz="1200" b="0" i="0" u="none" strike="noStrike" kern="1200" baseline="0" dirty="0">
              <a:solidFill>
                <a:schemeClr val="tx1"/>
              </a:solidFill>
              <a:latin typeface="+mn-lt"/>
              <a:ea typeface="+mn-ea"/>
              <a:cs typeface="+mn-cs"/>
            </a:endParaRPr>
          </a:p>
          <a:p>
            <a:endParaRPr lang="es-MX" sz="1200" b="0" i="0" u="none" strike="noStrike" kern="1200" baseline="0" dirty="0">
              <a:solidFill>
                <a:schemeClr val="tx1"/>
              </a:solidFill>
              <a:latin typeface="+mn-lt"/>
              <a:ea typeface="+mn-ea"/>
              <a:cs typeface="+mn-cs"/>
            </a:endParaRP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29</a:t>
            </a:fld>
            <a:endParaRPr lang="es-MX"/>
          </a:p>
        </p:txBody>
      </p:sp>
    </p:spTree>
    <p:extLst>
      <p:ext uri="{BB962C8B-B14F-4D97-AF65-F5344CB8AC3E}">
        <p14:creationId xmlns:p14="http://schemas.microsoft.com/office/powerpoint/2010/main" val="2074292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ESTE EJEMPLO ES PARA OFERTA DE POTENCIA EXCLUSIVAMENTE, las ofertas de CELS Y EEA se construyen de la misma forma.</a:t>
            </a:r>
          </a:p>
          <a:p>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30</a:t>
            </a:fld>
            <a:endParaRPr lang="es-MX"/>
          </a:p>
        </p:txBody>
      </p:sp>
    </p:spTree>
    <p:extLst>
      <p:ext uri="{BB962C8B-B14F-4D97-AF65-F5344CB8AC3E}">
        <p14:creationId xmlns:p14="http://schemas.microsoft.com/office/powerpoint/2010/main" val="1618708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0" i="0" u="none" strike="noStrike" kern="1200" baseline="0" dirty="0">
                <a:solidFill>
                  <a:schemeClr val="tx1"/>
                </a:solidFill>
                <a:latin typeface="+mn-lt"/>
                <a:ea typeface="+mn-ea"/>
                <a:cs typeface="+mn-cs"/>
              </a:rPr>
              <a:t>La Fecha de Operación Comercial Ofertada podrá ser hasta un año antes o dos años después de la Fecha de Operación Comercial Estándar. Los Licitantes podrán presentar Ofertas de Venta para cualquier fecha dentro de estos rangos.</a:t>
            </a:r>
          </a:p>
          <a:p>
            <a:endParaRPr lang="es-MX" sz="1200" b="0" i="0" u="none" strike="noStrike" kern="1200" baseline="0" dirty="0">
              <a:solidFill>
                <a:schemeClr val="tx1"/>
              </a:solidFill>
              <a:latin typeface="+mn-lt"/>
              <a:ea typeface="+mn-ea"/>
              <a:cs typeface="+mn-cs"/>
            </a:endParaRPr>
          </a:p>
          <a:p>
            <a:r>
              <a:rPr lang="es-MX" sz="1200" b="0" i="0" u="none" strike="noStrike" kern="1200" baseline="0" dirty="0">
                <a:solidFill>
                  <a:schemeClr val="tx1"/>
                </a:solidFill>
                <a:latin typeface="+mn-lt"/>
                <a:ea typeface="+mn-ea"/>
                <a:cs typeface="+mn-cs"/>
              </a:rPr>
              <a:t>Se considerará que una Fecha de Operación Comercial Ofertada es regular cuando se encuentre dentro de un rango de seis meses antes o después de la Fecha de Operación Comercial Estándar. Las demás Fechas de Operación Comercial Ofertadas se considerarán irregulares.</a:t>
            </a:r>
            <a:endParaRPr lang="es-MX" dirty="0"/>
          </a:p>
        </p:txBody>
      </p:sp>
      <p:sp>
        <p:nvSpPr>
          <p:cNvPr id="4" name="Marcador de número de diapositiva 3"/>
          <p:cNvSpPr>
            <a:spLocks noGrp="1"/>
          </p:cNvSpPr>
          <p:nvPr>
            <p:ph type="sldNum" sz="quarter" idx="10"/>
          </p:nvPr>
        </p:nvSpPr>
        <p:spPr/>
        <p:txBody>
          <a:bodyPr/>
          <a:lstStyle/>
          <a:p>
            <a:fld id="{BDA2339D-5F96-43C6-99AC-5287B4F6FE8C}" type="slidenum">
              <a:rPr lang="es-MX" smtClean="0"/>
              <a:t>32</a:t>
            </a:fld>
            <a:endParaRPr lang="es-MX"/>
          </a:p>
        </p:txBody>
      </p:sp>
    </p:spTree>
    <p:extLst>
      <p:ext uri="{BB962C8B-B14F-4D97-AF65-F5344CB8AC3E}">
        <p14:creationId xmlns:p14="http://schemas.microsoft.com/office/powerpoint/2010/main" val="3990033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1 Título"/>
          <p:cNvSpPr>
            <a:spLocks noGrp="1"/>
          </p:cNvSpPr>
          <p:nvPr>
            <p:ph type="ctrTitle" hasCustomPrompt="1"/>
          </p:nvPr>
        </p:nvSpPr>
        <p:spPr>
          <a:xfrm>
            <a:off x="755576" y="3212976"/>
            <a:ext cx="7772400" cy="1470025"/>
          </a:xfrm>
        </p:spPr>
        <p:txBody>
          <a:bodyPr/>
          <a:lstStyle>
            <a:lvl1pPr>
              <a:defRPr>
                <a:solidFill>
                  <a:schemeClr val="tx1">
                    <a:lumMod val="65000"/>
                    <a:lumOff val="35000"/>
                  </a:schemeClr>
                </a:solidFill>
                <a:latin typeface="Trajan Pro" pitchFamily="18" charset="0"/>
              </a:defRPr>
            </a:lvl1pPr>
          </a:lstStyle>
          <a:p>
            <a:r>
              <a:rPr lang="es-ES" dirty="0"/>
              <a:t>Titulo de la Presentación</a:t>
            </a:r>
            <a:endParaRPr lang="es-MX" dirty="0"/>
          </a:p>
        </p:txBody>
      </p:sp>
      <p:sp>
        <p:nvSpPr>
          <p:cNvPr id="3" name="2 Subtítulo"/>
          <p:cNvSpPr>
            <a:spLocks noGrp="1"/>
          </p:cNvSpPr>
          <p:nvPr>
            <p:ph type="subTitle" idx="1" hasCustomPrompt="1"/>
          </p:nvPr>
        </p:nvSpPr>
        <p:spPr>
          <a:xfrm>
            <a:off x="1475656" y="5085184"/>
            <a:ext cx="6400800" cy="648072"/>
          </a:xfrm>
        </p:spPr>
        <p:txBody>
          <a:bodyPr/>
          <a:lstStyle>
            <a:lvl1pPr marL="0" indent="0" algn="ct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dirty="0"/>
              <a:t>Subtitulo de la presentación</a:t>
            </a:r>
            <a:endParaRPr lang="es-MX" dirty="0"/>
          </a:p>
        </p:txBody>
      </p:sp>
      <p:sp>
        <p:nvSpPr>
          <p:cNvPr id="4" name="3 Marcador de fecha"/>
          <p:cNvSpPr>
            <a:spLocks noGrp="1"/>
          </p:cNvSpPr>
          <p:nvPr>
            <p:ph type="dt" sz="half" idx="10"/>
          </p:nvPr>
        </p:nvSpPr>
        <p:spPr/>
        <p:txBody>
          <a:bodyPr/>
          <a:lstStyle/>
          <a:p>
            <a:fld id="{254B96F1-D810-4D21-B8D9-8BCA9FFCB76B}" type="datetimeFigureOut">
              <a:rPr lang="es-MX" smtClean="0"/>
              <a:t>04/04/2017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3B225A0-C0DF-4AAB-93BB-8155C420DD96}" type="slidenum">
              <a:rPr lang="es-MX" smtClean="0"/>
              <a:t>‹Nº›</a:t>
            </a:fld>
            <a:endParaRPr lang="es-MX"/>
          </a:p>
        </p:txBody>
      </p:sp>
      <p:grpSp>
        <p:nvGrpSpPr>
          <p:cNvPr id="7" name="Agrupar 7"/>
          <p:cNvGrpSpPr/>
          <p:nvPr/>
        </p:nvGrpSpPr>
        <p:grpSpPr>
          <a:xfrm>
            <a:off x="466889" y="2678275"/>
            <a:ext cx="8217228" cy="41087"/>
            <a:chOff x="466889" y="3632697"/>
            <a:chExt cx="8217228" cy="37352"/>
          </a:xfrm>
        </p:grpSpPr>
        <p:cxnSp>
          <p:nvCxnSpPr>
            <p:cNvPr id="9" name="Conector recto 2"/>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pic>
        <p:nvPicPr>
          <p:cNvPr id="12" name="Picture 2"/>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7071" y="548680"/>
            <a:ext cx="5400600" cy="1872208"/>
          </a:xfrm>
          <a:prstGeom prst="rect">
            <a:avLst/>
          </a:prstGeom>
          <a:noFill/>
          <a:ln>
            <a:noFill/>
          </a:ln>
          <a:effectLs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2"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3"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4"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371725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3"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4"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2BEC0F7B-776C-43FA-B3D6-B1A0A3DC9AB9}"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40871631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7"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DD1E29B9-3A48-490E-A048-4FF8561F3361}"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6987762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1792288" y="612775"/>
            <a:ext cx="5486400" cy="4114800"/>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dirty="0"/>
          </a:p>
        </p:txBody>
      </p:sp>
      <p:sp>
        <p:nvSpPr>
          <p:cNvPr id="4" name="Marcador de tex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7"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24BAA159-E668-479F-A283-C73698A42268}"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4162443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es-ES_tradnl"/>
              <a:t>Clic para editar título</a:t>
            </a:r>
            <a:endParaRPr lang="es-ES"/>
          </a:p>
        </p:txBody>
      </p:sp>
      <p:sp>
        <p:nvSpPr>
          <p:cNvPr id="3" name="Marcador de texto vertical 2"/>
          <p:cNvSpPr>
            <a:spLocks noGrp="1"/>
          </p:cNvSpPr>
          <p:nvPr>
            <p:ph type="body" orient="vert" idx="1"/>
          </p:nvPr>
        </p:nvSpPr>
        <p:spPr>
          <a:xfrm>
            <a:off x="457200" y="1600200"/>
            <a:ext cx="8229600" cy="4525963"/>
          </a:xfrm>
          <a:prstGeom prst="rect">
            <a:avLst/>
          </a:prstGeo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F64766E5-E7AE-49CD-A1C1-24D5F4D6AABE}"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15098130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a:prstGeom prst="rect">
            <a:avLst/>
          </a:prstGeo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74638"/>
            <a:ext cx="6019800" cy="5851525"/>
          </a:xfrm>
          <a:prstGeom prst="rect">
            <a:avLst/>
          </a:prstGeo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272C6A97-0543-40C3-BDCB-8BD0DFF61CC1}"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23410360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es-MX"/>
          </a:p>
        </p:txBody>
      </p:sp>
      <p:sp>
        <p:nvSpPr>
          <p:cNvPr id="3"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4"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14F814E0-F446-499B-9514-4ADD28C96B67}"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24649842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p>
        </p:txBody>
      </p:sp>
      <p:sp>
        <p:nvSpPr>
          <p:cNvPr id="3" name="2 Marcador de fecha"/>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4" name="3 Marcador de pie de página"/>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4 Marcador de número de diapositiva"/>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837200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grpSp>
        <p:nvGrpSpPr>
          <p:cNvPr id="4" name="Agrupar 7"/>
          <p:cNvGrpSpPr>
            <a:grpSpLocks/>
          </p:cNvGrpSpPr>
          <p:nvPr/>
        </p:nvGrpSpPr>
        <p:grpSpPr bwMode="auto">
          <a:xfrm>
            <a:off x="466725" y="2678113"/>
            <a:ext cx="8216900" cy="41275"/>
            <a:chOff x="466889" y="3632697"/>
            <a:chExt cx="8217228" cy="37352"/>
          </a:xfrm>
        </p:grpSpPr>
        <p:cxnSp>
          <p:nvCxnSpPr>
            <p:cNvPr id="5" name="Conector recto 2"/>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pic>
        <p:nvPicPr>
          <p:cNvPr id="7" name="Picture 2"/>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1897063" y="549275"/>
            <a:ext cx="5400675"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Título"/>
          <p:cNvSpPr>
            <a:spLocks noGrp="1"/>
          </p:cNvSpPr>
          <p:nvPr>
            <p:ph type="ctrTitle"/>
          </p:nvPr>
        </p:nvSpPr>
        <p:spPr>
          <a:xfrm>
            <a:off x="755576" y="3212976"/>
            <a:ext cx="7772400" cy="1470025"/>
          </a:xfrm>
        </p:spPr>
        <p:txBody>
          <a:bodyPr/>
          <a:lstStyle>
            <a:lvl1pPr>
              <a:defRPr>
                <a:solidFill>
                  <a:schemeClr val="tx1">
                    <a:lumMod val="65000"/>
                    <a:lumOff val="35000"/>
                  </a:schemeClr>
                </a:solidFill>
                <a:latin typeface="Trajan Pro" pitchFamily="18" charset="0"/>
              </a:defRPr>
            </a:lvl1pPr>
          </a:lstStyle>
          <a:p>
            <a:r>
              <a:rPr lang="es-ES"/>
              <a:t>Haga clic para modificar el estilo de título del patrón</a:t>
            </a:r>
            <a:endParaRPr lang="es-MX" dirty="0"/>
          </a:p>
        </p:txBody>
      </p:sp>
      <p:sp>
        <p:nvSpPr>
          <p:cNvPr id="3" name="2 Subtítulo"/>
          <p:cNvSpPr>
            <a:spLocks noGrp="1"/>
          </p:cNvSpPr>
          <p:nvPr>
            <p:ph type="subTitle" idx="1"/>
          </p:nvPr>
        </p:nvSpPr>
        <p:spPr>
          <a:xfrm>
            <a:off x="1475656" y="5085184"/>
            <a:ext cx="6400800" cy="648072"/>
          </a:xfrm>
        </p:spPr>
        <p:txBody>
          <a:bodyPr/>
          <a:lstStyle>
            <a:lvl1pPr marL="0" indent="0" algn="ct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s-MX" dirty="0"/>
          </a:p>
        </p:txBody>
      </p:sp>
      <p:sp>
        <p:nvSpPr>
          <p:cNvPr id="8" name="3 Marcador de fecha"/>
          <p:cNvSpPr>
            <a:spLocks noGrp="1"/>
          </p:cNvSpPr>
          <p:nvPr>
            <p:ph type="dt" sz="half" idx="10"/>
          </p:nvPr>
        </p:nvSpPr>
        <p:spPr/>
        <p:txBody>
          <a:bodyPr/>
          <a:lstStyle>
            <a:lvl1pPr>
              <a:defRPr/>
            </a:lvl1pPr>
          </a:lstStyle>
          <a:p>
            <a:pPr>
              <a:defRPr/>
            </a:pPr>
            <a:fld id="{3D150C5A-4A03-43F6-A360-4161CFD9B050}" type="datetimeFigureOut">
              <a:rPr lang="es-ES"/>
              <a:pPr>
                <a:defRPr/>
              </a:pPr>
              <a:t>04/04/2017</a:t>
            </a:fld>
            <a:endParaRPr lang="es-ES"/>
          </a:p>
        </p:txBody>
      </p:sp>
      <p:sp>
        <p:nvSpPr>
          <p:cNvPr id="9" name="4 Marcador de pie de página"/>
          <p:cNvSpPr>
            <a:spLocks noGrp="1"/>
          </p:cNvSpPr>
          <p:nvPr>
            <p:ph type="ftr" sz="quarter" idx="11"/>
          </p:nvPr>
        </p:nvSpPr>
        <p:spPr/>
        <p:txBody>
          <a:bodyPr/>
          <a:lstStyle>
            <a:lvl1pPr>
              <a:defRPr/>
            </a:lvl1pPr>
          </a:lstStyle>
          <a:p>
            <a:pPr>
              <a:defRPr/>
            </a:pPr>
            <a:endParaRPr lang="es-ES"/>
          </a:p>
        </p:txBody>
      </p:sp>
      <p:sp>
        <p:nvSpPr>
          <p:cNvPr id="10" name="5 Marcador de número de diapositiva"/>
          <p:cNvSpPr>
            <a:spLocks noGrp="1"/>
          </p:cNvSpPr>
          <p:nvPr>
            <p:ph type="sldNum" sz="quarter" idx="12"/>
          </p:nvPr>
        </p:nvSpPr>
        <p:spPr/>
        <p:txBody>
          <a:bodyPr/>
          <a:lstStyle>
            <a:lvl1pPr>
              <a:defRPr/>
            </a:lvl1pPr>
          </a:lstStyle>
          <a:p>
            <a:pPr>
              <a:defRPr/>
            </a:pPr>
            <a:fld id="{041359A1-7303-4C97-BEE6-A4D43A0C5412}" type="slidenum">
              <a:rPr lang="es-ES" altLang="es-MX"/>
              <a:pPr>
                <a:defRPr/>
              </a:pPr>
              <a:t>‹Nº›</a:t>
            </a:fld>
            <a:endParaRPr lang="es-ES" altLang="es-MX"/>
          </a:p>
        </p:txBody>
      </p:sp>
    </p:spTree>
    <p:extLst>
      <p:ext uri="{BB962C8B-B14F-4D97-AF65-F5344CB8AC3E}">
        <p14:creationId xmlns:p14="http://schemas.microsoft.com/office/powerpoint/2010/main" val="38991085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5090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ítulo y objetos">
    <p:spTree>
      <p:nvGrpSpPr>
        <p:cNvPr id="1" name=""/>
        <p:cNvGrpSpPr/>
        <p:nvPr/>
      </p:nvGrpSpPr>
      <p:grpSpPr>
        <a:xfrm>
          <a:off x="0" y="0"/>
          <a:ext cx="0" cy="0"/>
          <a:chOff x="0" y="0"/>
          <a:chExt cx="0" cy="0"/>
        </a:xfrm>
      </p:grpSpPr>
      <p:sp>
        <p:nvSpPr>
          <p:cNvPr id="7" name="Recortar rectángulo de esquina sencilla 8"/>
          <p:cNvSpPr/>
          <p:nvPr/>
        </p:nvSpPr>
        <p:spPr>
          <a:xfrm rot="16200000">
            <a:off x="1692495" y="-922311"/>
            <a:ext cx="5774370" cy="8256844"/>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grpSp>
        <p:nvGrpSpPr>
          <p:cNvPr id="8" name="Agrupar 4"/>
          <p:cNvGrpSpPr/>
          <p:nvPr/>
        </p:nvGrpSpPr>
        <p:grpSpPr>
          <a:xfrm>
            <a:off x="-121392" y="6144771"/>
            <a:ext cx="9265391" cy="45719"/>
            <a:chOff x="466889" y="3632697"/>
            <a:chExt cx="8217228" cy="37352"/>
          </a:xfrm>
        </p:grpSpPr>
        <p:cxnSp>
          <p:nvCxnSpPr>
            <p:cNvPr id="10"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hasCustomPrompt="1"/>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dirty="0"/>
              <a:t>Titulo de la Diapositiva</a:t>
            </a:r>
            <a:endParaRPr lang="es-MX" dirty="0"/>
          </a:p>
        </p:txBody>
      </p:sp>
      <p:sp>
        <p:nvSpPr>
          <p:cNvPr id="3" name="2 Marcador de contenido"/>
          <p:cNvSpPr>
            <a:spLocks noGrp="1"/>
          </p:cNvSpPr>
          <p:nvPr>
            <p:ph idx="1"/>
          </p:nvPr>
        </p:nvSpPr>
        <p:spPr>
          <a:xfrm>
            <a:off x="457200" y="1484784"/>
            <a:ext cx="8229600" cy="4608513"/>
          </a:xfrm>
        </p:spPr>
        <p:txBody>
          <a:bodyPr>
            <a:normAutofit/>
          </a:bodyPr>
          <a:lstStyle>
            <a:lvl1pPr>
              <a:defRPr sz="2000">
                <a:latin typeface="Verdana" pitchFamily="34" charset="0"/>
              </a:defRPr>
            </a:lvl1pPr>
            <a:lvl2pPr>
              <a:defRPr sz="1800">
                <a:latin typeface="Verdana" pitchFamily="34" charset="0"/>
              </a:defRPr>
            </a:lvl2pPr>
            <a:lvl3pPr>
              <a:defRPr sz="1600">
                <a:latin typeface="Verdana" pitchFamily="34" charset="0"/>
              </a:defRPr>
            </a:lvl3pPr>
            <a:lvl4pPr>
              <a:defRPr sz="1400">
                <a:latin typeface="Verdana" pitchFamily="34" charset="0"/>
              </a:defRPr>
            </a:lvl4pPr>
            <a:lvl5pPr>
              <a:defRPr sz="14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4" name="3 Marcador de fecha"/>
          <p:cNvSpPr>
            <a:spLocks noGrp="1"/>
          </p:cNvSpPr>
          <p:nvPr>
            <p:ph type="dt" sz="half" idx="10"/>
          </p:nvPr>
        </p:nvSpPr>
        <p:spPr/>
        <p:txBody>
          <a:bodyPr/>
          <a:lstStyle/>
          <a:p>
            <a:fld id="{254B96F1-D810-4D21-B8D9-8BCA9FFCB76B}" type="datetimeFigureOut">
              <a:rPr lang="es-MX" smtClean="0"/>
              <a:t>04/04/2017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3B225A0-C0DF-4AAB-93BB-8155C420DD96}" type="slidenum">
              <a:rPr lang="es-MX" smtClean="0"/>
              <a:t>‹Nº›</a:t>
            </a:fld>
            <a:endParaRPr lang="es-MX"/>
          </a:p>
        </p:txBody>
      </p:sp>
      <p:cxnSp>
        <p:nvCxnSpPr>
          <p:cNvPr id="13" name="12 Conector recto"/>
          <p:cNvCxnSpPr/>
          <p:nvPr/>
        </p:nvCxnSpPr>
        <p:spPr>
          <a:xfrm>
            <a:off x="683568" y="1340768"/>
            <a:ext cx="79208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012" y="281914"/>
            <a:ext cx="3024336" cy="1008112"/>
          </a:xfrm>
          <a:prstGeom prst="rect">
            <a:avLst/>
          </a:prstGeom>
          <a:noFill/>
          <a:ln>
            <a:noFill/>
          </a:ln>
          <a:effectLst/>
          <a:extLst/>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ítulo y objetos">
    <p:spTree>
      <p:nvGrpSpPr>
        <p:cNvPr id="1" name=""/>
        <p:cNvGrpSpPr/>
        <p:nvPr/>
      </p:nvGrpSpPr>
      <p:grpSpPr>
        <a:xfrm>
          <a:off x="0" y="0"/>
          <a:ext cx="0" cy="0"/>
          <a:chOff x="0" y="0"/>
          <a:chExt cx="0" cy="0"/>
        </a:xfrm>
      </p:grpSpPr>
      <p:sp>
        <p:nvSpPr>
          <p:cNvPr id="5" name="Recortar rectángulo de esquina sencilla 8"/>
          <p:cNvSpPr/>
          <p:nvPr/>
        </p:nvSpPr>
        <p:spPr>
          <a:xfrm rot="16200000">
            <a:off x="1692275" y="-922337"/>
            <a:ext cx="5773737" cy="8256588"/>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s-ES" dirty="0"/>
          </a:p>
        </p:txBody>
      </p:sp>
      <p:grpSp>
        <p:nvGrpSpPr>
          <p:cNvPr id="6" name="Agrupar 4"/>
          <p:cNvGrpSpPr>
            <a:grpSpLocks/>
          </p:cNvGrpSpPr>
          <p:nvPr/>
        </p:nvGrpSpPr>
        <p:grpSpPr bwMode="auto">
          <a:xfrm>
            <a:off x="-120650" y="6145213"/>
            <a:ext cx="9264650" cy="46037"/>
            <a:chOff x="466889" y="3632697"/>
            <a:chExt cx="8217228" cy="37352"/>
          </a:xfrm>
        </p:grpSpPr>
        <p:cxnSp>
          <p:nvCxnSpPr>
            <p:cNvPr id="7"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8"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cxnSp>
        <p:nvCxnSpPr>
          <p:cNvPr id="9" name="10 Conector recto"/>
          <p:cNvCxnSpPr/>
          <p:nvPr/>
        </p:nvCxnSpPr>
        <p:spPr>
          <a:xfrm>
            <a:off x="684213" y="1341438"/>
            <a:ext cx="79200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0" name="Picture 2"/>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425450" y="282575"/>
            <a:ext cx="3024188"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Título"/>
          <p:cNvSpPr>
            <a:spLocks noGrp="1"/>
          </p:cNvSpPr>
          <p:nvPr>
            <p:ph type="title"/>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a:t>Haga clic para modificar el estilo de título del patrón</a:t>
            </a:r>
            <a:endParaRPr lang="es-MX" dirty="0"/>
          </a:p>
        </p:txBody>
      </p:sp>
      <p:sp>
        <p:nvSpPr>
          <p:cNvPr id="3" name="2 Marcador de contenido"/>
          <p:cNvSpPr>
            <a:spLocks noGrp="1"/>
          </p:cNvSpPr>
          <p:nvPr>
            <p:ph idx="1"/>
          </p:nvPr>
        </p:nvSpPr>
        <p:spPr>
          <a:xfrm>
            <a:off x="457200" y="1484784"/>
            <a:ext cx="5554960" cy="4608513"/>
          </a:xfrm>
        </p:spPr>
        <p:txBody>
          <a:bodyPr>
            <a:normAutofit/>
          </a:bodyPr>
          <a:lstStyle>
            <a:lvl1pPr>
              <a:defRPr sz="2000">
                <a:latin typeface="Verdana" pitchFamily="34" charset="0"/>
              </a:defRPr>
            </a:lvl1pPr>
            <a:lvl2pPr>
              <a:defRPr sz="1800">
                <a:latin typeface="Verdana" pitchFamily="34" charset="0"/>
              </a:defRPr>
            </a:lvl2pPr>
            <a:lvl3pPr>
              <a:defRPr sz="1600">
                <a:latin typeface="Verdana" pitchFamily="34" charset="0"/>
              </a:defRPr>
            </a:lvl3pPr>
            <a:lvl4pPr>
              <a:defRPr sz="1400">
                <a:latin typeface="Verdana" pitchFamily="34" charset="0"/>
              </a:defRPr>
            </a:lvl4pPr>
            <a:lvl5pPr>
              <a:defRPr sz="14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17" name="2 Marcador de contenido"/>
          <p:cNvSpPr>
            <a:spLocks noGrp="1"/>
          </p:cNvSpPr>
          <p:nvPr>
            <p:ph idx="13"/>
          </p:nvPr>
        </p:nvSpPr>
        <p:spPr>
          <a:xfrm>
            <a:off x="6084168" y="1484784"/>
            <a:ext cx="2674640" cy="4608513"/>
          </a:xfrm>
        </p:spPr>
        <p:txBody>
          <a:bodyPr>
            <a:normAutofit/>
          </a:bodyPr>
          <a:lstStyle>
            <a:lvl1pPr>
              <a:buNone/>
              <a:defRPr sz="1600">
                <a:latin typeface="Verdana" pitchFamily="34" charset="0"/>
              </a:defRPr>
            </a:lvl1pPr>
            <a:lvl2pPr>
              <a:buNone/>
              <a:defRPr sz="1400">
                <a:latin typeface="Verdana" pitchFamily="34" charset="0"/>
              </a:defRPr>
            </a:lvl2pPr>
            <a:lvl3pPr>
              <a:buNone/>
              <a:defRPr sz="1200">
                <a:latin typeface="Verdana" pitchFamily="34" charset="0"/>
              </a:defRPr>
            </a:lvl3pPr>
            <a:lvl4pPr>
              <a:buNone/>
              <a:defRPr sz="1100">
                <a:latin typeface="Verdana" pitchFamily="34" charset="0"/>
              </a:defRPr>
            </a:lvl4pPr>
            <a:lvl5pPr>
              <a:buNone/>
              <a:defRPr sz="11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11" name="3 Marcador de fecha"/>
          <p:cNvSpPr>
            <a:spLocks noGrp="1"/>
          </p:cNvSpPr>
          <p:nvPr>
            <p:ph type="dt" sz="half" idx="14"/>
          </p:nvPr>
        </p:nvSpPr>
        <p:spPr/>
        <p:txBody>
          <a:bodyPr/>
          <a:lstStyle>
            <a:lvl1pPr>
              <a:defRPr/>
            </a:lvl1pPr>
          </a:lstStyle>
          <a:p>
            <a:pPr>
              <a:defRPr/>
            </a:pPr>
            <a:fld id="{CE429D50-8180-4AF4-BAA3-126453E510F3}" type="datetimeFigureOut">
              <a:rPr lang="es-ES"/>
              <a:pPr>
                <a:defRPr/>
              </a:pPr>
              <a:t>04/04/2017</a:t>
            </a:fld>
            <a:endParaRPr lang="es-ES"/>
          </a:p>
        </p:txBody>
      </p:sp>
      <p:sp>
        <p:nvSpPr>
          <p:cNvPr id="12" name="4 Marcador de pie de página"/>
          <p:cNvSpPr>
            <a:spLocks noGrp="1"/>
          </p:cNvSpPr>
          <p:nvPr>
            <p:ph type="ftr" sz="quarter" idx="15"/>
          </p:nvPr>
        </p:nvSpPr>
        <p:spPr/>
        <p:txBody>
          <a:bodyPr/>
          <a:lstStyle>
            <a:lvl1pPr>
              <a:defRPr/>
            </a:lvl1pPr>
          </a:lstStyle>
          <a:p>
            <a:pPr>
              <a:defRPr/>
            </a:pPr>
            <a:endParaRPr lang="es-ES"/>
          </a:p>
        </p:txBody>
      </p:sp>
      <p:sp>
        <p:nvSpPr>
          <p:cNvPr id="13" name="5 Marcador de número de diapositiva"/>
          <p:cNvSpPr>
            <a:spLocks noGrp="1"/>
          </p:cNvSpPr>
          <p:nvPr>
            <p:ph type="sldNum" sz="quarter" idx="16"/>
          </p:nvPr>
        </p:nvSpPr>
        <p:spPr/>
        <p:txBody>
          <a:bodyPr/>
          <a:lstStyle>
            <a:lvl1pPr>
              <a:defRPr/>
            </a:lvl1pPr>
          </a:lstStyle>
          <a:p>
            <a:pPr>
              <a:defRPr/>
            </a:pPr>
            <a:fld id="{82A13290-5528-491F-971B-541797CA70A3}" type="slidenum">
              <a:rPr lang="es-ES" altLang="es-MX"/>
              <a:pPr>
                <a:defRPr/>
              </a:pPr>
              <a:t>‹Nº›</a:t>
            </a:fld>
            <a:endParaRPr lang="es-ES" altLang="es-MX"/>
          </a:p>
        </p:txBody>
      </p:sp>
    </p:spTree>
    <p:extLst>
      <p:ext uri="{BB962C8B-B14F-4D97-AF65-F5344CB8AC3E}">
        <p14:creationId xmlns:p14="http://schemas.microsoft.com/office/powerpoint/2010/main" val="487649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3_Título y objetos">
    <p:spTree>
      <p:nvGrpSpPr>
        <p:cNvPr id="1" name=""/>
        <p:cNvGrpSpPr/>
        <p:nvPr/>
      </p:nvGrpSpPr>
      <p:grpSpPr>
        <a:xfrm>
          <a:off x="0" y="0"/>
          <a:ext cx="0" cy="0"/>
          <a:chOff x="0" y="0"/>
          <a:chExt cx="0" cy="0"/>
        </a:xfrm>
      </p:grpSpPr>
      <p:sp>
        <p:nvSpPr>
          <p:cNvPr id="3" name="Recortar rectángulo de esquina sencilla 8"/>
          <p:cNvSpPr/>
          <p:nvPr/>
        </p:nvSpPr>
        <p:spPr>
          <a:xfrm rot="16200000">
            <a:off x="1692275" y="-922337"/>
            <a:ext cx="5773737" cy="8256588"/>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s-ES" dirty="0"/>
          </a:p>
        </p:txBody>
      </p:sp>
      <p:grpSp>
        <p:nvGrpSpPr>
          <p:cNvPr id="4" name="Agrupar 4"/>
          <p:cNvGrpSpPr>
            <a:grpSpLocks/>
          </p:cNvGrpSpPr>
          <p:nvPr/>
        </p:nvGrpSpPr>
        <p:grpSpPr bwMode="auto">
          <a:xfrm>
            <a:off x="-120650" y="6145213"/>
            <a:ext cx="9264650" cy="46037"/>
            <a:chOff x="466889" y="3632697"/>
            <a:chExt cx="8217228" cy="37352"/>
          </a:xfrm>
        </p:grpSpPr>
        <p:cxnSp>
          <p:nvCxnSpPr>
            <p:cNvPr id="5"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6"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cxnSp>
        <p:nvCxnSpPr>
          <p:cNvPr id="7" name="10 Conector recto"/>
          <p:cNvCxnSpPr/>
          <p:nvPr/>
        </p:nvCxnSpPr>
        <p:spPr>
          <a:xfrm>
            <a:off x="684213" y="1341438"/>
            <a:ext cx="79200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6 CuadroTexto"/>
          <p:cNvSpPr txBox="1">
            <a:spLocks noChangeArrowheads="1"/>
          </p:cNvSpPr>
          <p:nvPr/>
        </p:nvSpPr>
        <p:spPr bwMode="auto">
          <a:xfrm>
            <a:off x="1062038" y="4622800"/>
            <a:ext cx="23574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s-MX" altLang="es-MX" sz="1200" b="1">
                <a:solidFill>
                  <a:srgbClr val="404040"/>
                </a:solidFill>
                <a:latin typeface="Candara" panose="020E0502030303020204" pitchFamily="34" charset="0"/>
              </a:rPr>
              <a:t>Ing. Jorge Quiñonez</a:t>
            </a:r>
          </a:p>
          <a:p>
            <a:pPr algn="ctr" eaLnBrk="1" hangingPunct="1">
              <a:defRPr/>
            </a:pPr>
            <a:r>
              <a:rPr lang="es-MX" altLang="es-MX" sz="1200" b="1">
                <a:solidFill>
                  <a:srgbClr val="404040"/>
                </a:solidFill>
                <a:latin typeface="Candara" panose="020E0502030303020204" pitchFamily="34" charset="0"/>
              </a:rPr>
              <a:t>Aplicaciones EMS/DTS</a:t>
            </a:r>
            <a:endParaRPr lang="es-MX" altLang="es-MX" sz="1000" b="1">
              <a:solidFill>
                <a:srgbClr val="404040"/>
              </a:solidFill>
              <a:latin typeface="Candara" panose="020E0502030303020204" pitchFamily="34" charset="0"/>
            </a:endParaRPr>
          </a:p>
        </p:txBody>
      </p:sp>
      <p:sp>
        <p:nvSpPr>
          <p:cNvPr id="9" name="7 CuadroTexto"/>
          <p:cNvSpPr txBox="1">
            <a:spLocks noChangeArrowheads="1"/>
          </p:cNvSpPr>
          <p:nvPr/>
        </p:nvSpPr>
        <p:spPr bwMode="auto">
          <a:xfrm>
            <a:off x="3352800" y="4622800"/>
            <a:ext cx="2428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s-MX" altLang="es-MX" sz="1200" b="1">
                <a:solidFill>
                  <a:srgbClr val="404040"/>
                </a:solidFill>
                <a:latin typeface="Candara" panose="020E0502030303020204" pitchFamily="34" charset="0"/>
              </a:rPr>
              <a:t>Lic. Yadira Martínez</a:t>
            </a:r>
          </a:p>
          <a:p>
            <a:pPr algn="ctr" eaLnBrk="1" hangingPunct="1">
              <a:defRPr/>
            </a:pPr>
            <a:r>
              <a:rPr lang="es-MX" altLang="es-MX" sz="1200" b="1">
                <a:solidFill>
                  <a:srgbClr val="404040"/>
                </a:solidFill>
                <a:latin typeface="Candara" panose="020E0502030303020204" pitchFamily="34" charset="0"/>
              </a:rPr>
              <a:t>Evaluación de Indicadores</a:t>
            </a:r>
            <a:endParaRPr lang="es-MX" altLang="es-MX" sz="1000" b="1">
              <a:solidFill>
                <a:srgbClr val="404040"/>
              </a:solidFill>
              <a:latin typeface="Candara" panose="020E0502030303020204" pitchFamily="34" charset="0"/>
            </a:endParaRPr>
          </a:p>
        </p:txBody>
      </p:sp>
      <p:sp>
        <p:nvSpPr>
          <p:cNvPr id="10" name="8 CuadroTexto"/>
          <p:cNvSpPr txBox="1">
            <a:spLocks noChangeArrowheads="1"/>
          </p:cNvSpPr>
          <p:nvPr/>
        </p:nvSpPr>
        <p:spPr bwMode="auto">
          <a:xfrm>
            <a:off x="5797550" y="4622800"/>
            <a:ext cx="2590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s-MX" altLang="es-MX" sz="1200" b="1">
                <a:solidFill>
                  <a:srgbClr val="404040"/>
                </a:solidFill>
                <a:latin typeface="Candara" panose="020E0502030303020204" pitchFamily="34" charset="0"/>
              </a:rPr>
              <a:t>Ing.  Octavio Bermúdez</a:t>
            </a:r>
          </a:p>
          <a:p>
            <a:pPr algn="ctr" eaLnBrk="1" hangingPunct="1">
              <a:defRPr/>
            </a:pPr>
            <a:r>
              <a:rPr lang="es-MX" altLang="es-MX" sz="1200" b="1">
                <a:solidFill>
                  <a:srgbClr val="404040"/>
                </a:solidFill>
                <a:latin typeface="Candara" panose="020E0502030303020204" pitchFamily="34" charset="0"/>
              </a:rPr>
              <a:t>Aplicaciones EMS/DTS</a:t>
            </a:r>
            <a:endParaRPr lang="es-MX" altLang="es-MX" sz="1000" b="1">
              <a:solidFill>
                <a:srgbClr val="404040"/>
              </a:solidFill>
              <a:latin typeface="Candara" panose="020E0502030303020204" pitchFamily="34" charset="0"/>
            </a:endParaRPr>
          </a:p>
        </p:txBody>
      </p:sp>
      <p:grpSp>
        <p:nvGrpSpPr>
          <p:cNvPr id="11" name="8 Grupo"/>
          <p:cNvGrpSpPr>
            <a:grpSpLocks/>
          </p:cNvGrpSpPr>
          <p:nvPr/>
        </p:nvGrpSpPr>
        <p:grpSpPr bwMode="auto">
          <a:xfrm>
            <a:off x="2484438" y="1671638"/>
            <a:ext cx="4175125" cy="1376362"/>
            <a:chOff x="-120501" y="435934"/>
            <a:chExt cx="2571768" cy="810955"/>
          </a:xfrm>
        </p:grpSpPr>
        <p:pic>
          <p:nvPicPr>
            <p:cNvPr id="12" name="Picture 2" descr="C:\Users\Moises\Documents\CFE - Dpto Analisis\logotipo_cenace.bmp"/>
            <p:cNvPicPr>
              <a:picLocks noChangeAspect="1" noChangeArrowheads="1"/>
            </p:cNvPicPr>
            <p:nvPr/>
          </p:nvPicPr>
          <p:blipFill>
            <a:blip r:embed="rId2">
              <a:extLst>
                <a:ext uri="{28A0092B-C50C-407E-A947-70E740481C1C}">
                  <a14:useLocalDpi xmlns:a14="http://schemas.microsoft.com/office/drawing/2010/main" val="0"/>
                </a:ext>
              </a:extLst>
            </a:blip>
            <a:srcRect l="6004" t="19200" r="7468" b="16800"/>
            <a:stretch>
              <a:fillRect/>
            </a:stretch>
          </p:blipFill>
          <p:spPr bwMode="auto">
            <a:xfrm>
              <a:off x="-120501" y="435934"/>
              <a:ext cx="2571768" cy="45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16 CuadroTexto"/>
            <p:cNvSpPr txBox="1">
              <a:spLocks noChangeArrowheads="1"/>
            </p:cNvSpPr>
            <p:nvPr/>
          </p:nvSpPr>
          <p:spPr bwMode="auto">
            <a:xfrm>
              <a:off x="-120501" y="902677"/>
              <a:ext cx="2515052" cy="34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s-MX" altLang="es-MX" b="1">
                  <a:solidFill>
                    <a:srgbClr val="00682F"/>
                  </a:solidFill>
                  <a:latin typeface="Candara" panose="020E0502030303020204" pitchFamily="34" charset="0"/>
                </a:rPr>
                <a:t>Área de Control Baja California</a:t>
              </a:r>
            </a:p>
            <a:p>
              <a:pPr algn="ctr" eaLnBrk="1" hangingPunct="1">
                <a:defRPr/>
              </a:pPr>
              <a:r>
                <a:rPr lang="es-MX" altLang="es-MX" sz="1400" b="1">
                  <a:solidFill>
                    <a:srgbClr val="00682F"/>
                  </a:solidFill>
                  <a:latin typeface="Candara" panose="020E0502030303020204" pitchFamily="34" charset="0"/>
                </a:rPr>
                <a:t>Programas de Aplicaciones de Potencia</a:t>
              </a:r>
            </a:p>
          </p:txBody>
        </p:sp>
      </p:grpSp>
      <p:sp>
        <p:nvSpPr>
          <p:cNvPr id="14" name="5 CuadroTexto"/>
          <p:cNvSpPr txBox="1">
            <a:spLocks noChangeArrowheads="1"/>
          </p:cNvSpPr>
          <p:nvPr/>
        </p:nvSpPr>
        <p:spPr bwMode="auto">
          <a:xfrm>
            <a:off x="3235325" y="3844925"/>
            <a:ext cx="266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r>
              <a:rPr lang="es-MX" altLang="es-MX" sz="1200" b="1">
                <a:solidFill>
                  <a:srgbClr val="404040"/>
                </a:solidFill>
                <a:latin typeface="Candara" panose="020E0502030303020204" pitchFamily="34" charset="0"/>
              </a:rPr>
              <a:t>Ing.  Victor Cruz</a:t>
            </a:r>
          </a:p>
          <a:p>
            <a:pPr algn="ctr" eaLnBrk="1" hangingPunct="1">
              <a:defRPr/>
            </a:pPr>
            <a:r>
              <a:rPr lang="es-MX" altLang="es-MX" sz="1200" b="1">
                <a:solidFill>
                  <a:srgbClr val="404040"/>
                </a:solidFill>
                <a:latin typeface="Candara" panose="020E0502030303020204" pitchFamily="34" charset="0"/>
              </a:rPr>
              <a:t>Jefe de Departamento</a:t>
            </a:r>
            <a:endParaRPr lang="es-MX" altLang="es-MX" sz="1000" b="1">
              <a:solidFill>
                <a:srgbClr val="404040"/>
              </a:solidFill>
              <a:latin typeface="Candara" panose="020E0502030303020204" pitchFamily="34" charset="0"/>
            </a:endParaRPr>
          </a:p>
        </p:txBody>
      </p:sp>
      <p:pic>
        <p:nvPicPr>
          <p:cNvPr id="15" name="Picture 2"/>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425450" y="282575"/>
            <a:ext cx="3024188"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Título"/>
          <p:cNvSpPr>
            <a:spLocks noGrp="1"/>
          </p:cNvSpPr>
          <p:nvPr>
            <p:ph type="title"/>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a:t>Haga clic para modificar el estilo de título del patrón</a:t>
            </a:r>
            <a:endParaRPr lang="es-MX" dirty="0"/>
          </a:p>
        </p:txBody>
      </p:sp>
      <p:sp>
        <p:nvSpPr>
          <p:cNvPr id="16" name="3 Marcador de fecha"/>
          <p:cNvSpPr>
            <a:spLocks noGrp="1"/>
          </p:cNvSpPr>
          <p:nvPr>
            <p:ph type="dt" sz="half" idx="10"/>
          </p:nvPr>
        </p:nvSpPr>
        <p:spPr/>
        <p:txBody>
          <a:bodyPr/>
          <a:lstStyle>
            <a:lvl1pPr>
              <a:defRPr/>
            </a:lvl1pPr>
          </a:lstStyle>
          <a:p>
            <a:pPr>
              <a:defRPr/>
            </a:pPr>
            <a:fld id="{F9E707DD-8411-4AE6-B363-B31EDA6459FC}" type="datetimeFigureOut">
              <a:rPr lang="es-ES"/>
              <a:pPr>
                <a:defRPr/>
              </a:pPr>
              <a:t>04/04/2017</a:t>
            </a:fld>
            <a:endParaRPr lang="es-ES"/>
          </a:p>
        </p:txBody>
      </p:sp>
      <p:sp>
        <p:nvSpPr>
          <p:cNvPr id="17" name="4 Marcador de pie de página"/>
          <p:cNvSpPr>
            <a:spLocks noGrp="1"/>
          </p:cNvSpPr>
          <p:nvPr>
            <p:ph type="ftr" sz="quarter" idx="11"/>
          </p:nvPr>
        </p:nvSpPr>
        <p:spPr/>
        <p:txBody>
          <a:bodyPr/>
          <a:lstStyle>
            <a:lvl1pPr>
              <a:defRPr/>
            </a:lvl1pPr>
          </a:lstStyle>
          <a:p>
            <a:pPr>
              <a:defRPr/>
            </a:pPr>
            <a:endParaRPr lang="es-ES"/>
          </a:p>
        </p:txBody>
      </p:sp>
      <p:sp>
        <p:nvSpPr>
          <p:cNvPr id="18" name="5 Marcador de número de diapositiva"/>
          <p:cNvSpPr>
            <a:spLocks noGrp="1"/>
          </p:cNvSpPr>
          <p:nvPr>
            <p:ph type="sldNum" sz="quarter" idx="12"/>
          </p:nvPr>
        </p:nvSpPr>
        <p:spPr/>
        <p:txBody>
          <a:bodyPr/>
          <a:lstStyle>
            <a:lvl1pPr>
              <a:defRPr/>
            </a:lvl1pPr>
          </a:lstStyle>
          <a:p>
            <a:pPr>
              <a:defRPr/>
            </a:pPr>
            <a:fld id="{20997755-D2EA-49C3-98D2-1EB541DAD426}" type="slidenum">
              <a:rPr lang="es-ES" altLang="es-MX"/>
              <a:pPr>
                <a:defRPr/>
              </a:pPr>
              <a:t>‹Nº›</a:t>
            </a:fld>
            <a:endParaRPr lang="es-ES" altLang="es-MX"/>
          </a:p>
        </p:txBody>
      </p:sp>
    </p:spTree>
    <p:extLst>
      <p:ext uri="{BB962C8B-B14F-4D97-AF65-F5344CB8AC3E}">
        <p14:creationId xmlns:p14="http://schemas.microsoft.com/office/powerpoint/2010/main" val="8294656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4_Título y objetos">
    <p:spTree>
      <p:nvGrpSpPr>
        <p:cNvPr id="1" name=""/>
        <p:cNvGrpSpPr/>
        <p:nvPr/>
      </p:nvGrpSpPr>
      <p:grpSpPr>
        <a:xfrm>
          <a:off x="0" y="0"/>
          <a:ext cx="0" cy="0"/>
          <a:chOff x="0" y="0"/>
          <a:chExt cx="0" cy="0"/>
        </a:xfrm>
      </p:grpSpPr>
      <p:sp>
        <p:nvSpPr>
          <p:cNvPr id="7" name="Recortar rectángulo de esquina sencilla 8"/>
          <p:cNvSpPr/>
          <p:nvPr/>
        </p:nvSpPr>
        <p:spPr>
          <a:xfrm rot="16200000">
            <a:off x="1692495" y="-922311"/>
            <a:ext cx="5774370" cy="8256844"/>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grpSp>
        <p:nvGrpSpPr>
          <p:cNvPr id="8" name="Agrupar 4"/>
          <p:cNvGrpSpPr/>
          <p:nvPr/>
        </p:nvGrpSpPr>
        <p:grpSpPr>
          <a:xfrm>
            <a:off x="-121392" y="6144771"/>
            <a:ext cx="9265391" cy="45719"/>
            <a:chOff x="466889" y="3632697"/>
            <a:chExt cx="8217228" cy="37352"/>
          </a:xfrm>
        </p:grpSpPr>
        <p:cxnSp>
          <p:nvCxnSpPr>
            <p:cNvPr id="10"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hasCustomPrompt="1"/>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dirty="0"/>
              <a:t>Titulo de la Diapositiva</a:t>
            </a:r>
            <a:endParaRPr lang="es-MX" dirty="0"/>
          </a:p>
        </p:txBody>
      </p:sp>
      <p:sp>
        <p:nvSpPr>
          <p:cNvPr id="3" name="2 Marcador de contenido"/>
          <p:cNvSpPr>
            <a:spLocks noGrp="1"/>
          </p:cNvSpPr>
          <p:nvPr>
            <p:ph idx="1"/>
          </p:nvPr>
        </p:nvSpPr>
        <p:spPr>
          <a:xfrm>
            <a:off x="457200" y="1484784"/>
            <a:ext cx="8229600" cy="4608513"/>
          </a:xfrm>
        </p:spPr>
        <p:txBody>
          <a:bodyPr>
            <a:normAutofit/>
          </a:bodyPr>
          <a:lstStyle>
            <a:lvl1pPr>
              <a:defRPr sz="2000">
                <a:latin typeface="Verdana" pitchFamily="34" charset="0"/>
              </a:defRPr>
            </a:lvl1pPr>
            <a:lvl2pPr>
              <a:defRPr sz="1800">
                <a:latin typeface="Verdana" pitchFamily="34" charset="0"/>
              </a:defRPr>
            </a:lvl2pPr>
            <a:lvl3pPr>
              <a:defRPr sz="1600">
                <a:latin typeface="Verdana" pitchFamily="34" charset="0"/>
              </a:defRPr>
            </a:lvl3pPr>
            <a:lvl4pPr>
              <a:defRPr sz="1400">
                <a:latin typeface="Verdana" pitchFamily="34" charset="0"/>
              </a:defRPr>
            </a:lvl4pPr>
            <a:lvl5pPr>
              <a:defRPr sz="14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4" name="3 Marcador de fecha"/>
          <p:cNvSpPr>
            <a:spLocks noGrp="1"/>
          </p:cNvSpPr>
          <p:nvPr>
            <p:ph type="dt" sz="half" idx="10"/>
          </p:nvPr>
        </p:nvSpPr>
        <p:spPr/>
        <p:txBody>
          <a:bodyPr/>
          <a:lstStyle/>
          <a:p>
            <a:fld id="{254B96F1-D810-4D21-B8D9-8BCA9FFCB76B}" type="datetimeFigureOut">
              <a:rPr lang="es-MX" smtClean="0"/>
              <a:t>04/04/2017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3B225A0-C0DF-4AAB-93BB-8155C420DD96}" type="slidenum">
              <a:rPr lang="es-MX" smtClean="0"/>
              <a:t>‹Nº›</a:t>
            </a:fld>
            <a:endParaRPr lang="es-MX"/>
          </a:p>
        </p:txBody>
      </p:sp>
      <p:cxnSp>
        <p:nvCxnSpPr>
          <p:cNvPr id="13" name="12 Conector recto"/>
          <p:cNvCxnSpPr/>
          <p:nvPr/>
        </p:nvCxnSpPr>
        <p:spPr>
          <a:xfrm>
            <a:off x="683568" y="1340768"/>
            <a:ext cx="79208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4" name="Picture 2"/>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012" y="281914"/>
            <a:ext cx="3024336" cy="1008112"/>
          </a:xfrm>
          <a:prstGeom prst="rect">
            <a:avLst/>
          </a:prstGeom>
          <a:noFill/>
          <a:ln>
            <a:noFill/>
          </a:ln>
          <a:effectLst/>
          <a:extLst/>
        </p:spPr>
      </p:pic>
    </p:spTree>
    <p:extLst>
      <p:ext uri="{BB962C8B-B14F-4D97-AF65-F5344CB8AC3E}">
        <p14:creationId xmlns:p14="http://schemas.microsoft.com/office/powerpoint/2010/main" val="2864997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ítulo y objetos">
    <p:spTree>
      <p:nvGrpSpPr>
        <p:cNvPr id="1" name=""/>
        <p:cNvGrpSpPr/>
        <p:nvPr/>
      </p:nvGrpSpPr>
      <p:grpSpPr>
        <a:xfrm>
          <a:off x="0" y="0"/>
          <a:ext cx="0" cy="0"/>
          <a:chOff x="0" y="0"/>
          <a:chExt cx="0" cy="0"/>
        </a:xfrm>
      </p:grpSpPr>
      <p:sp>
        <p:nvSpPr>
          <p:cNvPr id="7" name="Recortar rectángulo de esquina sencilla 8"/>
          <p:cNvSpPr/>
          <p:nvPr/>
        </p:nvSpPr>
        <p:spPr>
          <a:xfrm rot="16200000">
            <a:off x="1692495" y="-922311"/>
            <a:ext cx="5774370" cy="8256844"/>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grpSp>
        <p:nvGrpSpPr>
          <p:cNvPr id="8" name="Agrupar 4"/>
          <p:cNvGrpSpPr/>
          <p:nvPr/>
        </p:nvGrpSpPr>
        <p:grpSpPr>
          <a:xfrm>
            <a:off x="-121392" y="6144771"/>
            <a:ext cx="9265391" cy="45719"/>
            <a:chOff x="466889" y="3632697"/>
            <a:chExt cx="8217228" cy="37352"/>
          </a:xfrm>
        </p:grpSpPr>
        <p:cxnSp>
          <p:nvCxnSpPr>
            <p:cNvPr id="10"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hasCustomPrompt="1"/>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dirty="0"/>
              <a:t>Titulo de la Diapositiva</a:t>
            </a:r>
            <a:endParaRPr lang="es-MX" dirty="0"/>
          </a:p>
        </p:txBody>
      </p:sp>
      <p:sp>
        <p:nvSpPr>
          <p:cNvPr id="3" name="2 Marcador de contenido"/>
          <p:cNvSpPr>
            <a:spLocks noGrp="1"/>
          </p:cNvSpPr>
          <p:nvPr>
            <p:ph idx="1"/>
          </p:nvPr>
        </p:nvSpPr>
        <p:spPr>
          <a:xfrm>
            <a:off x="457200" y="1484784"/>
            <a:ext cx="5554960" cy="4608513"/>
          </a:xfrm>
        </p:spPr>
        <p:txBody>
          <a:bodyPr>
            <a:normAutofit/>
          </a:bodyPr>
          <a:lstStyle>
            <a:lvl1pPr>
              <a:defRPr sz="2000">
                <a:latin typeface="Verdana" pitchFamily="34" charset="0"/>
              </a:defRPr>
            </a:lvl1pPr>
            <a:lvl2pPr>
              <a:defRPr sz="1800">
                <a:latin typeface="Verdana" pitchFamily="34" charset="0"/>
              </a:defRPr>
            </a:lvl2pPr>
            <a:lvl3pPr>
              <a:defRPr sz="1600">
                <a:latin typeface="Verdana" pitchFamily="34" charset="0"/>
              </a:defRPr>
            </a:lvl3pPr>
            <a:lvl4pPr>
              <a:defRPr sz="1400">
                <a:latin typeface="Verdana" pitchFamily="34" charset="0"/>
              </a:defRPr>
            </a:lvl4pPr>
            <a:lvl5pPr>
              <a:defRPr sz="14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sp>
        <p:nvSpPr>
          <p:cNvPr id="4" name="3 Marcador de fecha"/>
          <p:cNvSpPr>
            <a:spLocks noGrp="1"/>
          </p:cNvSpPr>
          <p:nvPr>
            <p:ph type="dt" sz="half" idx="10"/>
          </p:nvPr>
        </p:nvSpPr>
        <p:spPr/>
        <p:txBody>
          <a:bodyPr/>
          <a:lstStyle/>
          <a:p>
            <a:fld id="{254B96F1-D810-4D21-B8D9-8BCA9FFCB76B}" type="datetimeFigureOut">
              <a:rPr lang="es-MX" smtClean="0"/>
              <a:t>04/04/2017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3B225A0-C0DF-4AAB-93BB-8155C420DD96}" type="slidenum">
              <a:rPr lang="es-MX" smtClean="0"/>
              <a:t>‹Nº›</a:t>
            </a:fld>
            <a:endParaRPr lang="es-MX"/>
          </a:p>
        </p:txBody>
      </p:sp>
      <p:cxnSp>
        <p:nvCxnSpPr>
          <p:cNvPr id="13" name="12 Conector recto"/>
          <p:cNvCxnSpPr/>
          <p:nvPr/>
        </p:nvCxnSpPr>
        <p:spPr>
          <a:xfrm>
            <a:off x="683568" y="1340768"/>
            <a:ext cx="79208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2 Marcador de contenido"/>
          <p:cNvSpPr>
            <a:spLocks noGrp="1"/>
          </p:cNvSpPr>
          <p:nvPr>
            <p:ph idx="13"/>
          </p:nvPr>
        </p:nvSpPr>
        <p:spPr>
          <a:xfrm>
            <a:off x="6084168" y="1484784"/>
            <a:ext cx="2674640" cy="4608513"/>
          </a:xfrm>
        </p:spPr>
        <p:txBody>
          <a:bodyPr>
            <a:normAutofit/>
          </a:bodyPr>
          <a:lstStyle>
            <a:lvl1pPr>
              <a:buNone/>
              <a:defRPr sz="1600">
                <a:latin typeface="Verdana" pitchFamily="34" charset="0"/>
              </a:defRPr>
            </a:lvl1pPr>
            <a:lvl2pPr>
              <a:buNone/>
              <a:defRPr sz="1400">
                <a:latin typeface="Verdana" pitchFamily="34" charset="0"/>
              </a:defRPr>
            </a:lvl2pPr>
            <a:lvl3pPr>
              <a:buNone/>
              <a:defRPr sz="1200">
                <a:latin typeface="Verdana" pitchFamily="34" charset="0"/>
              </a:defRPr>
            </a:lvl3pPr>
            <a:lvl4pPr>
              <a:buNone/>
              <a:defRPr sz="1100">
                <a:latin typeface="Verdana" pitchFamily="34" charset="0"/>
              </a:defRPr>
            </a:lvl4pPr>
            <a:lvl5pPr>
              <a:buNone/>
              <a:defRPr sz="1100">
                <a:latin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dirty="0"/>
          </a:p>
        </p:txBody>
      </p:sp>
      <p:pic>
        <p:nvPicPr>
          <p:cNvPr id="14" name="Picture 2"/>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5012" y="281914"/>
            <a:ext cx="3024336" cy="1008112"/>
          </a:xfrm>
          <a:prstGeom prst="rect">
            <a:avLst/>
          </a:prstGeom>
          <a:noFill/>
          <a:ln>
            <a:noFill/>
          </a:ln>
          <a:effectLs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ítulo y objetos">
    <p:spTree>
      <p:nvGrpSpPr>
        <p:cNvPr id="1" name=""/>
        <p:cNvGrpSpPr/>
        <p:nvPr/>
      </p:nvGrpSpPr>
      <p:grpSpPr>
        <a:xfrm>
          <a:off x="0" y="0"/>
          <a:ext cx="0" cy="0"/>
          <a:chOff x="0" y="0"/>
          <a:chExt cx="0" cy="0"/>
        </a:xfrm>
      </p:grpSpPr>
      <p:sp>
        <p:nvSpPr>
          <p:cNvPr id="7" name="Recortar rectángulo de esquina sencilla 8"/>
          <p:cNvSpPr/>
          <p:nvPr/>
        </p:nvSpPr>
        <p:spPr>
          <a:xfrm rot="16200000">
            <a:off x="1692495" y="-922311"/>
            <a:ext cx="5774370" cy="8256844"/>
          </a:xfrm>
          <a:prstGeom prst="snip1Rect">
            <a:avLst/>
          </a:prstGeom>
          <a:noFill/>
          <a:ln w="6350"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grpSp>
        <p:nvGrpSpPr>
          <p:cNvPr id="3" name="Agrupar 4"/>
          <p:cNvGrpSpPr/>
          <p:nvPr/>
        </p:nvGrpSpPr>
        <p:grpSpPr>
          <a:xfrm>
            <a:off x="-121392" y="6144771"/>
            <a:ext cx="9265391" cy="45719"/>
            <a:chOff x="466889" y="3632697"/>
            <a:chExt cx="8217228" cy="37352"/>
          </a:xfrm>
        </p:grpSpPr>
        <p:cxnSp>
          <p:nvCxnSpPr>
            <p:cNvPr id="10" name="Conector recto 5"/>
            <p:cNvCxnSpPr/>
            <p:nvPr/>
          </p:nvCxnSpPr>
          <p:spPr>
            <a:xfrm>
              <a:off x="466889" y="3632697"/>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Conector recto 6"/>
            <p:cNvCxnSpPr/>
            <p:nvPr/>
          </p:nvCxnSpPr>
          <p:spPr>
            <a:xfrm>
              <a:off x="466889" y="3670049"/>
              <a:ext cx="8217228" cy="0"/>
            </a:xfrm>
            <a:prstGeom prst="line">
              <a:avLst/>
            </a:prstGeom>
            <a:ln w="3175"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hasCustomPrompt="1"/>
          </p:nvPr>
        </p:nvSpPr>
        <p:spPr>
          <a:xfrm>
            <a:off x="4067944" y="332656"/>
            <a:ext cx="4618856" cy="864096"/>
          </a:xfrm>
        </p:spPr>
        <p:txBody>
          <a:bodyPr>
            <a:noAutofit/>
          </a:bodyPr>
          <a:lstStyle>
            <a:lvl1pPr algn="r">
              <a:defRPr sz="2400">
                <a:solidFill>
                  <a:schemeClr val="tx1">
                    <a:lumMod val="65000"/>
                    <a:lumOff val="35000"/>
                  </a:schemeClr>
                </a:solidFill>
                <a:latin typeface="Trajan Pro" pitchFamily="18" charset="0"/>
              </a:defRPr>
            </a:lvl1pPr>
          </a:lstStyle>
          <a:p>
            <a:r>
              <a:rPr lang="es-ES" dirty="0"/>
              <a:t>Titulo de la Diapositiva</a:t>
            </a:r>
            <a:endParaRPr lang="es-MX" dirty="0"/>
          </a:p>
        </p:txBody>
      </p:sp>
      <p:sp>
        <p:nvSpPr>
          <p:cNvPr id="4" name="3 Marcador de fecha"/>
          <p:cNvSpPr>
            <a:spLocks noGrp="1"/>
          </p:cNvSpPr>
          <p:nvPr>
            <p:ph type="dt" sz="half" idx="10"/>
          </p:nvPr>
        </p:nvSpPr>
        <p:spPr/>
        <p:txBody>
          <a:bodyPr/>
          <a:lstStyle/>
          <a:p>
            <a:fld id="{254B96F1-D810-4D21-B8D9-8BCA9FFCB76B}" type="datetimeFigureOut">
              <a:rPr lang="es-MX" smtClean="0"/>
              <a:t>04/04/2017</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3B225A0-C0DF-4AAB-93BB-8155C420DD96}" type="slidenum">
              <a:rPr lang="es-MX" smtClean="0"/>
              <a:t>‹Nº›</a:t>
            </a:fld>
            <a:endParaRPr lang="es-MX"/>
          </a:p>
        </p:txBody>
      </p:sp>
      <p:cxnSp>
        <p:nvCxnSpPr>
          <p:cNvPr id="13" name="12 Conector recto"/>
          <p:cNvCxnSpPr/>
          <p:nvPr/>
        </p:nvCxnSpPr>
        <p:spPr>
          <a:xfrm>
            <a:off x="683568" y="1340768"/>
            <a:ext cx="79208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6 CuadroTexto"/>
          <p:cNvSpPr txBox="1">
            <a:spLocks noChangeArrowheads="1"/>
          </p:cNvSpPr>
          <p:nvPr/>
        </p:nvSpPr>
        <p:spPr bwMode="auto">
          <a:xfrm>
            <a:off x="1062434" y="4623519"/>
            <a:ext cx="2357438" cy="461665"/>
          </a:xfrm>
          <a:prstGeom prst="rect">
            <a:avLst/>
          </a:prstGeom>
          <a:noFill/>
          <a:ln w="9525">
            <a:noFill/>
            <a:miter lim="800000"/>
            <a:headEnd/>
            <a:tailEnd/>
          </a:ln>
        </p:spPr>
        <p:txBody>
          <a:bodyPr>
            <a:spAutoFit/>
          </a:bodyPr>
          <a:lstStyle/>
          <a:p>
            <a:pPr algn="ctr"/>
            <a:r>
              <a:rPr lang="es-MX" sz="1200" b="1" dirty="0">
                <a:solidFill>
                  <a:schemeClr val="tx1">
                    <a:lumMod val="75000"/>
                    <a:lumOff val="25000"/>
                  </a:schemeClr>
                </a:solidFill>
                <a:latin typeface="Candara" pitchFamily="34" charset="0"/>
              </a:rPr>
              <a:t>Ing. Jorge Quiñonez</a:t>
            </a:r>
          </a:p>
          <a:p>
            <a:pPr algn="ctr"/>
            <a:r>
              <a:rPr lang="es-MX" sz="1200" b="1" dirty="0">
                <a:solidFill>
                  <a:schemeClr val="tx1">
                    <a:lumMod val="75000"/>
                    <a:lumOff val="25000"/>
                  </a:schemeClr>
                </a:solidFill>
                <a:latin typeface="Candara" pitchFamily="34" charset="0"/>
              </a:rPr>
              <a:t>Aplicaciones EMS/DTS</a:t>
            </a:r>
            <a:endParaRPr lang="es-MX" sz="1000" b="1" dirty="0">
              <a:solidFill>
                <a:schemeClr val="tx1">
                  <a:lumMod val="75000"/>
                  <a:lumOff val="25000"/>
                </a:schemeClr>
              </a:solidFill>
              <a:latin typeface="Candara" pitchFamily="34" charset="0"/>
            </a:endParaRPr>
          </a:p>
        </p:txBody>
      </p:sp>
      <p:sp>
        <p:nvSpPr>
          <p:cNvPr id="16" name="7 CuadroTexto"/>
          <p:cNvSpPr txBox="1">
            <a:spLocks noChangeArrowheads="1"/>
          </p:cNvSpPr>
          <p:nvPr/>
        </p:nvSpPr>
        <p:spPr bwMode="auto">
          <a:xfrm>
            <a:off x="3352513" y="4623519"/>
            <a:ext cx="2428875" cy="461665"/>
          </a:xfrm>
          <a:prstGeom prst="rect">
            <a:avLst/>
          </a:prstGeom>
          <a:noFill/>
          <a:ln w="9525">
            <a:noFill/>
            <a:miter lim="800000"/>
            <a:headEnd/>
            <a:tailEnd/>
          </a:ln>
        </p:spPr>
        <p:txBody>
          <a:bodyPr>
            <a:spAutoFit/>
          </a:bodyPr>
          <a:lstStyle/>
          <a:p>
            <a:pPr algn="ctr"/>
            <a:r>
              <a:rPr lang="es-MX" sz="1200" b="1" dirty="0">
                <a:solidFill>
                  <a:schemeClr val="tx1">
                    <a:lumMod val="75000"/>
                    <a:lumOff val="25000"/>
                  </a:schemeClr>
                </a:solidFill>
                <a:latin typeface="Candara" pitchFamily="34" charset="0"/>
              </a:rPr>
              <a:t>Lic. Yadira Martínez</a:t>
            </a:r>
          </a:p>
          <a:p>
            <a:pPr algn="ctr"/>
            <a:r>
              <a:rPr lang="es-MX" sz="1200" b="1" dirty="0">
                <a:solidFill>
                  <a:schemeClr val="tx1">
                    <a:lumMod val="75000"/>
                    <a:lumOff val="25000"/>
                  </a:schemeClr>
                </a:solidFill>
                <a:latin typeface="Candara" pitchFamily="34" charset="0"/>
              </a:rPr>
              <a:t>Evaluación de Indicadores</a:t>
            </a:r>
            <a:endParaRPr lang="es-MX" sz="1000" b="1" dirty="0">
              <a:solidFill>
                <a:schemeClr val="tx1">
                  <a:lumMod val="75000"/>
                  <a:lumOff val="25000"/>
                </a:schemeClr>
              </a:solidFill>
              <a:latin typeface="Candara" pitchFamily="34" charset="0"/>
            </a:endParaRPr>
          </a:p>
        </p:txBody>
      </p:sp>
      <p:sp>
        <p:nvSpPr>
          <p:cNvPr id="17" name="8 CuadroTexto"/>
          <p:cNvSpPr txBox="1">
            <a:spLocks noChangeArrowheads="1"/>
          </p:cNvSpPr>
          <p:nvPr/>
        </p:nvSpPr>
        <p:spPr bwMode="auto">
          <a:xfrm>
            <a:off x="5797624" y="4623519"/>
            <a:ext cx="2590800" cy="461665"/>
          </a:xfrm>
          <a:prstGeom prst="rect">
            <a:avLst/>
          </a:prstGeom>
          <a:noFill/>
          <a:ln w="9525">
            <a:noFill/>
            <a:miter lim="800000"/>
            <a:headEnd/>
            <a:tailEnd/>
          </a:ln>
        </p:spPr>
        <p:txBody>
          <a:bodyPr wrap="square">
            <a:spAutoFit/>
          </a:bodyPr>
          <a:lstStyle/>
          <a:p>
            <a:pPr algn="ctr"/>
            <a:r>
              <a:rPr lang="es-MX" sz="1200" b="1" dirty="0">
                <a:solidFill>
                  <a:schemeClr val="tx1">
                    <a:lumMod val="75000"/>
                    <a:lumOff val="25000"/>
                  </a:schemeClr>
                </a:solidFill>
                <a:latin typeface="Candara" pitchFamily="34" charset="0"/>
              </a:rPr>
              <a:t>Ing.  Octavio Bermúdez</a:t>
            </a:r>
          </a:p>
          <a:p>
            <a:pPr algn="ctr"/>
            <a:r>
              <a:rPr lang="es-MX" sz="1200" b="1" dirty="0">
                <a:solidFill>
                  <a:schemeClr val="tx1">
                    <a:lumMod val="75000"/>
                    <a:lumOff val="25000"/>
                  </a:schemeClr>
                </a:solidFill>
                <a:latin typeface="Candara" pitchFamily="34" charset="0"/>
              </a:rPr>
              <a:t>Aplicaciones EMS/DTS</a:t>
            </a:r>
            <a:endParaRPr lang="es-MX" sz="1000" b="1" dirty="0">
              <a:solidFill>
                <a:schemeClr val="tx1">
                  <a:lumMod val="75000"/>
                  <a:lumOff val="25000"/>
                </a:schemeClr>
              </a:solidFill>
              <a:latin typeface="Candara" pitchFamily="34" charset="0"/>
            </a:endParaRPr>
          </a:p>
        </p:txBody>
      </p:sp>
      <p:grpSp>
        <p:nvGrpSpPr>
          <p:cNvPr id="8" name="8 Grupo"/>
          <p:cNvGrpSpPr/>
          <p:nvPr/>
        </p:nvGrpSpPr>
        <p:grpSpPr>
          <a:xfrm>
            <a:off x="2483768" y="1671191"/>
            <a:ext cx="4176464" cy="1376864"/>
            <a:chOff x="-120501" y="435934"/>
            <a:chExt cx="2571768" cy="810955"/>
          </a:xfrm>
        </p:grpSpPr>
        <p:pic>
          <p:nvPicPr>
            <p:cNvPr id="19" name="Picture 2" descr="C:\Users\Moises\Documents\CFE - Dpto Analisis\logotipo_cenace.bmp"/>
            <p:cNvPicPr>
              <a:picLocks noChangeAspect="1" noChangeArrowheads="1"/>
            </p:cNvPicPr>
            <p:nvPr/>
          </p:nvPicPr>
          <p:blipFill>
            <a:blip r:embed="rId2" cstate="print"/>
            <a:srcRect l="6004" t="19200" r="7468" b="16800"/>
            <a:stretch>
              <a:fillRect/>
            </a:stretch>
          </p:blipFill>
          <p:spPr bwMode="auto">
            <a:xfrm>
              <a:off x="-120501" y="435934"/>
              <a:ext cx="2571768" cy="459405"/>
            </a:xfrm>
            <a:prstGeom prst="rect">
              <a:avLst/>
            </a:prstGeom>
            <a:noFill/>
          </p:spPr>
        </p:pic>
        <p:sp>
          <p:nvSpPr>
            <p:cNvPr id="20" name="19 CuadroTexto"/>
            <p:cNvSpPr txBox="1"/>
            <p:nvPr/>
          </p:nvSpPr>
          <p:spPr>
            <a:xfrm>
              <a:off x="-120501" y="902464"/>
              <a:ext cx="2514600" cy="344425"/>
            </a:xfrm>
            <a:prstGeom prst="rect">
              <a:avLst/>
            </a:prstGeom>
            <a:noFill/>
          </p:spPr>
          <p:txBody>
            <a:bodyPr wrap="square" rtlCol="0">
              <a:spAutoFit/>
            </a:bodyPr>
            <a:lstStyle/>
            <a:p>
              <a:pPr algn="ctr"/>
              <a:r>
                <a:rPr lang="es-MX" b="1" dirty="0">
                  <a:solidFill>
                    <a:srgbClr val="00682F"/>
                  </a:solidFill>
                  <a:latin typeface="Candara" pitchFamily="34" charset="0"/>
                </a:rPr>
                <a:t>Área de Control Baja California</a:t>
              </a:r>
            </a:p>
            <a:p>
              <a:pPr algn="ctr"/>
              <a:r>
                <a:rPr lang="es-MX" sz="1400" b="1" dirty="0">
                  <a:solidFill>
                    <a:srgbClr val="00682F"/>
                  </a:solidFill>
                  <a:latin typeface="Candara" pitchFamily="34" charset="0"/>
                </a:rPr>
                <a:t>Programas de Aplicaciones de Potencia</a:t>
              </a:r>
            </a:p>
          </p:txBody>
        </p:sp>
      </p:grpSp>
      <p:sp>
        <p:nvSpPr>
          <p:cNvPr id="21" name="5 CuadroTexto"/>
          <p:cNvSpPr txBox="1">
            <a:spLocks noChangeArrowheads="1"/>
          </p:cNvSpPr>
          <p:nvPr/>
        </p:nvSpPr>
        <p:spPr bwMode="auto">
          <a:xfrm>
            <a:off x="3235363" y="3844657"/>
            <a:ext cx="2667000" cy="461665"/>
          </a:xfrm>
          <a:prstGeom prst="rect">
            <a:avLst/>
          </a:prstGeom>
          <a:noFill/>
          <a:ln w="9525">
            <a:noFill/>
            <a:miter lim="800000"/>
            <a:headEnd/>
            <a:tailEnd/>
          </a:ln>
        </p:spPr>
        <p:txBody>
          <a:bodyPr wrap="square">
            <a:spAutoFit/>
          </a:bodyPr>
          <a:lstStyle/>
          <a:p>
            <a:pPr algn="ctr"/>
            <a:r>
              <a:rPr lang="es-MX" sz="1200" b="1" dirty="0">
                <a:solidFill>
                  <a:schemeClr val="tx1">
                    <a:lumMod val="75000"/>
                    <a:lumOff val="25000"/>
                  </a:schemeClr>
                </a:solidFill>
                <a:latin typeface="Candara" pitchFamily="34" charset="0"/>
              </a:rPr>
              <a:t>Ing.  Victor Cruz</a:t>
            </a:r>
          </a:p>
          <a:p>
            <a:pPr algn="ctr"/>
            <a:r>
              <a:rPr lang="es-MX" sz="1200" b="1" dirty="0">
                <a:solidFill>
                  <a:schemeClr val="tx1">
                    <a:lumMod val="75000"/>
                    <a:lumOff val="25000"/>
                  </a:schemeClr>
                </a:solidFill>
                <a:latin typeface="Candara" pitchFamily="34" charset="0"/>
              </a:rPr>
              <a:t>Jefe de Departamento</a:t>
            </a:r>
            <a:endParaRPr lang="es-MX" sz="1000" b="1" dirty="0">
              <a:solidFill>
                <a:schemeClr val="tx1">
                  <a:lumMod val="75000"/>
                  <a:lumOff val="25000"/>
                </a:schemeClr>
              </a:solidFill>
              <a:latin typeface="Candara" pitchFamily="34" charset="0"/>
            </a:endParaRPr>
          </a:p>
        </p:txBody>
      </p:sp>
      <p:pic>
        <p:nvPicPr>
          <p:cNvPr id="22" name="Picture 2"/>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5012" y="281914"/>
            <a:ext cx="3024336" cy="1008112"/>
          </a:xfrm>
          <a:prstGeom prst="rect">
            <a:avLst/>
          </a:prstGeom>
          <a:noFill/>
          <a:ln>
            <a:noFill/>
          </a:ln>
          <a:effectLs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a:prstGeom prst="rect">
            <a:avLst/>
          </a:prstGeom>
        </p:spPr>
        <p:txBody>
          <a:bodyPr/>
          <a:lstStyle/>
          <a:p>
            <a:r>
              <a:rPr lang="es-ES_tradnl"/>
              <a:t>Clic para editar título</a:t>
            </a:r>
            <a:endParaRPr lang="es-ES"/>
          </a:p>
        </p:txBody>
      </p:sp>
      <p:sp>
        <p:nvSpPr>
          <p:cNvPr id="3" name="Subtítulo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5 Marcador de número de diapositiva"/>
          <p:cNvSpPr>
            <a:spLocks noGrp="1"/>
          </p:cNvSpPr>
          <p:nvPr>
            <p:ph type="sldNum" sz="quarter" idx="10"/>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fld id="{668572CA-8555-4F85-81FF-81746FA8F04E}" type="slidenum">
              <a:rPr lang="es-ES">
                <a:solidFill>
                  <a:prstClr val="black"/>
                </a:solidFill>
              </a:rPr>
              <a:pPr fontAlgn="base">
                <a:spcBef>
                  <a:spcPct val="0"/>
                </a:spcBef>
                <a:spcAft>
                  <a:spcPct val="0"/>
                </a:spcAft>
                <a:defRPr/>
              </a:pPr>
              <a:t>‹Nº›</a:t>
            </a:fld>
            <a:endParaRPr lang="es-ES" dirty="0">
              <a:solidFill>
                <a:prstClr val="black"/>
              </a:solidFill>
            </a:endParaRPr>
          </a:p>
        </p:txBody>
      </p:sp>
    </p:spTree>
    <p:extLst>
      <p:ext uri="{BB962C8B-B14F-4D97-AF65-F5344CB8AC3E}">
        <p14:creationId xmlns:p14="http://schemas.microsoft.com/office/powerpoint/2010/main" val="954332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3" name="Marcador de contenido 2"/>
          <p:cNvSpPr>
            <a:spLocks noGrp="1"/>
          </p:cNvSpPr>
          <p:nvPr>
            <p:ph idx="1"/>
          </p:nvPr>
        </p:nvSpPr>
        <p:spPr>
          <a:xfrm>
            <a:off x="457200" y="1600200"/>
            <a:ext cx="8229600" cy="4525963"/>
          </a:xfrm>
          <a:prstGeom prst="rect">
            <a:avLst/>
          </a:prstGeo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38704032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5"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416357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p>
            <a:r>
              <a:rPr lang="es-ES_tradnl"/>
              <a:t>Clic para editar título</a:t>
            </a:r>
            <a:endParaRPr lang="es-ES"/>
          </a:p>
        </p:txBody>
      </p:sp>
      <p:sp>
        <p:nvSpPr>
          <p:cNvPr id="3" name="Marcador de contenid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6"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7"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336293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a:prstGeom prst="rect">
            <a:avLst/>
          </a:prstGeom>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3"/>
          <p:cNvSpPr>
            <a:spLocks noGrp="1"/>
          </p:cNvSpPr>
          <p:nvPr>
            <p:ph type="dt" sz="half" idx="10"/>
          </p:nvPr>
        </p:nvSpPr>
        <p:spPr>
          <a:xfrm>
            <a:off x="457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8" name="Marcador de pie de página 4"/>
          <p:cNvSpPr>
            <a:spLocks noGrp="1"/>
          </p:cNvSpPr>
          <p:nvPr>
            <p:ph type="ftr" sz="quarter" idx="11"/>
          </p:nvPr>
        </p:nvSpPr>
        <p:spPr>
          <a:xfrm>
            <a:off x="3124200" y="6356350"/>
            <a:ext cx="2895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
        <p:nvSpPr>
          <p:cNvPr id="9" name="Marcador de número de diapositiva 5"/>
          <p:cNvSpPr>
            <a:spLocks noGrp="1"/>
          </p:cNvSpPr>
          <p:nvPr>
            <p:ph type="sldNum" sz="quarter" idx="12"/>
          </p:nvPr>
        </p:nvSpPr>
        <p:spPr>
          <a:xfrm>
            <a:off x="6553200" y="6356350"/>
            <a:ext cx="2133600" cy="365125"/>
          </a:xfrm>
          <a:prstGeom prst="rect">
            <a:avLst/>
          </a:prstGeom>
        </p:spPr>
        <p:txBody>
          <a:bodyPr/>
          <a:lstStyle>
            <a:lvl1pPr>
              <a:defRPr>
                <a:latin typeface="Arial" charset="0"/>
                <a:cs typeface="Arial" charset="0"/>
              </a:defRPr>
            </a:lvl1pPr>
          </a:lstStyle>
          <a:p>
            <a:pPr fontAlgn="base">
              <a:spcBef>
                <a:spcPct val="0"/>
              </a:spcBef>
              <a:spcAft>
                <a:spcPct val="0"/>
              </a:spcAft>
              <a:defRPr/>
            </a:pPr>
            <a:endParaRPr lang="es-ES" dirty="0">
              <a:solidFill>
                <a:prstClr val="black"/>
              </a:solidFill>
            </a:endParaRPr>
          </a:p>
        </p:txBody>
      </p:sp>
    </p:spTree>
    <p:extLst>
      <p:ext uri="{BB962C8B-B14F-4D97-AF65-F5344CB8AC3E}">
        <p14:creationId xmlns:p14="http://schemas.microsoft.com/office/powerpoint/2010/main" val="10590469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image" Target="../media/image3.jpeg"/><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4.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3.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4B96F1-D810-4D21-B8D9-8BCA9FFCB76B}" type="datetimeFigureOut">
              <a:rPr lang="es-MX" smtClean="0"/>
              <a:t>04/04/2017</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225A0-C0DF-4AAB-93BB-8155C420DD96}" type="slidenum">
              <a:rPr lang="es-MX" smtClean="0"/>
              <a:t>‹Nº›</a:t>
            </a:fld>
            <a:endParaRPr lang="es-MX"/>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3" name="CuadroTexto 7"/>
          <p:cNvSpPr txBox="1">
            <a:spLocks noChangeArrowheads="1"/>
          </p:cNvSpPr>
          <p:nvPr userDrawn="1"/>
        </p:nvSpPr>
        <p:spPr bwMode="auto">
          <a:xfrm>
            <a:off x="6535048" y="6502400"/>
            <a:ext cx="217239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fontAlgn="base" hangingPunct="1">
              <a:spcBef>
                <a:spcPct val="0"/>
              </a:spcBef>
              <a:spcAft>
                <a:spcPct val="0"/>
              </a:spcAft>
              <a:defRPr/>
            </a:pPr>
            <a:r>
              <a:rPr lang="es-ES" sz="1100" dirty="0">
                <a:solidFill>
                  <a:srgbClr val="7F7F7F"/>
                </a:solidFill>
                <a:latin typeface="Trajan Pro"/>
                <a:ea typeface="Trajan Pro"/>
                <a:cs typeface="Trajan Pro"/>
              </a:rPr>
              <a:t>Dirección General del CENACE</a:t>
            </a:r>
          </a:p>
        </p:txBody>
      </p:sp>
      <p:grpSp>
        <p:nvGrpSpPr>
          <p:cNvPr id="2" name="1 Grupo"/>
          <p:cNvGrpSpPr/>
          <p:nvPr userDrawn="1"/>
        </p:nvGrpSpPr>
        <p:grpSpPr>
          <a:xfrm>
            <a:off x="414338" y="300038"/>
            <a:ext cx="3035300" cy="989012"/>
            <a:chOff x="414338" y="300038"/>
            <a:chExt cx="3035300" cy="989012"/>
          </a:xfrm>
        </p:grpSpPr>
        <p:pic>
          <p:nvPicPr>
            <p:cNvPr id="2051" name="Imagen 3" descr="logonuevo.jpg"/>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414338" y="300038"/>
              <a:ext cx="3035300"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7 CuadroTexto"/>
            <p:cNvSpPr txBox="1"/>
            <p:nvPr userDrawn="1"/>
          </p:nvSpPr>
          <p:spPr>
            <a:xfrm>
              <a:off x="473294" y="334996"/>
              <a:ext cx="1563757" cy="461665"/>
            </a:xfrm>
            <a:prstGeom prst="rect">
              <a:avLst/>
            </a:prstGeom>
            <a:solidFill>
              <a:schemeClr val="bg1"/>
            </a:solidFill>
          </p:spPr>
          <p:txBody>
            <a:bodyPr wrap="square" rtlCol="0" anchor="ctr">
              <a:spAutoFit/>
            </a:bodyPr>
            <a:lstStyle/>
            <a:p>
              <a:pPr algn="ctr" defTabSz="457200"/>
              <a:r>
                <a:rPr lang="es-MX" sz="2400" dirty="0">
                  <a:solidFill>
                    <a:prstClr val="black"/>
                  </a:solidFill>
                  <a:latin typeface="Times New Roman" panose="02020603050405020304" pitchFamily="18" charset="0"/>
                  <a:cs typeface="Times New Roman" panose="02020603050405020304" pitchFamily="18" charset="0"/>
                </a:rPr>
                <a:t>CENACE</a:t>
              </a:r>
            </a:p>
          </p:txBody>
        </p:sp>
        <p:sp>
          <p:nvSpPr>
            <p:cNvPr id="9" name="8 CuadroTexto"/>
            <p:cNvSpPr txBox="1"/>
            <p:nvPr userDrawn="1"/>
          </p:nvSpPr>
          <p:spPr>
            <a:xfrm>
              <a:off x="530103" y="857760"/>
              <a:ext cx="1494650" cy="338554"/>
            </a:xfrm>
            <a:prstGeom prst="rect">
              <a:avLst/>
            </a:prstGeom>
            <a:solidFill>
              <a:schemeClr val="bg1"/>
            </a:solidFill>
          </p:spPr>
          <p:txBody>
            <a:bodyPr wrap="square" rtlCol="0" anchor="ctr">
              <a:spAutoFit/>
            </a:bodyPr>
            <a:lstStyle/>
            <a:p>
              <a:pPr algn="ctr" defTabSz="457200"/>
              <a:r>
                <a:rPr lang="es-MX" sz="800" dirty="0">
                  <a:solidFill>
                    <a:prstClr val="black"/>
                  </a:solidFill>
                  <a:latin typeface="Times New Roman" panose="02020603050405020304" pitchFamily="18" charset="0"/>
                  <a:cs typeface="Times New Roman" panose="02020603050405020304" pitchFamily="18" charset="0"/>
                </a:rPr>
                <a:t>CENTRO NACIONAL DE CONTROL DE ENERGÍA</a:t>
              </a:r>
            </a:p>
          </p:txBody>
        </p:sp>
      </p:grpSp>
    </p:spTree>
    <p:extLst>
      <p:ext uri="{BB962C8B-B14F-4D97-AF65-F5344CB8AC3E}">
        <p14:creationId xmlns:p14="http://schemas.microsoft.com/office/powerpoint/2010/main" val="144215177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s-MX"/>
              <a:t>Haga clic para modificar el estilo de título del patrón</a:t>
            </a:r>
            <a:endParaRPr lang="es-MX" altLang="es-MX"/>
          </a:p>
        </p:txBody>
      </p:sp>
      <p:sp>
        <p:nvSpPr>
          <p:cNvPr id="1027" name="2 Marcador de texto"/>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s-MX"/>
              <a:t>Haga clic para modificar el estilo de texto del patrón</a:t>
            </a:r>
          </a:p>
          <a:p>
            <a:pPr lvl="1"/>
            <a:r>
              <a:rPr lang="es-ES" altLang="es-MX"/>
              <a:t>Segundo nivel</a:t>
            </a:r>
          </a:p>
          <a:p>
            <a:pPr lvl="2"/>
            <a:r>
              <a:rPr lang="es-ES" altLang="es-MX"/>
              <a:t>Tercer nivel</a:t>
            </a:r>
          </a:p>
          <a:p>
            <a:pPr lvl="3"/>
            <a:r>
              <a:rPr lang="es-ES" altLang="es-MX"/>
              <a:t>Cuarto nivel</a:t>
            </a:r>
          </a:p>
          <a:p>
            <a:pPr lvl="4"/>
            <a:r>
              <a:rPr lang="es-ES" altLang="es-MX"/>
              <a:t>Quinto nivel</a:t>
            </a:r>
            <a:endParaRPr lang="es-MX" alt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90F1A038-AA82-4454-9A32-DEFA48179F43}" type="datetimeFigureOut">
              <a:rPr lang="es-ES"/>
              <a:pPr>
                <a:defRPr/>
              </a:pPr>
              <a:t>04/04/2017</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D0757913-A01D-4AC0-BB30-0EC86F39A2A0}" type="slidenum">
              <a:rPr lang="es-ES" altLang="es-MX"/>
              <a:pPr>
                <a:defRPr/>
              </a:pPr>
              <a:t>‹Nº›</a:t>
            </a:fld>
            <a:endParaRPr lang="es-ES" altLang="es-MX"/>
          </a:p>
        </p:txBody>
      </p:sp>
    </p:spTree>
    <p:extLst>
      <p:ext uri="{BB962C8B-B14F-4D97-AF65-F5344CB8AC3E}">
        <p14:creationId xmlns:p14="http://schemas.microsoft.com/office/powerpoint/2010/main" val="237216643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790.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00.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80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5" Type="http://schemas.openxmlformats.org/officeDocument/2006/relationships/image" Target="../media/image840.png"/><Relationship Id="rId4" Type="http://schemas.openxmlformats.org/officeDocument/2006/relationships/image" Target="../media/image830.png"/></Relationships>
</file>

<file path=ppt/slides/_rels/slide104.xml.rels><?xml version="1.0" encoding="UTF-8" standalone="yes"?>
<Relationships xmlns="http://schemas.openxmlformats.org/package/2006/relationships"><Relationship Id="rId3" Type="http://schemas.openxmlformats.org/officeDocument/2006/relationships/image" Target="../media/image88.jpeg"/><Relationship Id="rId7" Type="http://schemas.openxmlformats.org/officeDocument/2006/relationships/image" Target="../media/image89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880.png"/><Relationship Id="rId5" Type="http://schemas.openxmlformats.org/officeDocument/2006/relationships/image" Target="../media/image90.jpg"/><Relationship Id="rId4" Type="http://schemas.openxmlformats.org/officeDocument/2006/relationships/image" Target="../media/image89.png"/></Relationships>
</file>

<file path=ppt/slides/_rels/slide105.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920.png"/><Relationship Id="rId5" Type="http://schemas.openxmlformats.org/officeDocument/2006/relationships/image" Target="../media/image910.png"/><Relationship Id="rId4" Type="http://schemas.openxmlformats.org/officeDocument/2006/relationships/image" Target="../media/image89.png"/></Relationships>
</file>

<file path=ppt/slides/_rels/slide107.xml.rels><?xml version="1.0" encoding="UTF-8" standalone="yes"?>
<Relationships xmlns="http://schemas.openxmlformats.org/package/2006/relationships"><Relationship Id="rId8" Type="http://schemas.openxmlformats.org/officeDocument/2006/relationships/image" Target="../media/image97.jp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jpg"/></Relationships>
</file>

<file path=ppt/slides/_rels/slide10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109.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2.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www.cenace.gob.mx/Paginas/Publicas/MercadoOperacion/SubastasLP.asp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Anexo%20IV.1%20Formato%20para%20la%20solicitud%20de%20registro%20de%20comprador.docx"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1.jpeg"/><Relationship Id="rId7" Type="http://schemas.openxmlformats.org/officeDocument/2006/relationships/diagramColors" Target="../diagrams/colors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diagramData" Target="../diagrams/data6.xml"/><Relationship Id="rId18" Type="http://schemas.openxmlformats.org/officeDocument/2006/relationships/image" Target="../media/image24.jpg"/><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17" Type="http://schemas.microsoft.com/office/2007/relationships/diagramDrawing" Target="../diagrams/drawing6.xml"/><Relationship Id="rId2" Type="http://schemas.openxmlformats.org/officeDocument/2006/relationships/notesSlide" Target="../notesSlides/notesSlide4.xml"/><Relationship Id="rId16" Type="http://schemas.openxmlformats.org/officeDocument/2006/relationships/diagramColors" Target="../diagrams/colors6.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5" Type="http://schemas.openxmlformats.org/officeDocument/2006/relationships/diagramQuickStyle" Target="../diagrams/quickStyle6.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 Id="rId14" Type="http://schemas.openxmlformats.org/officeDocument/2006/relationships/diagramLayout" Target="../diagrams/layout6.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6.emf"/><Relationship Id="rId4" Type="http://schemas.openxmlformats.org/officeDocument/2006/relationships/chart" Target="../charts/chart3.xml"/></Relationships>
</file>

<file path=ppt/slides/_rels/slide2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7.emf"/><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g"/><Relationship Id="rId4" Type="http://schemas.openxmlformats.org/officeDocument/2006/relationships/image" Target="../media/image32.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55.jpg"/><Relationship Id="rId3" Type="http://schemas.openxmlformats.org/officeDocument/2006/relationships/image" Target="../media/image50.jpg"/><Relationship Id="rId7" Type="http://schemas.openxmlformats.org/officeDocument/2006/relationships/image" Target="../media/image54.jpg"/><Relationship Id="rId2" Type="http://schemas.openxmlformats.org/officeDocument/2006/relationships/image" Target="../media/image49.jpg"/><Relationship Id="rId1" Type="http://schemas.openxmlformats.org/officeDocument/2006/relationships/slideLayout" Target="../slideLayouts/slideLayout2.xml"/><Relationship Id="rId6" Type="http://schemas.openxmlformats.org/officeDocument/2006/relationships/image" Target="../media/image53.jpg"/><Relationship Id="rId11" Type="http://schemas.openxmlformats.org/officeDocument/2006/relationships/image" Target="../media/image58.jpg"/><Relationship Id="rId5" Type="http://schemas.openxmlformats.org/officeDocument/2006/relationships/image" Target="../media/image52.jpg"/><Relationship Id="rId10" Type="http://schemas.openxmlformats.org/officeDocument/2006/relationships/image" Target="../media/image57.jpg"/><Relationship Id="rId4" Type="http://schemas.openxmlformats.org/officeDocument/2006/relationships/image" Target="../media/image51.jpg"/><Relationship Id="rId9" Type="http://schemas.openxmlformats.org/officeDocument/2006/relationships/image" Target="../media/image56.jpg"/></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41.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diagramData" Target="../diagrams/data12.xml"/><Relationship Id="rId13" Type="http://schemas.openxmlformats.org/officeDocument/2006/relationships/diagramData" Target="../diagrams/data13.xml"/><Relationship Id="rId18" Type="http://schemas.openxmlformats.org/officeDocument/2006/relationships/diagramData" Target="../diagrams/data14.xml"/><Relationship Id="rId26" Type="http://schemas.openxmlformats.org/officeDocument/2006/relationships/diagramColors" Target="../diagrams/colors15.xml"/><Relationship Id="rId3" Type="http://schemas.openxmlformats.org/officeDocument/2006/relationships/diagramData" Target="../diagrams/data11.xml"/><Relationship Id="rId21" Type="http://schemas.openxmlformats.org/officeDocument/2006/relationships/diagramColors" Target="../diagrams/colors14.xml"/><Relationship Id="rId7" Type="http://schemas.microsoft.com/office/2007/relationships/diagramDrawing" Target="../diagrams/drawing11.xml"/><Relationship Id="rId12" Type="http://schemas.microsoft.com/office/2007/relationships/diagramDrawing" Target="../diagrams/drawing12.xml"/><Relationship Id="rId17" Type="http://schemas.microsoft.com/office/2007/relationships/diagramDrawing" Target="../diagrams/drawing13.xml"/><Relationship Id="rId25" Type="http://schemas.openxmlformats.org/officeDocument/2006/relationships/diagramQuickStyle" Target="../diagrams/quickStyle15.xml"/><Relationship Id="rId2" Type="http://schemas.openxmlformats.org/officeDocument/2006/relationships/notesSlide" Target="../notesSlides/notesSlide14.xml"/><Relationship Id="rId16" Type="http://schemas.openxmlformats.org/officeDocument/2006/relationships/diagramColors" Target="../diagrams/colors13.xml"/><Relationship Id="rId20" Type="http://schemas.openxmlformats.org/officeDocument/2006/relationships/diagramQuickStyle" Target="../diagrams/quickStyle14.xml"/><Relationship Id="rId29" Type="http://schemas.openxmlformats.org/officeDocument/2006/relationships/diagramLayout" Target="../diagrams/layout16.xml"/><Relationship Id="rId1" Type="http://schemas.openxmlformats.org/officeDocument/2006/relationships/slideLayout" Target="../slideLayouts/slideLayout2.xml"/><Relationship Id="rId6" Type="http://schemas.openxmlformats.org/officeDocument/2006/relationships/diagramColors" Target="../diagrams/colors11.xml"/><Relationship Id="rId11" Type="http://schemas.openxmlformats.org/officeDocument/2006/relationships/diagramColors" Target="../diagrams/colors12.xml"/><Relationship Id="rId24" Type="http://schemas.openxmlformats.org/officeDocument/2006/relationships/diagramLayout" Target="../diagrams/layout15.xml"/><Relationship Id="rId32" Type="http://schemas.microsoft.com/office/2007/relationships/diagramDrawing" Target="../diagrams/drawing16.xml"/><Relationship Id="rId5" Type="http://schemas.openxmlformats.org/officeDocument/2006/relationships/diagramQuickStyle" Target="../diagrams/quickStyle11.xml"/><Relationship Id="rId15" Type="http://schemas.openxmlformats.org/officeDocument/2006/relationships/diagramQuickStyle" Target="../diagrams/quickStyle13.xml"/><Relationship Id="rId23" Type="http://schemas.openxmlformats.org/officeDocument/2006/relationships/diagramData" Target="../diagrams/data15.xml"/><Relationship Id="rId28" Type="http://schemas.openxmlformats.org/officeDocument/2006/relationships/diagramData" Target="../diagrams/data16.xml"/><Relationship Id="rId10" Type="http://schemas.openxmlformats.org/officeDocument/2006/relationships/diagramQuickStyle" Target="../diagrams/quickStyle12.xml"/><Relationship Id="rId19" Type="http://schemas.openxmlformats.org/officeDocument/2006/relationships/diagramLayout" Target="../diagrams/layout14.xml"/><Relationship Id="rId31" Type="http://schemas.openxmlformats.org/officeDocument/2006/relationships/diagramColors" Target="../diagrams/colors16.xml"/><Relationship Id="rId4" Type="http://schemas.openxmlformats.org/officeDocument/2006/relationships/diagramLayout" Target="../diagrams/layout11.xml"/><Relationship Id="rId9" Type="http://schemas.openxmlformats.org/officeDocument/2006/relationships/diagramLayout" Target="../diagrams/layout12.xml"/><Relationship Id="rId14" Type="http://schemas.openxmlformats.org/officeDocument/2006/relationships/diagramLayout" Target="../diagrams/layout13.xml"/><Relationship Id="rId22" Type="http://schemas.microsoft.com/office/2007/relationships/diagramDrawing" Target="../diagrams/drawing14.xml"/><Relationship Id="rId27" Type="http://schemas.microsoft.com/office/2007/relationships/diagramDrawing" Target="../diagrams/drawing15.xml"/><Relationship Id="rId30" Type="http://schemas.openxmlformats.org/officeDocument/2006/relationships/diagramQuickStyle" Target="../diagrams/quickStyle16.xml"/></Relationships>
</file>

<file path=ppt/slides/_rels/slide56.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image" Target="../media/image310.png"/><Relationship Id="rId1" Type="http://schemas.openxmlformats.org/officeDocument/2006/relationships/slideLayout" Target="../slideLayouts/slideLayout2.xml"/><Relationship Id="rId6" Type="http://schemas.openxmlformats.org/officeDocument/2006/relationships/image" Target="../media/image350.png"/><Relationship Id="rId5" Type="http://schemas.openxmlformats.org/officeDocument/2006/relationships/image" Target="../media/image340.png"/><Relationship Id="rId4" Type="http://schemas.openxmlformats.org/officeDocument/2006/relationships/image" Target="../media/image330.png"/></Relationships>
</file>

<file path=ppt/slides/_rels/slide57.xml.rels><?xml version="1.0" encoding="UTF-8" standalone="yes"?>
<Relationships xmlns="http://schemas.openxmlformats.org/package/2006/relationships"><Relationship Id="rId3" Type="http://schemas.openxmlformats.org/officeDocument/2006/relationships/image" Target="../media/image370.png"/><Relationship Id="rId7" Type="http://schemas.openxmlformats.org/officeDocument/2006/relationships/image" Target="../media/image410.png"/><Relationship Id="rId2" Type="http://schemas.openxmlformats.org/officeDocument/2006/relationships/image" Target="../media/image360.png"/><Relationship Id="rId1" Type="http://schemas.openxmlformats.org/officeDocument/2006/relationships/slideLayout" Target="../slideLayouts/slideLayout2.xml"/><Relationship Id="rId6" Type="http://schemas.openxmlformats.org/officeDocument/2006/relationships/image" Target="../media/image400.png"/><Relationship Id="rId5" Type="http://schemas.openxmlformats.org/officeDocument/2006/relationships/image" Target="../media/image390.png"/><Relationship Id="rId4" Type="http://schemas.openxmlformats.org/officeDocument/2006/relationships/image" Target="../media/image380.png"/></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71.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hyperlink" Target="http://cenace.gob.mx/Paginas/Publicas/MercadoOperacion/Garantias.aspx"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jp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91.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diagramLayout" Target="../diagrams/layout19.xml"/><Relationship Id="rId7" Type="http://schemas.openxmlformats.org/officeDocument/2006/relationships/image" Target="../media/image80.png"/><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9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0.png"/><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97.xml.rels><?xml version="1.0" encoding="UTF-8" standalone="yes"?>
<Relationships xmlns="http://schemas.openxmlformats.org/package/2006/relationships"><Relationship Id="rId2" Type="http://schemas.openxmlformats.org/officeDocument/2006/relationships/image" Target="../media/image620.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77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827584" y="3789040"/>
            <a:ext cx="7772400" cy="118199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lumMod val="65000"/>
                    <a:lumOff val="35000"/>
                  </a:schemeClr>
                </a:solidFill>
                <a:latin typeface="Trajan Pro" pitchFamily="18" charset="0"/>
                <a:ea typeface="+mj-ea"/>
                <a:cs typeface="+mj-cs"/>
              </a:defRPr>
            </a:lvl1pPr>
          </a:lstStyle>
          <a:p>
            <a:r>
              <a:rPr lang="es-MX" sz="3600" b="1" dirty="0">
                <a:latin typeface="Tahoma" charset="0"/>
                <a:ea typeface="Tahoma" charset="0"/>
                <a:cs typeface="Tahoma" charset="0"/>
              </a:rPr>
              <a:t>1ra Subasta de Largo Plazo 2017</a:t>
            </a:r>
            <a:endParaRPr lang="es-ES" sz="3600" b="1" dirty="0">
              <a:latin typeface="Tahoma" charset="0"/>
              <a:ea typeface="Tahoma" charset="0"/>
              <a:cs typeface="Tahoma" charset="0"/>
            </a:endParaRPr>
          </a:p>
        </p:txBody>
      </p:sp>
    </p:spTree>
    <p:extLst>
      <p:ext uri="{BB962C8B-B14F-4D97-AF65-F5344CB8AC3E}">
        <p14:creationId xmlns:p14="http://schemas.microsoft.com/office/powerpoint/2010/main" val="1970530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91880" y="332656"/>
            <a:ext cx="5194920" cy="864096"/>
          </a:xfrm>
        </p:spPr>
        <p:txBody>
          <a:bodyPr/>
          <a:lstStyle/>
          <a:p>
            <a:r>
              <a:rPr lang="es-MX" dirty="0">
                <a:solidFill>
                  <a:schemeClr val="tx1"/>
                </a:solidFill>
              </a:rPr>
              <a:t>Pago de Bases de Licitación</a:t>
            </a:r>
            <a:endParaRPr lang="es-ES" dirty="0">
              <a:solidFill>
                <a:schemeClr val="tx1"/>
              </a:solidFill>
            </a:endParaRPr>
          </a:p>
        </p:txBody>
      </p:sp>
      <p:sp>
        <p:nvSpPr>
          <p:cNvPr id="4" name="Rectangle 1"/>
          <p:cNvSpPr txBox="1">
            <a:spLocks noChangeArrowheads="1"/>
          </p:cNvSpPr>
          <p:nvPr/>
        </p:nvSpPr>
        <p:spPr bwMode="auto">
          <a:xfrm>
            <a:off x="755576" y="1490301"/>
            <a:ext cx="747447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lvl1pPr marL="0"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1pPr>
            <a:lvl2pPr marL="268288" indent="4763" algn="l" defTabSz="914400" rtl="0" eaLnBrk="1" latinLnBrk="0" hangingPunct="1">
              <a:spcBef>
                <a:spcPct val="20000"/>
              </a:spcBef>
              <a:buFont typeface="Arial" pitchFamily="34" charset="0"/>
              <a:buNone/>
              <a:defRPr sz="1500" kern="1200">
                <a:solidFill>
                  <a:schemeClr val="tx1"/>
                </a:solidFill>
                <a:latin typeface="+mn-lt"/>
                <a:ea typeface="+mn-ea"/>
                <a:cs typeface="+mn-cs"/>
              </a:defRPr>
            </a:lvl2pPr>
            <a:lvl3pPr marL="623888"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3pPr>
            <a:lvl4pPr marL="993775"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4pPr>
            <a:lvl5pPr marL="1344613"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eaLnBrk="0" fontAlgn="base" hangingPunct="0">
              <a:spcBef>
                <a:spcPct val="0"/>
              </a:spcBef>
              <a:spcAft>
                <a:spcPct val="0"/>
              </a:spcAft>
              <a:buFontTx/>
              <a:buNone/>
            </a:pPr>
            <a:r>
              <a:rPr lang="es-ES_tradnl" altLang="es-MX" sz="1800" dirty="0">
                <a:latin typeface="Arial" panose="020B0604020202020204" pitchFamily="34" charset="0"/>
              </a:rPr>
              <a:t>Los interesados en participar en la subasta como vendedor o comprador deberá realizar un pago por concepto de compra de las Bases de Licitación. </a:t>
            </a:r>
            <a:endParaRPr lang="es-MX" altLang="es-MX" sz="1800" dirty="0">
              <a:latin typeface="Arial" panose="020B0604020202020204" pitchFamily="34" charset="0"/>
            </a:endParaRPr>
          </a:p>
          <a:p>
            <a:pPr algn="just" eaLnBrk="0" fontAlgn="base" hangingPunct="0">
              <a:spcBef>
                <a:spcPct val="0"/>
              </a:spcBef>
              <a:spcAft>
                <a:spcPct val="0"/>
              </a:spcAft>
              <a:buFontTx/>
              <a:buNone/>
            </a:pPr>
            <a:endParaRPr lang="es-MX" altLang="es-MX" sz="1800" dirty="0">
              <a:latin typeface="Arial" panose="020B0604020202020204" pitchFamily="34" charset="0"/>
            </a:endParaRPr>
          </a:p>
        </p:txBody>
      </p:sp>
      <p:sp>
        <p:nvSpPr>
          <p:cNvPr id="6" name="Rectángulo 5"/>
          <p:cNvSpPr/>
          <p:nvPr/>
        </p:nvSpPr>
        <p:spPr>
          <a:xfrm>
            <a:off x="2195736" y="2915652"/>
            <a:ext cx="5301451" cy="369332"/>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es-MX" b="1" dirty="0">
                <a:latin typeface="Arial" panose="020B0604020202020204" pitchFamily="34" charset="0"/>
                <a:cs typeface="Arial" panose="020B0604020202020204" pitchFamily="34" charset="0"/>
              </a:rPr>
              <a:t>5,000 </a:t>
            </a:r>
            <a:r>
              <a:rPr lang="es-MX" b="1" dirty="0" err="1">
                <a:latin typeface="Arial" panose="020B0604020202020204" pitchFamily="34" charset="0"/>
                <a:cs typeface="Arial" panose="020B0604020202020204" pitchFamily="34" charset="0"/>
              </a:rPr>
              <a:t>UDIs</a:t>
            </a:r>
            <a:r>
              <a:rPr lang="es-MX" b="1" dirty="0">
                <a:latin typeface="Arial" panose="020B0604020202020204" pitchFamily="34" charset="0"/>
                <a:cs typeface="Arial" panose="020B0604020202020204" pitchFamily="34" charset="0"/>
              </a:rPr>
              <a:t> </a:t>
            </a:r>
            <a:r>
              <a:rPr lang="es-MX" dirty="0">
                <a:latin typeface="Arial" panose="020B0604020202020204" pitchFamily="34" charset="0"/>
                <a:cs typeface="Arial" panose="020B0604020202020204" pitchFamily="34" charset="0"/>
              </a:rPr>
              <a:t>por compra de las Bases de Licitación</a:t>
            </a:r>
            <a:endParaRPr lang="es-ES" dirty="0"/>
          </a:p>
        </p:txBody>
      </p:sp>
      <p:sp>
        <p:nvSpPr>
          <p:cNvPr id="7" name="Rectangle 1"/>
          <p:cNvSpPr txBox="1">
            <a:spLocks noChangeArrowheads="1"/>
          </p:cNvSpPr>
          <p:nvPr/>
        </p:nvSpPr>
        <p:spPr bwMode="auto">
          <a:xfrm>
            <a:off x="827584" y="3834914"/>
            <a:ext cx="7474475"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lvl1pPr marL="0"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1pPr>
            <a:lvl2pPr marL="268288" indent="4763" algn="l" defTabSz="914400" rtl="0" eaLnBrk="1" latinLnBrk="0" hangingPunct="1">
              <a:spcBef>
                <a:spcPct val="20000"/>
              </a:spcBef>
              <a:buFont typeface="Arial" pitchFamily="34" charset="0"/>
              <a:buNone/>
              <a:defRPr sz="1500" kern="1200">
                <a:solidFill>
                  <a:schemeClr val="tx1"/>
                </a:solidFill>
                <a:latin typeface="+mn-lt"/>
                <a:ea typeface="+mn-ea"/>
                <a:cs typeface="+mn-cs"/>
              </a:defRPr>
            </a:lvl2pPr>
            <a:lvl3pPr marL="623888"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3pPr>
            <a:lvl4pPr marL="993775"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4pPr>
            <a:lvl5pPr marL="1344613"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lgn="just" eaLnBrk="0" fontAlgn="base" hangingPunct="0">
              <a:spcBef>
                <a:spcPct val="0"/>
              </a:spcBef>
              <a:spcAft>
                <a:spcPct val="0"/>
              </a:spcAft>
              <a:buFont typeface="Arial" panose="020B0604020202020204" pitchFamily="34" charset="0"/>
              <a:buChar char="•"/>
            </a:pPr>
            <a:r>
              <a:rPr lang="es-MX" altLang="es-MX" sz="1800" dirty="0">
                <a:latin typeface="Arial" panose="020B0604020202020204" pitchFamily="34" charset="0"/>
              </a:rPr>
              <a:t>Este pago se realiza independiente de la cantidad de ofertas de compra u ofertas de venta.</a:t>
            </a:r>
          </a:p>
          <a:p>
            <a:pPr marL="285750" indent="-285750" algn="just" eaLnBrk="0" fontAlgn="base" hangingPunct="0">
              <a:spcBef>
                <a:spcPct val="0"/>
              </a:spcBef>
              <a:spcAft>
                <a:spcPct val="0"/>
              </a:spcAft>
              <a:buFont typeface="Arial" panose="020B0604020202020204" pitchFamily="34" charset="0"/>
              <a:buChar char="•"/>
            </a:pPr>
            <a:endParaRPr lang="es-MX" altLang="es-MX" sz="1800" dirty="0">
              <a:latin typeface="Arial" panose="020B0604020202020204" pitchFamily="34" charset="0"/>
            </a:endParaRPr>
          </a:p>
          <a:p>
            <a:pPr marL="285750" indent="-285750" algn="just" eaLnBrk="0" fontAlgn="base" hangingPunct="0">
              <a:spcBef>
                <a:spcPct val="0"/>
              </a:spcBef>
              <a:spcAft>
                <a:spcPct val="0"/>
              </a:spcAft>
              <a:buFont typeface="Arial" panose="020B0604020202020204" pitchFamily="34" charset="0"/>
              <a:buChar char="•"/>
            </a:pPr>
            <a:r>
              <a:rPr lang="es-MX" altLang="es-MX" sz="1800" dirty="0">
                <a:latin typeface="Arial" panose="020B0604020202020204" pitchFamily="34" charset="0"/>
              </a:rPr>
              <a:t>Es un requisito indispensable para solicitar el registro en el sitio de la subasta.</a:t>
            </a:r>
          </a:p>
          <a:p>
            <a:pPr marL="285750" indent="-285750" algn="just" eaLnBrk="0" fontAlgn="base" hangingPunct="0">
              <a:spcBef>
                <a:spcPct val="0"/>
              </a:spcBef>
              <a:spcAft>
                <a:spcPct val="0"/>
              </a:spcAft>
              <a:buFont typeface="Arial" panose="020B0604020202020204" pitchFamily="34" charset="0"/>
              <a:buChar char="•"/>
            </a:pPr>
            <a:endParaRPr lang="es-MX" altLang="es-MX" sz="1800" dirty="0">
              <a:latin typeface="Arial" panose="020B0604020202020204" pitchFamily="34" charset="0"/>
            </a:endParaRPr>
          </a:p>
        </p:txBody>
      </p:sp>
    </p:spTree>
    <p:extLst>
      <p:ext uri="{BB962C8B-B14F-4D97-AF65-F5344CB8AC3E}">
        <p14:creationId xmlns:p14="http://schemas.microsoft.com/office/powerpoint/2010/main" val="10146690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ángulo 3"/>
              <p:cNvSpPr/>
              <p:nvPr/>
            </p:nvSpPr>
            <p:spPr>
              <a:xfrm>
                <a:off x="2436790" y="2340749"/>
                <a:ext cx="4357731" cy="800219"/>
              </a:xfrm>
              <a:prstGeom prst="rect">
                <a:avLst/>
              </a:prstGeom>
              <a:ln>
                <a:solidFill>
                  <a:schemeClr val="tx2">
                    <a:lumMod val="40000"/>
                    <a:lumOff val="60000"/>
                  </a:schemeClr>
                </a:solidFill>
              </a:ln>
            </p:spPr>
            <p:txBody>
              <a:bodyPr wrap="none">
                <a:spAutoFit/>
              </a:bodyPr>
              <a:lstStyle/>
              <a:p>
                <a:pPr/>
                <a14:m>
                  <m:oMathPara xmlns:m="http://schemas.openxmlformats.org/officeDocument/2006/math">
                    <m:oMathParaPr>
                      <m:jc m:val="centerGroup"/>
                    </m:oMathParaPr>
                    <m:oMath xmlns:m="http://schemas.openxmlformats.org/officeDocument/2006/math">
                      <m:nary>
                        <m:naryPr>
                          <m:chr m:val="∑"/>
                          <m:supHide m:val="on"/>
                          <m:ctrlPr>
                            <a:rPr lang="es-MX" i="1" smtClean="0">
                              <a:latin typeface="Cambria Math" panose="02040503050406030204" pitchFamily="18" charset="0"/>
                            </a:rPr>
                          </m:ctrlPr>
                        </m:naryPr>
                        <m:sub>
                          <m:r>
                            <a:rPr lang="es-MX" b="0" i="1" smtClean="0">
                              <a:latin typeface="Cambria Math" panose="02040503050406030204" pitchFamily="18" charset="0"/>
                            </a:rPr>
                            <m:t>𝑐</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𝐶</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𝑧𝑖</m:t>
                          </m:r>
                          <m:r>
                            <a:rPr lang="es-MX" i="1">
                              <a:latin typeface="Cambria Math" panose="02040503050406030204" pitchFamily="18" charset="0"/>
                              <a:ea typeface="Cambria Math" panose="02040503050406030204" pitchFamily="18" charset="0"/>
                            </a:rPr>
                            <m:t>)</m:t>
                          </m:r>
                        </m:sub>
                        <m:sup/>
                        <m:e>
                          <m:sSub>
                            <m:sSubPr>
                              <m:ctrlPr>
                                <a:rPr lang="es-MX" b="0" i="1" smtClean="0">
                                  <a:latin typeface="Cambria Math" panose="02040503050406030204" pitchFamily="18" charset="0"/>
                                </a:rPr>
                              </m:ctrlPr>
                            </m:sSubPr>
                            <m:e>
                              <m:r>
                                <a:rPr lang="es-MX" b="0" i="1" smtClean="0">
                                  <a:latin typeface="Cambria Math" panose="02040503050406030204" pitchFamily="18" charset="0"/>
                                </a:rPr>
                                <m:t>𝑣</m:t>
                              </m:r>
                            </m:e>
                            <m:sub>
                              <m:r>
                                <a:rPr lang="es-MX" b="0" i="1" smtClean="0">
                                  <a:latin typeface="Cambria Math" panose="02040503050406030204" pitchFamily="18" charset="0"/>
                                </a:rPr>
                                <m:t>𝑐</m:t>
                              </m:r>
                            </m:sub>
                          </m:sSub>
                          <m:sSub>
                            <m:sSubPr>
                              <m:ctrlPr>
                                <a:rPr lang="es-MX" b="0" i="1" smtClean="0">
                                  <a:latin typeface="Cambria Math" panose="02040503050406030204" pitchFamily="18" charset="0"/>
                                </a:rPr>
                              </m:ctrlPr>
                            </m:sSubPr>
                            <m:e>
                              <m:r>
                                <a:rPr lang="es-MX" b="0" i="1" smtClean="0">
                                  <a:latin typeface="Cambria Math" panose="02040503050406030204" pitchFamily="18" charset="0"/>
                                </a:rPr>
                                <m:t>𝐾</m:t>
                              </m:r>
                            </m:e>
                            <m:sub>
                              <m:r>
                                <a:rPr lang="es-MX" b="0" i="1" smtClean="0">
                                  <a:latin typeface="Cambria Math" panose="02040503050406030204" pitchFamily="18" charset="0"/>
                                </a:rPr>
                                <m:t>𝑐</m:t>
                              </m:r>
                            </m:sub>
                          </m:sSub>
                          <m:r>
                            <a:rPr lang="es-MX" b="0" i="1" smtClean="0">
                              <a:latin typeface="Cambria Math" panose="02040503050406030204" pitchFamily="18" charset="0"/>
                            </a:rPr>
                            <m:t>𝑃𝑟</m:t>
                          </m:r>
                          <m:sSub>
                            <m:sSubPr>
                              <m:ctrlPr>
                                <a:rPr lang="es-MX" b="0" i="1" smtClean="0">
                                  <a:latin typeface="Cambria Math" panose="02040503050406030204" pitchFamily="18" charset="0"/>
                                </a:rPr>
                              </m:ctrlPr>
                            </m:sSubPr>
                            <m:e>
                              <m:r>
                                <a:rPr lang="es-MX" b="0" i="1" smtClean="0">
                                  <a:latin typeface="Cambria Math" panose="02040503050406030204" pitchFamily="18" charset="0"/>
                                </a:rPr>
                                <m:t>𝑙</m:t>
                              </m:r>
                            </m:e>
                            <m:sub>
                              <m:r>
                                <a:rPr lang="es-MX" b="0" i="1" smtClean="0">
                                  <a:latin typeface="Cambria Math" panose="02040503050406030204" pitchFamily="18" charset="0"/>
                                </a:rPr>
                                <m:t>𝑐</m:t>
                              </m:r>
                            </m:sub>
                          </m:sSub>
                        </m:e>
                      </m:nary>
                      <m:r>
                        <a:rPr lang="es-MX" i="1" smtClean="0">
                          <a:latin typeface="Cambria Math" panose="02040503050406030204" pitchFamily="18" charset="0"/>
                          <a:ea typeface="Cambria Math" panose="02040503050406030204" pitchFamily="18" charset="0"/>
                        </a:rPr>
                        <m:t>≤</m:t>
                      </m:r>
                      <m:r>
                        <a:rPr lang="es-MX" i="1" smtClean="0">
                          <a:latin typeface="Cambria Math" panose="02040503050406030204" pitchFamily="18" charset="0"/>
                        </a:rPr>
                        <m:t>𝐿</m:t>
                      </m:r>
                      <m:r>
                        <a:rPr lang="es-MX" b="0" i="1" smtClean="0">
                          <a:latin typeface="Cambria Math" panose="02040503050406030204" pitchFamily="18" charset="0"/>
                        </a:rPr>
                        <m:t>𝑖𝑚</m:t>
                      </m:r>
                      <m:sSub>
                        <m:sSubPr>
                          <m:ctrlPr>
                            <a:rPr lang="es-MX" b="0" i="1" smtClean="0">
                              <a:latin typeface="Cambria Math" panose="02040503050406030204" pitchFamily="18" charset="0"/>
                            </a:rPr>
                          </m:ctrlPr>
                        </m:sSubPr>
                        <m:e>
                          <m:r>
                            <a:rPr lang="es-MX" b="0" i="1" smtClean="0">
                              <a:latin typeface="Cambria Math" panose="02040503050406030204" pitchFamily="18" charset="0"/>
                            </a:rPr>
                            <m:t>𝐼</m:t>
                          </m:r>
                        </m:e>
                        <m:sub>
                          <m:r>
                            <a:rPr lang="es-MX" b="0" i="1" smtClean="0">
                              <a:latin typeface="Cambria Math" panose="02040503050406030204" pitchFamily="18" charset="0"/>
                            </a:rPr>
                            <m:t>𝑧𝑖</m:t>
                          </m:r>
                        </m:sub>
                      </m:sSub>
                      <m:r>
                        <a:rPr lang="es-MX" b="0" i="1" smtClean="0">
                          <a:latin typeface="Cambria Math" panose="02040503050406030204" pitchFamily="18" charset="0"/>
                        </a:rPr>
                        <m:t>               </m:t>
                      </m:r>
                      <m:r>
                        <a:rPr lang="es-MX" b="0" i="1" smtClean="0">
                          <a:latin typeface="Cambria Math" panose="02040503050406030204" pitchFamily="18" charset="0"/>
                          <a:ea typeface="Cambria Math" panose="02040503050406030204" pitchFamily="18" charset="0"/>
                        </a:rPr>
                        <m:t>∀</m:t>
                      </m:r>
                      <m:r>
                        <a:rPr lang="es-MX" b="0" i="1" smtClean="0">
                          <a:latin typeface="Cambria Math" panose="02040503050406030204" pitchFamily="18" charset="0"/>
                          <a:ea typeface="Cambria Math" panose="02040503050406030204" pitchFamily="18" charset="0"/>
                        </a:rPr>
                        <m:t>𝑧𝑖</m:t>
                      </m:r>
                      <m:r>
                        <a:rPr lang="es-MX" b="0" i="1" smtClean="0">
                          <a:latin typeface="Cambria Math" panose="02040503050406030204" pitchFamily="18" charset="0"/>
                          <a:ea typeface="Cambria Math" panose="02040503050406030204" pitchFamily="18" charset="0"/>
                        </a:rPr>
                        <m:t> ∈</m:t>
                      </m:r>
                      <m:r>
                        <a:rPr lang="es-MX" b="0" i="1" smtClean="0">
                          <a:latin typeface="Cambria Math" panose="02040503050406030204" pitchFamily="18" charset="0"/>
                          <a:ea typeface="Cambria Math" panose="02040503050406030204" pitchFamily="18" charset="0"/>
                        </a:rPr>
                        <m:t>𝑍𝐼</m:t>
                      </m:r>
                    </m:oMath>
                  </m:oMathPara>
                </a14:m>
                <a:endParaRPr lang="es-ES" dirty="0"/>
              </a:p>
            </p:txBody>
          </p:sp>
        </mc:Choice>
        <mc:Fallback xmlns="">
          <p:sp>
            <p:nvSpPr>
              <p:cNvPr id="4" name="Rectángulo 3"/>
              <p:cNvSpPr>
                <a:spLocks noRot="1" noChangeAspect="1" noMove="1" noResize="1" noEditPoints="1" noAdjustHandles="1" noChangeArrowheads="1" noChangeShapeType="1" noTextEdit="1"/>
              </p:cNvSpPr>
              <p:nvPr/>
            </p:nvSpPr>
            <p:spPr>
              <a:xfrm>
                <a:off x="2436790" y="2340749"/>
                <a:ext cx="4357731" cy="800219"/>
              </a:xfrm>
              <a:prstGeom prst="rect">
                <a:avLst/>
              </a:prstGeom>
              <a:blipFill rotWithShape="0">
                <a:blip r:embed="rId2"/>
                <a:stretch>
                  <a:fillRect/>
                </a:stretch>
              </a:blipFill>
              <a:ln>
                <a:solidFill>
                  <a:schemeClr val="tx2">
                    <a:lumMod val="40000"/>
                    <a:lumOff val="60000"/>
                  </a:schemeClr>
                </a:solidFill>
              </a:ln>
            </p:spPr>
            <p:txBody>
              <a:bodyPr/>
              <a:lstStyle/>
              <a:p>
                <a:r>
                  <a:rPr lang="es-ES">
                    <a:noFill/>
                  </a:rPr>
                  <a:t> </a:t>
                </a:r>
              </a:p>
            </p:txBody>
          </p:sp>
        </mc:Fallback>
      </mc:AlternateContent>
      <p:sp>
        <p:nvSpPr>
          <p:cNvPr id="5" name="Rectángulo 4"/>
          <p:cNvSpPr/>
          <p:nvPr/>
        </p:nvSpPr>
        <p:spPr>
          <a:xfrm>
            <a:off x="539552" y="1619508"/>
            <a:ext cx="7704856" cy="369332"/>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Restricciones de capacidad de interconexión </a:t>
            </a:r>
            <a:endParaRPr lang="es-ES" dirty="0">
              <a:latin typeface="Arial" panose="020B0604020202020204" pitchFamily="34" charset="0"/>
              <a:cs typeface="Arial" panose="020B0604020202020204" pitchFamily="34" charset="0"/>
            </a:endParaRPr>
          </a:p>
        </p:txBody>
      </p:sp>
      <p:sp>
        <p:nvSpPr>
          <p:cNvPr id="7" name="Título 1"/>
          <p:cNvSpPr>
            <a:spLocks noGrp="1"/>
          </p:cNvSpPr>
          <p:nvPr>
            <p:ph type="title"/>
          </p:nvPr>
        </p:nvSpPr>
        <p:spPr>
          <a:xfrm>
            <a:off x="3563888" y="332656"/>
            <a:ext cx="5122912" cy="864096"/>
          </a:xfrm>
        </p:spPr>
        <p:txBody>
          <a:bodyPr/>
          <a:lstStyle/>
          <a:p>
            <a:r>
              <a:rPr lang="es-MX" dirty="0"/>
              <a:t>Restricciones de Capacidad de Interconexión</a:t>
            </a:r>
          </a:p>
        </p:txBody>
      </p:sp>
      <p:sp>
        <p:nvSpPr>
          <p:cNvPr id="8" name="Rectángulo 7"/>
          <p:cNvSpPr/>
          <p:nvPr/>
        </p:nvSpPr>
        <p:spPr>
          <a:xfrm>
            <a:off x="539552" y="3429000"/>
            <a:ext cx="7704856" cy="369332"/>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Ejemplo. </a:t>
            </a:r>
            <a:r>
              <a:rPr lang="es-MX" dirty="0">
                <a:latin typeface="Arial" panose="020B0604020202020204" pitchFamily="34" charset="0"/>
                <a:cs typeface="Arial" panose="020B0604020202020204" pitchFamily="34" charset="0"/>
              </a:rPr>
              <a:t>Algunas de zonas de interconexión con sus límites.   </a:t>
            </a:r>
            <a:endParaRPr lang="es-ES" dirty="0">
              <a:latin typeface="Arial" panose="020B0604020202020204" pitchFamily="34" charset="0"/>
              <a:cs typeface="Arial" panose="020B0604020202020204" pitchFamily="34" charset="0"/>
            </a:endParaRPr>
          </a:p>
        </p:txBody>
      </p:sp>
      <p:graphicFrame>
        <p:nvGraphicFramePr>
          <p:cNvPr id="9" name="Tabla 8"/>
          <p:cNvGraphicFramePr>
            <a:graphicFrameLocks noGrp="1"/>
          </p:cNvGraphicFramePr>
          <p:nvPr>
            <p:extLst/>
          </p:nvPr>
        </p:nvGraphicFramePr>
        <p:xfrm>
          <a:off x="1438476" y="4437112"/>
          <a:ext cx="6097017" cy="1098550"/>
        </p:xfrm>
        <a:graphic>
          <a:graphicData uri="http://schemas.openxmlformats.org/drawingml/2006/table">
            <a:tbl>
              <a:tblPr>
                <a:tableStyleId>{69CF1AB2-1976-4502-BF36-3FF5EA218861}</a:tableStyleId>
              </a:tblPr>
              <a:tblGrid>
                <a:gridCol w="1203198">
                  <a:extLst>
                    <a:ext uri="{9D8B030D-6E8A-4147-A177-3AD203B41FA5}">
                      <a16:colId xmlns:a16="http://schemas.microsoft.com/office/drawing/2014/main" val="20000"/>
                    </a:ext>
                  </a:extLst>
                </a:gridCol>
                <a:gridCol w="540322">
                  <a:extLst>
                    <a:ext uri="{9D8B030D-6E8A-4147-A177-3AD203B41FA5}">
                      <a16:colId xmlns:a16="http://schemas.microsoft.com/office/drawing/2014/main" val="20001"/>
                    </a:ext>
                  </a:extLst>
                </a:gridCol>
                <a:gridCol w="694309">
                  <a:extLst>
                    <a:ext uri="{9D8B030D-6E8A-4147-A177-3AD203B41FA5}">
                      <a16:colId xmlns:a16="http://schemas.microsoft.com/office/drawing/2014/main" val="20002"/>
                    </a:ext>
                  </a:extLst>
                </a:gridCol>
                <a:gridCol w="582613">
                  <a:extLst>
                    <a:ext uri="{9D8B030D-6E8A-4147-A177-3AD203B41FA5}">
                      <a16:colId xmlns:a16="http://schemas.microsoft.com/office/drawing/2014/main" val="20003"/>
                    </a:ext>
                  </a:extLst>
                </a:gridCol>
                <a:gridCol w="1784350">
                  <a:extLst>
                    <a:ext uri="{9D8B030D-6E8A-4147-A177-3AD203B41FA5}">
                      <a16:colId xmlns:a16="http://schemas.microsoft.com/office/drawing/2014/main" val="20004"/>
                    </a:ext>
                  </a:extLst>
                </a:gridCol>
                <a:gridCol w="1292225">
                  <a:extLst>
                    <a:ext uri="{9D8B030D-6E8A-4147-A177-3AD203B41FA5}">
                      <a16:colId xmlns:a16="http://schemas.microsoft.com/office/drawing/2014/main" val="20005"/>
                    </a:ext>
                  </a:extLst>
                </a:gridCol>
              </a:tblGrid>
              <a:tr h="184150">
                <a:tc>
                  <a:txBody>
                    <a:bodyPr/>
                    <a:lstStyle/>
                    <a:p>
                      <a:pPr algn="l" fontAlgn="b"/>
                      <a:r>
                        <a:rPr lang="es-ES" sz="1400" b="1" u="none" strike="noStrike" dirty="0">
                          <a:solidFill>
                            <a:schemeClr val="bg1"/>
                          </a:solidFill>
                          <a:effectLst/>
                          <a:latin typeface="Consolas" panose="020B0609020204030204" pitchFamily="49" charset="0"/>
                        </a:rPr>
                        <a:t>SISTEMAINTER</a:t>
                      </a:r>
                      <a:endParaRPr lang="es-ES" sz="1400" b="1" i="0" u="none" strike="noStrike" dirty="0">
                        <a:solidFill>
                          <a:schemeClr val="bg1"/>
                        </a:solidFill>
                        <a:effectLst/>
                        <a:latin typeface="Consolas" panose="020B0609020204030204" pitchFamily="49" charset="0"/>
                      </a:endParaRPr>
                    </a:p>
                  </a:txBody>
                  <a:tcPr marL="6350" marR="6350" marT="6350" marB="0" anchor="b">
                    <a:solidFill>
                      <a:schemeClr val="accent1">
                        <a:lumMod val="75000"/>
                      </a:schemeClr>
                    </a:solidFill>
                  </a:tcPr>
                </a:tc>
                <a:tc>
                  <a:txBody>
                    <a:bodyPr/>
                    <a:lstStyle/>
                    <a:p>
                      <a:pPr algn="l" fontAlgn="b"/>
                      <a:r>
                        <a:rPr lang="es-ES" sz="1400" b="1" u="none" strike="noStrike">
                          <a:solidFill>
                            <a:schemeClr val="bg1"/>
                          </a:solidFill>
                          <a:effectLst/>
                          <a:latin typeface="Consolas" panose="020B0609020204030204" pitchFamily="49" charset="0"/>
                        </a:rPr>
                        <a:t>ZONA</a:t>
                      </a:r>
                      <a:endParaRPr lang="es-ES" sz="1400" b="1" i="0" u="none" strike="noStrike">
                        <a:solidFill>
                          <a:schemeClr val="bg1"/>
                        </a:solidFill>
                        <a:effectLst/>
                        <a:latin typeface="Consolas" panose="020B0609020204030204" pitchFamily="49" charset="0"/>
                      </a:endParaRPr>
                    </a:p>
                  </a:txBody>
                  <a:tcPr marL="6350" marR="6350" marT="6350" marB="0" anchor="b">
                    <a:solidFill>
                      <a:schemeClr val="accent1">
                        <a:lumMod val="75000"/>
                      </a:schemeClr>
                    </a:solidFill>
                  </a:tcPr>
                </a:tc>
                <a:tc>
                  <a:txBody>
                    <a:bodyPr/>
                    <a:lstStyle/>
                    <a:p>
                      <a:pPr algn="l" fontAlgn="b"/>
                      <a:r>
                        <a:rPr lang="es-ES" sz="1400" b="1" u="none" strike="noStrike">
                          <a:solidFill>
                            <a:schemeClr val="bg1"/>
                          </a:solidFill>
                          <a:effectLst/>
                          <a:latin typeface="Consolas" panose="020B0609020204030204" pitchFamily="49" charset="0"/>
                        </a:rPr>
                        <a:t>REGION</a:t>
                      </a:r>
                      <a:endParaRPr lang="es-ES" sz="1400" b="1" i="0" u="none" strike="noStrike">
                        <a:solidFill>
                          <a:schemeClr val="bg1"/>
                        </a:solidFill>
                        <a:effectLst/>
                        <a:latin typeface="Consolas" panose="020B0609020204030204" pitchFamily="49" charset="0"/>
                      </a:endParaRPr>
                    </a:p>
                  </a:txBody>
                  <a:tcPr marL="6350" marR="6350" marT="6350"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NODO</a:t>
                      </a:r>
                      <a:endParaRPr lang="es-ES" sz="1400" b="1" i="0" u="none" strike="noStrike" dirty="0">
                        <a:solidFill>
                          <a:schemeClr val="bg1"/>
                        </a:solidFill>
                        <a:effectLst/>
                        <a:latin typeface="Consolas" panose="020B0609020204030204" pitchFamily="49" charset="0"/>
                      </a:endParaRPr>
                    </a:p>
                  </a:txBody>
                  <a:tcPr marL="6350" marR="6350" marT="6350"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NOMBRE</a:t>
                      </a:r>
                      <a:endParaRPr lang="es-ES" sz="1400" b="1" i="0" u="none" strike="noStrike" dirty="0">
                        <a:solidFill>
                          <a:schemeClr val="bg1"/>
                        </a:solidFill>
                        <a:effectLst/>
                        <a:latin typeface="Consolas" panose="020B0609020204030204" pitchFamily="49" charset="0"/>
                      </a:endParaRPr>
                    </a:p>
                  </a:txBody>
                  <a:tcPr marL="6350" marR="6350" marT="6350"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LIMITE (MW)</a:t>
                      </a:r>
                      <a:endParaRPr lang="es-ES" sz="1400" b="1" i="0" u="none" strike="noStrike" dirty="0">
                        <a:solidFill>
                          <a:schemeClr val="bg1"/>
                        </a:solidFill>
                        <a:effectLst/>
                        <a:latin typeface="Consolas" panose="020B0609020204030204" pitchFamily="49" charset="0"/>
                      </a:endParaRPr>
                    </a:p>
                  </a:txBody>
                  <a:tcPr marL="6350" marR="6350" marT="6350" marB="0" anchor="b">
                    <a:solidFill>
                      <a:schemeClr val="accent1">
                        <a:lumMod val="75000"/>
                      </a:schemeClr>
                    </a:solidFill>
                  </a:tcPr>
                </a:tc>
                <a:extLst>
                  <a:ext uri="{0D108BD9-81ED-4DB2-BD59-A6C34878D82A}">
                    <a16:rowId xmlns:a16="http://schemas.microsoft.com/office/drawing/2014/main" val="10000"/>
                  </a:ext>
                </a:extLst>
              </a:tr>
              <a:tr h="184150">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124</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l" fontAlgn="b"/>
                      <a:r>
                        <a:rPr lang="es-ES" sz="1400" u="none" strike="noStrike" dirty="0">
                          <a:effectLst/>
                          <a:latin typeface="Consolas" panose="020B0609020204030204" pitchFamily="49" charset="0"/>
                        </a:rPr>
                        <a:t>ZICTEPEC ZIC-85</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r" fontAlgn="b"/>
                      <a:r>
                        <a:rPr lang="es-ES" sz="1400" u="none" strike="noStrike" dirty="0">
                          <a:effectLst/>
                          <a:latin typeface="Consolas" panose="020B0609020204030204" pitchFamily="49" charset="0"/>
                        </a:rPr>
                        <a:t>0</a:t>
                      </a:r>
                      <a:endParaRPr lang="es-ES" sz="1400" b="0" i="0" u="none" strike="noStrike" dirty="0">
                        <a:solidFill>
                          <a:srgbClr val="000000"/>
                        </a:solidFill>
                        <a:effectLst/>
                        <a:latin typeface="Consolas" panose="020B0609020204030204" pitchFamily="49" charset="0"/>
                      </a:endParaRPr>
                    </a:p>
                  </a:txBody>
                  <a:tcPr marL="6350" marR="6350" marT="6350" marB="0" anchor="b"/>
                </a:tc>
                <a:extLst>
                  <a:ext uri="{0D108BD9-81ED-4DB2-BD59-A6C34878D82A}">
                    <a16:rowId xmlns:a16="http://schemas.microsoft.com/office/drawing/2014/main" val="10001"/>
                  </a:ext>
                </a:extLst>
              </a:tr>
              <a:tr h="184150">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dirty="0">
                          <a:effectLst/>
                          <a:latin typeface="Consolas" panose="020B0609020204030204" pitchFamily="49" charset="0"/>
                        </a:rPr>
                        <a:t>4</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dirty="0">
                          <a:effectLst/>
                          <a:latin typeface="Consolas" panose="020B0609020204030204" pitchFamily="49" charset="0"/>
                        </a:rPr>
                        <a:t>4</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2</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l" fontAlgn="b"/>
                      <a:r>
                        <a:rPr lang="es-ES" sz="1400" u="none" strike="noStrike" dirty="0">
                          <a:effectLst/>
                          <a:latin typeface="Consolas" panose="020B0609020204030204" pitchFamily="49" charset="0"/>
                        </a:rPr>
                        <a:t>ESCUINAPA EPA-115</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r" fontAlgn="b"/>
                      <a:r>
                        <a:rPr lang="es-ES" sz="1400" u="none" strike="noStrike" dirty="0">
                          <a:effectLst/>
                          <a:latin typeface="Consolas" panose="020B0609020204030204" pitchFamily="49" charset="0"/>
                        </a:rPr>
                        <a:t>0.5</a:t>
                      </a:r>
                      <a:endParaRPr lang="es-ES" sz="1400" b="0" i="0" u="none" strike="noStrike" dirty="0">
                        <a:solidFill>
                          <a:srgbClr val="000000"/>
                        </a:solidFill>
                        <a:effectLst/>
                        <a:latin typeface="Consolas" panose="020B0609020204030204" pitchFamily="49" charset="0"/>
                      </a:endParaRPr>
                    </a:p>
                  </a:txBody>
                  <a:tcPr marL="6350" marR="6350" marT="6350" marB="0" anchor="b"/>
                </a:tc>
                <a:extLst>
                  <a:ext uri="{0D108BD9-81ED-4DB2-BD59-A6C34878D82A}">
                    <a16:rowId xmlns:a16="http://schemas.microsoft.com/office/drawing/2014/main" val="10002"/>
                  </a:ext>
                </a:extLst>
              </a:tr>
              <a:tr h="184150">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281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l" fontAlgn="b"/>
                      <a:r>
                        <a:rPr lang="es-ES" sz="1400" u="none" strike="noStrike" dirty="0">
                          <a:effectLst/>
                          <a:latin typeface="Consolas" panose="020B0609020204030204" pitchFamily="49" charset="0"/>
                        </a:rPr>
                        <a:t>TEXCOCO TEX-230</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r" fontAlgn="b"/>
                      <a:r>
                        <a:rPr lang="es-ES" sz="1400" u="none" strike="noStrike" dirty="0">
                          <a:effectLst/>
                          <a:latin typeface="Consolas" panose="020B0609020204030204" pitchFamily="49" charset="0"/>
                        </a:rPr>
                        <a:t>1,000,000</a:t>
                      </a:r>
                      <a:endParaRPr lang="es-ES" sz="1400" b="0" i="0" u="none" strike="noStrike" dirty="0">
                        <a:solidFill>
                          <a:srgbClr val="000000"/>
                        </a:solidFill>
                        <a:effectLst/>
                        <a:latin typeface="Consolas" panose="020B0609020204030204" pitchFamily="49" charset="0"/>
                      </a:endParaRPr>
                    </a:p>
                  </a:txBody>
                  <a:tcPr marL="6350" marR="6350" marT="6350" marB="0" anchor="b"/>
                </a:tc>
                <a:extLst>
                  <a:ext uri="{0D108BD9-81ED-4DB2-BD59-A6C34878D82A}">
                    <a16:rowId xmlns:a16="http://schemas.microsoft.com/office/drawing/2014/main" val="10003"/>
                  </a:ext>
                </a:extLst>
              </a:tr>
              <a:tr h="184150">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a:effectLst/>
                          <a:latin typeface="Consolas" panose="020B0609020204030204" pitchFamily="49" charset="0"/>
                        </a:rPr>
                        <a:t>1</a:t>
                      </a:r>
                      <a:endParaRPr lang="es-ES" sz="1400" b="0" i="0" u="none" strike="noStrike">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ctr" fontAlgn="b"/>
                      <a:r>
                        <a:rPr lang="es-ES" sz="1400" u="none" strike="noStrike" dirty="0">
                          <a:effectLst/>
                          <a:latin typeface="Consolas" panose="020B0609020204030204" pitchFamily="49" charset="0"/>
                        </a:rPr>
                        <a:t>290</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l" fontAlgn="b"/>
                      <a:r>
                        <a:rPr lang="es-ES" sz="1400" u="none" strike="noStrike" dirty="0">
                          <a:effectLst/>
                          <a:latin typeface="Consolas" panose="020B0609020204030204" pitchFamily="49" charset="0"/>
                        </a:rPr>
                        <a:t>TULA TUL-230</a:t>
                      </a:r>
                      <a:endParaRPr lang="es-ES" sz="1400" b="0" i="0" u="none" strike="noStrike" dirty="0">
                        <a:solidFill>
                          <a:srgbClr val="000000"/>
                        </a:solidFill>
                        <a:effectLst/>
                        <a:latin typeface="Consolas" panose="020B0609020204030204" pitchFamily="49" charset="0"/>
                      </a:endParaRPr>
                    </a:p>
                  </a:txBody>
                  <a:tcPr marL="6350" marR="6350" marT="6350" marB="0" anchor="b"/>
                </a:tc>
                <a:tc>
                  <a:txBody>
                    <a:bodyPr/>
                    <a:lstStyle/>
                    <a:p>
                      <a:pPr algn="r" fontAlgn="b"/>
                      <a:r>
                        <a:rPr lang="es-ES" sz="1400" u="none" strike="noStrike" dirty="0">
                          <a:effectLst/>
                          <a:latin typeface="Consolas" panose="020B0609020204030204" pitchFamily="49" charset="0"/>
                        </a:rPr>
                        <a:t>1,000,000</a:t>
                      </a:r>
                      <a:endParaRPr lang="es-ES" sz="1400" b="0" i="0" u="none" strike="noStrike" dirty="0">
                        <a:solidFill>
                          <a:srgbClr val="000000"/>
                        </a:solidFill>
                        <a:effectLst/>
                        <a:latin typeface="Consolas" panose="020B0609020204030204" pitchFamily="49" charset="0"/>
                      </a:endParaRPr>
                    </a:p>
                  </a:txBody>
                  <a:tcPr marL="6350" marR="6350" marT="6350" marB="0" anchor="b"/>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2565315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63888" y="332656"/>
            <a:ext cx="5122912" cy="864096"/>
          </a:xfrm>
        </p:spPr>
        <p:txBody>
          <a:bodyPr/>
          <a:lstStyle/>
          <a:p>
            <a:r>
              <a:rPr lang="es-MX" dirty="0"/>
              <a:t>Restricciones de Capacidad de Exportación</a:t>
            </a:r>
          </a:p>
        </p:txBody>
      </p:sp>
      <p:sp>
        <p:nvSpPr>
          <p:cNvPr id="7" name="Rectángulo 6"/>
          <p:cNvSpPr/>
          <p:nvPr/>
        </p:nvSpPr>
        <p:spPr>
          <a:xfrm>
            <a:off x="539552" y="1649217"/>
            <a:ext cx="7704856" cy="369332"/>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Restricciones de capacidad de exportación </a:t>
            </a:r>
            <a:endParaRPr lang="es-ES"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 name="Rectángulo 7"/>
              <p:cNvSpPr/>
              <p:nvPr/>
            </p:nvSpPr>
            <p:spPr>
              <a:xfrm>
                <a:off x="785864" y="2430155"/>
                <a:ext cx="7610737" cy="800219"/>
              </a:xfrm>
              <a:prstGeom prst="rect">
                <a:avLst/>
              </a:prstGeom>
              <a:ln>
                <a:solidFill>
                  <a:schemeClr val="tx2">
                    <a:lumMod val="40000"/>
                    <a:lumOff val="60000"/>
                  </a:schemeClr>
                </a:solidFill>
              </a:ln>
            </p:spPr>
            <p:txBody>
              <a:bodyPr wrap="none">
                <a:spAutoFit/>
              </a:bodyPr>
              <a:lstStyle/>
              <a:p>
                <a:pPr/>
                <a14:m>
                  <m:oMathPara xmlns:m="http://schemas.openxmlformats.org/officeDocument/2006/math">
                    <m:oMathParaPr>
                      <m:jc m:val="centerGroup"/>
                    </m:oMathParaPr>
                    <m:oMath xmlns:m="http://schemas.openxmlformats.org/officeDocument/2006/math">
                      <m:nary>
                        <m:naryPr>
                          <m:chr m:val="∑"/>
                          <m:supHide m:val="on"/>
                          <m:ctrlPr>
                            <a:rPr lang="es-MX" i="1" smtClean="0">
                              <a:latin typeface="Cambria Math" panose="02040503050406030204" pitchFamily="18" charset="0"/>
                            </a:rPr>
                          </m:ctrlPr>
                        </m:naryPr>
                        <m:sub>
                          <m:r>
                            <a:rPr lang="es-MX" b="0" i="1" smtClean="0">
                              <a:latin typeface="Cambria Math" panose="02040503050406030204" pitchFamily="18" charset="0"/>
                            </a:rPr>
                            <m:t>𝑐</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𝐶</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𝑧𝑒</m:t>
                          </m:r>
                          <m:r>
                            <a:rPr lang="es-MX" i="1">
                              <a:latin typeface="Cambria Math" panose="02040503050406030204" pitchFamily="18" charset="0"/>
                              <a:ea typeface="Cambria Math" panose="02040503050406030204" pitchFamily="18" charset="0"/>
                            </a:rPr>
                            <m:t>)</m:t>
                          </m:r>
                        </m:sub>
                        <m:sup/>
                        <m:e>
                          <m:nary>
                            <m:naryPr>
                              <m:chr m:val="∑"/>
                              <m:supHide m:val="on"/>
                              <m:ctrlPr>
                                <a:rPr lang="es-MX" i="1">
                                  <a:latin typeface="Cambria Math" panose="02040503050406030204" pitchFamily="18" charset="0"/>
                                </a:rPr>
                              </m:ctrlPr>
                            </m:naryPr>
                            <m:sub>
                              <m:r>
                                <m:rPr>
                                  <m:brk m:alnAt="7"/>
                                </m:rPr>
                                <a:rPr lang="es-MX" i="1">
                                  <a:latin typeface="Cambria Math" panose="02040503050406030204" pitchFamily="18" charset="0"/>
                                </a:rPr>
                                <m:t>𝑝</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𝑃𝐴</m:t>
                              </m:r>
                              <m:sSub>
                                <m:sSubPr>
                                  <m:ctrlPr>
                                    <a:rPr lang="es-MX" i="1">
                                      <a:latin typeface="Cambria Math" panose="02040503050406030204" pitchFamily="18" charset="0"/>
                                      <a:ea typeface="Cambria Math" panose="02040503050406030204" pitchFamily="18" charset="0"/>
                                    </a:rPr>
                                  </m:ctrlPr>
                                </m:sSubPr>
                                <m:e>
                                  <m:r>
                                    <m:rPr>
                                      <m:brk m:alnAt="7"/>
                                    </m:rPr>
                                    <a:rPr lang="es-MX" i="1">
                                      <a:latin typeface="Cambria Math" panose="02040503050406030204" pitchFamily="18" charset="0"/>
                                      <a:ea typeface="Cambria Math" panose="02040503050406030204" pitchFamily="18" charset="0"/>
                                    </a:rPr>
                                    <m:t>𝑄</m:t>
                                  </m:r>
                                </m:e>
                                <m:sub>
                                  <m:r>
                                    <m:rPr>
                                      <m:brk m:alnAt="7"/>
                                    </m:rPr>
                                    <a:rPr lang="es-MX" i="1">
                                      <a:latin typeface="Cambria Math" panose="02040503050406030204" pitchFamily="18" charset="0"/>
                                      <a:ea typeface="Cambria Math" panose="02040503050406030204" pitchFamily="18" charset="0"/>
                                    </a:rPr>
                                    <m:t>𝑐</m:t>
                                  </m:r>
                                </m:sub>
                              </m:sSub>
                            </m:sub>
                            <m:sup/>
                            <m:e>
                              <m:r>
                                <a:rPr lang="es-MX" b="0" i="1" smtClean="0">
                                  <a:latin typeface="Cambria Math" panose="02040503050406030204" pitchFamily="18" charset="0"/>
                                  <a:ea typeface="Cambria Math" panose="02040503050406030204" pitchFamily="18" charset="0"/>
                                </a:rPr>
                                <m:t>(</m:t>
                              </m:r>
                              <m:sSub>
                                <m:sSubPr>
                                  <m:ctrlPr>
                                    <a:rPr lang="es-MX" i="1">
                                      <a:latin typeface="Cambria Math" panose="02040503050406030204" pitchFamily="18" charset="0"/>
                                    </a:rPr>
                                  </m:ctrlPr>
                                </m:sSubPr>
                                <m:e>
                                  <m:r>
                                    <a:rPr lang="es-MX" i="1">
                                      <a:latin typeface="Cambria Math" panose="02040503050406030204" pitchFamily="18" charset="0"/>
                                    </a:rPr>
                                    <m:t>𝑢</m:t>
                                  </m:r>
                                </m:e>
                                <m:sub>
                                  <m:r>
                                    <a:rPr lang="es-MX" i="1">
                                      <a:latin typeface="Cambria Math" panose="02040503050406030204" pitchFamily="18" charset="0"/>
                                    </a:rPr>
                                    <m:t>𝑝</m:t>
                                  </m:r>
                                </m:sub>
                              </m:sSub>
                              <m:r>
                                <a:rPr lang="es-MX" b="0" i="1" smtClean="0">
                                  <a:latin typeface="Cambria Math" panose="02040503050406030204" pitchFamily="18" charset="0"/>
                                </a:rPr>
                                <m:t>∗</m:t>
                              </m:r>
                              <m:r>
                                <a:rPr lang="es-MX" i="1">
                                  <a:latin typeface="Cambria Math" panose="02040503050406030204" pitchFamily="18" charset="0"/>
                                </a:rPr>
                                <m:t>𝐺</m:t>
                              </m:r>
                              <m:sSub>
                                <m:sSubPr>
                                  <m:ctrlPr>
                                    <a:rPr lang="es-MX" i="1">
                                      <a:latin typeface="Cambria Math" panose="02040503050406030204" pitchFamily="18" charset="0"/>
                                    </a:rPr>
                                  </m:ctrlPr>
                                </m:sSubPr>
                                <m:e>
                                  <m:r>
                                    <a:rPr lang="es-MX" i="1">
                                      <a:latin typeface="Cambria Math" panose="02040503050406030204" pitchFamily="18" charset="0"/>
                                    </a:rPr>
                                    <m:t>𝐸</m:t>
                                  </m:r>
                                </m:e>
                                <m:sub>
                                  <m:r>
                                    <a:rPr lang="es-MX" i="1">
                                      <a:latin typeface="Cambria Math" panose="02040503050406030204" pitchFamily="18" charset="0"/>
                                    </a:rPr>
                                    <m:t>𝑐</m:t>
                                  </m:r>
                                  <m:r>
                                    <a:rPr lang="es-MX" i="1">
                                      <a:latin typeface="Cambria Math" panose="02040503050406030204" pitchFamily="18" charset="0"/>
                                    </a:rPr>
                                    <m:t>,</m:t>
                                  </m:r>
                                  <m:r>
                                    <a:rPr lang="es-MX" i="1">
                                      <a:latin typeface="Cambria Math" panose="02040503050406030204" pitchFamily="18" charset="0"/>
                                    </a:rPr>
                                    <m:t>𝑝</m:t>
                                  </m:r>
                                </m:sub>
                              </m:sSub>
                              <m:r>
                                <a:rPr lang="es-MX" b="0" i="1" smtClean="0">
                                  <a:latin typeface="Cambria Math" panose="02040503050406030204" pitchFamily="18" charset="0"/>
                                </a:rPr>
                                <m:t>)</m:t>
                              </m:r>
                            </m:e>
                          </m:nary>
                          <m:r>
                            <a:rPr lang="es-MX" b="0" i="1" smtClean="0">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𝑃𝑟</m:t>
                          </m:r>
                          <m:sSub>
                            <m:sSubPr>
                              <m:ctrlPr>
                                <a:rPr lang="es-MX" i="1">
                                  <a:latin typeface="Cambria Math" panose="02040503050406030204" pitchFamily="18" charset="0"/>
                                  <a:ea typeface="Cambria Math" panose="02040503050406030204" pitchFamily="18" charset="0"/>
                                </a:rPr>
                              </m:ctrlPr>
                            </m:sSubPr>
                            <m:e>
                              <m:r>
                                <a:rPr lang="es-MX" i="1">
                                  <a:latin typeface="Cambria Math" panose="02040503050406030204" pitchFamily="18" charset="0"/>
                                  <a:ea typeface="Cambria Math" panose="02040503050406030204" pitchFamily="18" charset="0"/>
                                </a:rPr>
                                <m:t>𝑙</m:t>
                              </m:r>
                            </m:e>
                            <m:sub>
                              <m:r>
                                <a:rPr lang="es-MX" i="1">
                                  <a:latin typeface="Cambria Math" panose="02040503050406030204" pitchFamily="18" charset="0"/>
                                  <a:ea typeface="Cambria Math" panose="02040503050406030204" pitchFamily="18" charset="0"/>
                                </a:rPr>
                                <m:t>𝑐</m:t>
                              </m:r>
                            </m:sub>
                          </m:sSub>
                          <m:r>
                            <a:rPr lang="es-MX" i="1">
                              <a:latin typeface="Cambria Math" panose="02040503050406030204" pitchFamily="18" charset="0"/>
                              <a:ea typeface="Cambria Math" panose="02040503050406030204" pitchFamily="18" charset="0"/>
                            </a:rPr>
                            <m:t>∗(8760∗</m:t>
                          </m:r>
                          <m:sSub>
                            <m:sSubPr>
                              <m:ctrlPr>
                                <a:rPr lang="es-MX" i="1">
                                  <a:latin typeface="Cambria Math" panose="02040503050406030204" pitchFamily="18" charset="0"/>
                                  <a:ea typeface="Cambria Math" panose="02040503050406030204" pitchFamily="18" charset="0"/>
                                </a:rPr>
                              </m:ctrlPr>
                            </m:sSubPr>
                            <m:e>
                              <m:r>
                                <a:rPr lang="es-MX" i="1">
                                  <a:latin typeface="Cambria Math" panose="02040503050406030204" pitchFamily="18" charset="0"/>
                                  <a:ea typeface="Cambria Math" panose="02040503050406030204" pitchFamily="18" charset="0"/>
                                </a:rPr>
                                <m:t>𝑘</m:t>
                              </m:r>
                            </m:e>
                            <m:sub>
                              <m:r>
                                <a:rPr lang="es-MX" i="1">
                                  <a:latin typeface="Cambria Math" panose="02040503050406030204" pitchFamily="18" charset="0"/>
                                  <a:ea typeface="Cambria Math" panose="02040503050406030204" pitchFamily="18" charset="0"/>
                                </a:rPr>
                                <m:t>𝑐</m:t>
                              </m:r>
                            </m:sub>
                          </m:sSub>
                          <m:r>
                            <a:rPr lang="es-MX" i="1">
                              <a:latin typeface="Cambria Math" panose="02040503050406030204" pitchFamily="18" charset="0"/>
                              <a:ea typeface="Cambria Math" panose="02040503050406030204" pitchFamily="18" charset="0"/>
                            </a:rPr>
                            <m:t>∗</m:t>
                          </m:r>
                          <m:sSub>
                            <m:sSubPr>
                              <m:ctrlPr>
                                <a:rPr lang="es-MX" i="1">
                                  <a:latin typeface="Cambria Math" panose="02040503050406030204" pitchFamily="18" charset="0"/>
                                  <a:ea typeface="Cambria Math" panose="02040503050406030204" pitchFamily="18" charset="0"/>
                                </a:rPr>
                              </m:ctrlPr>
                            </m:sSubPr>
                            <m:e>
                              <m:r>
                                <a:rPr lang="es-MX" i="1">
                                  <a:latin typeface="Cambria Math" panose="02040503050406030204" pitchFamily="18" charset="0"/>
                                  <a:ea typeface="Cambria Math" panose="02040503050406030204" pitchFamily="18" charset="0"/>
                                </a:rPr>
                                <m:t>𝐹</m:t>
                              </m:r>
                            </m:e>
                            <m:sub>
                              <m:r>
                                <a:rPr lang="es-MX" i="1">
                                  <a:latin typeface="Cambria Math" panose="02040503050406030204" pitchFamily="18" charset="0"/>
                                  <a:ea typeface="Cambria Math" panose="02040503050406030204" pitchFamily="18" charset="0"/>
                                </a:rPr>
                                <m:t>𝑐</m:t>
                              </m:r>
                            </m:sub>
                          </m:sSub>
                          <m:r>
                            <a:rPr lang="es-MX" i="1">
                              <a:latin typeface="Cambria Math" panose="02040503050406030204" pitchFamily="18" charset="0"/>
                              <a:ea typeface="Cambria Math" panose="02040503050406030204" pitchFamily="18" charset="0"/>
                            </a:rPr>
                            <m:t>)</m:t>
                          </m:r>
                        </m:e>
                      </m:nary>
                      <m:r>
                        <a:rPr lang="es-MX" i="1" smtClean="0">
                          <a:latin typeface="Cambria Math" panose="02040503050406030204" pitchFamily="18" charset="0"/>
                          <a:ea typeface="Cambria Math" panose="02040503050406030204" pitchFamily="18" charset="0"/>
                        </a:rPr>
                        <m:t>≤</m:t>
                      </m:r>
                      <m:r>
                        <a:rPr lang="es-MX" i="1" smtClean="0">
                          <a:latin typeface="Cambria Math" panose="02040503050406030204" pitchFamily="18" charset="0"/>
                        </a:rPr>
                        <m:t>𝐿</m:t>
                      </m:r>
                      <m:r>
                        <a:rPr lang="es-MX" b="0" i="1" smtClean="0">
                          <a:latin typeface="Cambria Math" panose="02040503050406030204" pitchFamily="18" charset="0"/>
                        </a:rPr>
                        <m:t>𝑖𝑚</m:t>
                      </m:r>
                      <m:sSub>
                        <m:sSubPr>
                          <m:ctrlPr>
                            <a:rPr lang="es-MX" b="0" i="1" smtClean="0">
                              <a:latin typeface="Cambria Math" panose="02040503050406030204" pitchFamily="18" charset="0"/>
                            </a:rPr>
                          </m:ctrlPr>
                        </m:sSubPr>
                        <m:e>
                          <m:r>
                            <a:rPr lang="es-MX" b="0" i="1" smtClean="0">
                              <a:latin typeface="Cambria Math" panose="02040503050406030204" pitchFamily="18" charset="0"/>
                            </a:rPr>
                            <m:t>𝐸</m:t>
                          </m:r>
                        </m:e>
                        <m:sub>
                          <m:r>
                            <a:rPr lang="es-MX" b="0" i="1" smtClean="0">
                              <a:latin typeface="Cambria Math" panose="02040503050406030204" pitchFamily="18" charset="0"/>
                            </a:rPr>
                            <m:t>𝑧𝑒</m:t>
                          </m:r>
                        </m:sub>
                      </m:sSub>
                      <m:r>
                        <a:rPr lang="es-MX" b="0" i="1" smtClean="0">
                          <a:latin typeface="Cambria Math" panose="02040503050406030204" pitchFamily="18" charset="0"/>
                        </a:rPr>
                        <m:t>         </m:t>
                      </m:r>
                      <m:r>
                        <a:rPr lang="es-MX" b="0" i="1" smtClean="0">
                          <a:latin typeface="Cambria Math" panose="02040503050406030204" pitchFamily="18" charset="0"/>
                          <a:ea typeface="Cambria Math" panose="02040503050406030204" pitchFamily="18" charset="0"/>
                        </a:rPr>
                        <m:t>∀</m:t>
                      </m:r>
                      <m:r>
                        <a:rPr lang="es-MX" b="0" i="1" smtClean="0">
                          <a:latin typeface="Cambria Math" panose="02040503050406030204" pitchFamily="18" charset="0"/>
                          <a:ea typeface="Cambria Math" panose="02040503050406030204" pitchFamily="18" charset="0"/>
                        </a:rPr>
                        <m:t>𝑧𝑒</m:t>
                      </m:r>
                      <m:r>
                        <a:rPr lang="es-MX" b="0" i="1" smtClean="0">
                          <a:latin typeface="Cambria Math" panose="02040503050406030204" pitchFamily="18" charset="0"/>
                          <a:ea typeface="Cambria Math" panose="02040503050406030204" pitchFamily="18" charset="0"/>
                        </a:rPr>
                        <m:t> ∈</m:t>
                      </m:r>
                      <m:r>
                        <a:rPr lang="es-MX" b="0" i="1" smtClean="0">
                          <a:latin typeface="Cambria Math" panose="02040503050406030204" pitchFamily="18" charset="0"/>
                          <a:ea typeface="Cambria Math" panose="02040503050406030204" pitchFamily="18" charset="0"/>
                        </a:rPr>
                        <m:t>𝑍𝐸</m:t>
                      </m:r>
                    </m:oMath>
                  </m:oMathPara>
                </a14:m>
                <a:endParaRPr lang="es-ES" dirty="0"/>
              </a:p>
            </p:txBody>
          </p:sp>
        </mc:Choice>
        <mc:Fallback xmlns="">
          <p:sp>
            <p:nvSpPr>
              <p:cNvPr id="8" name="Rectángulo 7"/>
              <p:cNvSpPr>
                <a:spLocks noRot="1" noChangeAspect="1" noMove="1" noResize="1" noEditPoints="1" noAdjustHandles="1" noChangeArrowheads="1" noChangeShapeType="1" noTextEdit="1"/>
              </p:cNvSpPr>
              <p:nvPr/>
            </p:nvSpPr>
            <p:spPr>
              <a:xfrm>
                <a:off x="785864" y="2430155"/>
                <a:ext cx="7610737" cy="800219"/>
              </a:xfrm>
              <a:prstGeom prst="rect">
                <a:avLst/>
              </a:prstGeom>
              <a:blipFill rotWithShape="0">
                <a:blip r:embed="rId2"/>
                <a:stretch>
                  <a:fillRect/>
                </a:stretch>
              </a:blipFill>
              <a:ln>
                <a:solidFill>
                  <a:schemeClr val="tx2">
                    <a:lumMod val="40000"/>
                    <a:lumOff val="60000"/>
                  </a:schemeClr>
                </a:solidFill>
              </a:ln>
            </p:spPr>
            <p:txBody>
              <a:bodyPr/>
              <a:lstStyle/>
              <a:p>
                <a:r>
                  <a:rPr lang="es-ES">
                    <a:noFill/>
                  </a:rPr>
                  <a:t> </a:t>
                </a:r>
              </a:p>
            </p:txBody>
          </p:sp>
        </mc:Fallback>
      </mc:AlternateContent>
      <p:sp>
        <p:nvSpPr>
          <p:cNvPr id="10" name="Rectángulo 9"/>
          <p:cNvSpPr/>
          <p:nvPr/>
        </p:nvSpPr>
        <p:spPr>
          <a:xfrm>
            <a:off x="539552" y="3707740"/>
            <a:ext cx="7704856" cy="369332"/>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Ejemplo. </a:t>
            </a:r>
            <a:r>
              <a:rPr lang="es-MX" dirty="0">
                <a:latin typeface="Arial" panose="020B0604020202020204" pitchFamily="34" charset="0"/>
                <a:cs typeface="Arial" panose="020B0604020202020204" pitchFamily="34" charset="0"/>
              </a:rPr>
              <a:t>Algunas zonas de generación con límite.   </a:t>
            </a:r>
            <a:endParaRPr lang="es-ES" dirty="0">
              <a:latin typeface="Arial" panose="020B0604020202020204" pitchFamily="34" charset="0"/>
              <a:cs typeface="Arial" panose="020B0604020202020204" pitchFamily="34" charset="0"/>
            </a:endParaRPr>
          </a:p>
        </p:txBody>
      </p:sp>
      <p:graphicFrame>
        <p:nvGraphicFramePr>
          <p:cNvPr id="4" name="Tabla 3"/>
          <p:cNvGraphicFramePr>
            <a:graphicFrameLocks noGrp="1"/>
          </p:cNvGraphicFramePr>
          <p:nvPr>
            <p:extLst/>
          </p:nvPr>
        </p:nvGraphicFramePr>
        <p:xfrm>
          <a:off x="924864" y="4463777"/>
          <a:ext cx="7350306" cy="1211825"/>
        </p:xfrm>
        <a:graphic>
          <a:graphicData uri="http://schemas.openxmlformats.org/drawingml/2006/table">
            <a:tbl>
              <a:tblPr>
                <a:tableStyleId>{69CF1AB2-1976-4502-BF36-3FF5EA218861}</a:tableStyleId>
              </a:tblPr>
              <a:tblGrid>
                <a:gridCol w="1296239">
                  <a:extLst>
                    <a:ext uri="{9D8B030D-6E8A-4147-A177-3AD203B41FA5}">
                      <a16:colId xmlns:a16="http://schemas.microsoft.com/office/drawing/2014/main" val="20000"/>
                    </a:ext>
                  </a:extLst>
                </a:gridCol>
                <a:gridCol w="508839">
                  <a:extLst>
                    <a:ext uri="{9D8B030D-6E8A-4147-A177-3AD203B41FA5}">
                      <a16:colId xmlns:a16="http://schemas.microsoft.com/office/drawing/2014/main" val="20001"/>
                    </a:ext>
                  </a:extLst>
                </a:gridCol>
                <a:gridCol w="4248989">
                  <a:extLst>
                    <a:ext uri="{9D8B030D-6E8A-4147-A177-3AD203B41FA5}">
                      <a16:colId xmlns:a16="http://schemas.microsoft.com/office/drawing/2014/main" val="20002"/>
                    </a:ext>
                  </a:extLst>
                </a:gridCol>
                <a:gridCol w="1296239">
                  <a:extLst>
                    <a:ext uri="{9D8B030D-6E8A-4147-A177-3AD203B41FA5}">
                      <a16:colId xmlns:a16="http://schemas.microsoft.com/office/drawing/2014/main" val="20003"/>
                    </a:ext>
                  </a:extLst>
                </a:gridCol>
              </a:tblGrid>
              <a:tr h="242365">
                <a:tc>
                  <a:txBody>
                    <a:bodyPr/>
                    <a:lstStyle/>
                    <a:p>
                      <a:pPr algn="l" fontAlgn="b"/>
                      <a:r>
                        <a:rPr lang="es-ES" sz="1400" b="1" u="none" strike="noStrike" dirty="0">
                          <a:solidFill>
                            <a:schemeClr val="bg1"/>
                          </a:solidFill>
                          <a:effectLst/>
                          <a:latin typeface="Consolas" panose="020B0609020204030204" pitchFamily="49" charset="0"/>
                        </a:rPr>
                        <a:t>SISTEMAINTER</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ZONA</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NOMBRE</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LIMITE (</a:t>
                      </a:r>
                      <a:r>
                        <a:rPr lang="es-ES" sz="1400" b="1" u="none" strike="noStrike" dirty="0" err="1">
                          <a:solidFill>
                            <a:schemeClr val="bg1"/>
                          </a:solidFill>
                          <a:effectLst/>
                          <a:latin typeface="Consolas" panose="020B0609020204030204" pitchFamily="49" charset="0"/>
                        </a:rPr>
                        <a:t>MWh</a:t>
                      </a:r>
                      <a:r>
                        <a:rPr lang="es-ES" sz="1400" b="1" u="none" strike="noStrike" dirty="0">
                          <a:solidFill>
                            <a:schemeClr val="bg1"/>
                          </a:solidFill>
                          <a:effectLst/>
                          <a:latin typeface="Consolas" panose="020B0609020204030204" pitchFamily="49" charset="0"/>
                        </a:rPr>
                        <a:t>)</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extLst>
                  <a:ext uri="{0D108BD9-81ED-4DB2-BD59-A6C34878D82A}">
                    <a16:rowId xmlns:a16="http://schemas.microsoft.com/office/drawing/2014/main" val="10000"/>
                  </a:ext>
                </a:extLst>
              </a:tr>
              <a:tr h="242365">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l" fontAlgn="b"/>
                      <a:r>
                        <a:rPr lang="es-ES" sz="1400" u="none" strike="noStrike">
                          <a:effectLst/>
                          <a:latin typeface="Consolas" panose="020B0609020204030204" pitchFamily="49" charset="0"/>
                        </a:rPr>
                        <a:t>CENTRAL</a:t>
                      </a:r>
                      <a:endParaRPr lang="es-ES" sz="1400" b="0" i="0" u="none" strike="noStrike">
                        <a:solidFill>
                          <a:srgbClr val="000000"/>
                        </a:solidFill>
                        <a:effectLst/>
                        <a:latin typeface="Consolas" panose="020B0609020204030204" pitchFamily="49" charset="0"/>
                      </a:endParaRPr>
                    </a:p>
                  </a:txBody>
                  <a:tcPr marL="8357" marR="8357" marT="8357" marB="0" anchor="b"/>
                </a:tc>
                <a:tc>
                  <a:txBody>
                    <a:bodyPr/>
                    <a:lstStyle/>
                    <a:p>
                      <a:pPr algn="r" fontAlgn="b"/>
                      <a:r>
                        <a:rPr lang="es-ES" sz="1400" u="none" strike="noStrike" dirty="0">
                          <a:effectLst/>
                          <a:latin typeface="Consolas" panose="020B0609020204030204" pitchFamily="49" charset="0"/>
                        </a:rPr>
                        <a:t>3,200,000</a:t>
                      </a:r>
                      <a:endParaRPr lang="es-ES" sz="1400" b="0" i="0" u="none" strike="noStrike" dirty="0">
                        <a:solidFill>
                          <a:srgbClr val="000000"/>
                        </a:solidFill>
                        <a:effectLst/>
                        <a:latin typeface="Consolas" panose="020B0609020204030204" pitchFamily="49" charset="0"/>
                      </a:endParaRPr>
                    </a:p>
                  </a:txBody>
                  <a:tcPr marL="8357" marR="8357" marT="8357" marB="0" anchor="b"/>
                </a:tc>
                <a:extLst>
                  <a:ext uri="{0D108BD9-81ED-4DB2-BD59-A6C34878D82A}">
                    <a16:rowId xmlns:a16="http://schemas.microsoft.com/office/drawing/2014/main" val="10001"/>
                  </a:ext>
                </a:extLst>
              </a:tr>
              <a:tr h="242365">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ctr" fontAlgn="b"/>
                      <a:r>
                        <a:rPr lang="es-ES" sz="1400" u="none" strike="noStrike" dirty="0">
                          <a:effectLst/>
                          <a:latin typeface="Consolas" panose="020B0609020204030204" pitchFamily="49" charset="0"/>
                        </a:rPr>
                        <a:t>4</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l" fontAlgn="b"/>
                      <a:r>
                        <a:rPr lang="es-ES" sz="1400" u="none" strike="noStrike" dirty="0">
                          <a:effectLst/>
                          <a:latin typeface="Consolas" panose="020B0609020204030204" pitchFamily="49" charset="0"/>
                        </a:rPr>
                        <a:t>NOROESTE</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r" fontAlgn="b"/>
                      <a:r>
                        <a:rPr lang="es-ES" sz="1400" u="none" strike="noStrike" dirty="0">
                          <a:effectLst/>
                          <a:latin typeface="Consolas" panose="020B0609020204030204" pitchFamily="49" charset="0"/>
                        </a:rPr>
                        <a:t>130,000</a:t>
                      </a:r>
                      <a:endParaRPr lang="es-ES" sz="1400" b="0" i="0" u="none" strike="noStrike" dirty="0">
                        <a:solidFill>
                          <a:srgbClr val="000000"/>
                        </a:solidFill>
                        <a:effectLst/>
                        <a:latin typeface="Consolas" panose="020B0609020204030204" pitchFamily="49" charset="0"/>
                      </a:endParaRPr>
                    </a:p>
                  </a:txBody>
                  <a:tcPr marL="8357" marR="8357" marT="8357" marB="0" anchor="b"/>
                </a:tc>
                <a:extLst>
                  <a:ext uri="{0D108BD9-81ED-4DB2-BD59-A6C34878D82A}">
                    <a16:rowId xmlns:a16="http://schemas.microsoft.com/office/drawing/2014/main" val="10002"/>
                  </a:ext>
                </a:extLst>
              </a:tr>
              <a:tr h="242365">
                <a:tc>
                  <a:txBody>
                    <a:bodyPr/>
                    <a:lstStyle/>
                    <a:p>
                      <a:pPr algn="ctr" fontAlgn="b"/>
                      <a:r>
                        <a:rPr lang="es-ES" sz="1400" u="none" strike="noStrike" dirty="0">
                          <a:effectLst/>
                          <a:latin typeface="Consolas" panose="020B0609020204030204" pitchFamily="49" charset="0"/>
                        </a:rPr>
                        <a:t>3</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l" fontAlgn="b"/>
                      <a:r>
                        <a:rPr lang="es-ES" sz="1400" u="none" strike="noStrike">
                          <a:effectLst/>
                          <a:latin typeface="Consolas" panose="020B0609020204030204" pitchFamily="49" charset="0"/>
                        </a:rPr>
                        <a:t>SISTEMA INTERCONECTADO BAJA CALIFORNIA SUR</a:t>
                      </a:r>
                      <a:endParaRPr lang="es-ES" sz="1400" b="0" i="0" u="none" strike="noStrike">
                        <a:solidFill>
                          <a:srgbClr val="000000"/>
                        </a:solidFill>
                        <a:effectLst/>
                        <a:latin typeface="Consolas" panose="020B0609020204030204" pitchFamily="49" charset="0"/>
                      </a:endParaRPr>
                    </a:p>
                  </a:txBody>
                  <a:tcPr marL="8357" marR="8357" marT="8357" marB="0" anchor="b"/>
                </a:tc>
                <a:tc>
                  <a:txBody>
                    <a:bodyPr/>
                    <a:lstStyle/>
                    <a:p>
                      <a:pPr algn="r" fontAlgn="b"/>
                      <a:r>
                        <a:rPr lang="es-ES" sz="1400" u="none" strike="noStrike" dirty="0">
                          <a:effectLst/>
                          <a:latin typeface="Consolas" panose="020B0609020204030204" pitchFamily="49" charset="0"/>
                        </a:rPr>
                        <a:t>95,000</a:t>
                      </a:r>
                      <a:endParaRPr lang="es-ES" sz="1400" b="0" i="0" u="none" strike="noStrike" dirty="0">
                        <a:solidFill>
                          <a:srgbClr val="000000"/>
                        </a:solidFill>
                        <a:effectLst/>
                        <a:latin typeface="Consolas" panose="020B0609020204030204" pitchFamily="49" charset="0"/>
                      </a:endParaRPr>
                    </a:p>
                  </a:txBody>
                  <a:tcPr marL="8357" marR="8357" marT="8357" marB="0" anchor="b"/>
                </a:tc>
                <a:extLst>
                  <a:ext uri="{0D108BD9-81ED-4DB2-BD59-A6C34878D82A}">
                    <a16:rowId xmlns:a16="http://schemas.microsoft.com/office/drawing/2014/main" val="10003"/>
                  </a:ext>
                </a:extLst>
              </a:tr>
              <a:tr h="242365">
                <a:tc>
                  <a:txBody>
                    <a:bodyPr/>
                    <a:lstStyle/>
                    <a:p>
                      <a:pPr algn="ctr" fontAlgn="b"/>
                      <a:r>
                        <a:rPr lang="es-ES" sz="1400" u="none" strike="noStrike" dirty="0">
                          <a:effectLst/>
                          <a:latin typeface="Consolas" panose="020B0609020204030204" pitchFamily="49" charset="0"/>
                        </a:rPr>
                        <a:t>4</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ctr" fontAlgn="b"/>
                      <a:r>
                        <a:rPr lang="es-ES" sz="1400" u="none" strike="noStrike" dirty="0">
                          <a:effectLst/>
                          <a:latin typeface="Consolas" panose="020B0609020204030204" pitchFamily="49" charset="0"/>
                        </a:rPr>
                        <a:t>1</a:t>
                      </a:r>
                      <a:endParaRPr lang="es-ES" sz="1400" b="0" i="0" u="none" strike="noStrike" dirty="0">
                        <a:solidFill>
                          <a:srgbClr val="000000"/>
                        </a:solidFill>
                        <a:effectLst/>
                        <a:latin typeface="Consolas" panose="020B0609020204030204" pitchFamily="49" charset="0"/>
                      </a:endParaRPr>
                    </a:p>
                  </a:txBody>
                  <a:tcPr marL="8357" marR="8357" marT="8357" marB="0" anchor="b"/>
                </a:tc>
                <a:tc>
                  <a:txBody>
                    <a:bodyPr/>
                    <a:lstStyle/>
                    <a:p>
                      <a:pPr algn="l" fontAlgn="b"/>
                      <a:r>
                        <a:rPr lang="es-ES" sz="1400" u="none" strike="noStrike">
                          <a:effectLst/>
                          <a:latin typeface="Consolas" panose="020B0609020204030204" pitchFamily="49" charset="0"/>
                        </a:rPr>
                        <a:t>SISTEMA INTERCONECTADO MULEGÉ</a:t>
                      </a:r>
                      <a:endParaRPr lang="es-ES" sz="1400" b="0" i="0" u="none" strike="noStrike">
                        <a:solidFill>
                          <a:srgbClr val="000000"/>
                        </a:solidFill>
                        <a:effectLst/>
                        <a:latin typeface="Consolas" panose="020B0609020204030204" pitchFamily="49" charset="0"/>
                      </a:endParaRPr>
                    </a:p>
                  </a:txBody>
                  <a:tcPr marL="8357" marR="8357" marT="8357" marB="0" anchor="b"/>
                </a:tc>
                <a:tc>
                  <a:txBody>
                    <a:bodyPr/>
                    <a:lstStyle/>
                    <a:p>
                      <a:pPr algn="r" fontAlgn="b"/>
                      <a:r>
                        <a:rPr lang="es-ES" sz="1400" u="none" strike="noStrike" dirty="0">
                          <a:effectLst/>
                          <a:latin typeface="Consolas" panose="020B0609020204030204" pitchFamily="49" charset="0"/>
                        </a:rPr>
                        <a:t>0</a:t>
                      </a:r>
                      <a:endParaRPr lang="es-ES" sz="1400" b="0" i="0" u="none" strike="noStrike" dirty="0">
                        <a:solidFill>
                          <a:srgbClr val="000000"/>
                        </a:solidFill>
                        <a:effectLst/>
                        <a:latin typeface="Consolas" panose="020B0609020204030204" pitchFamily="49" charset="0"/>
                      </a:endParaRPr>
                    </a:p>
                  </a:txBody>
                  <a:tcPr marL="8357" marR="8357" marT="8357" marB="0" anchor="b"/>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8132924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63888" y="332656"/>
            <a:ext cx="5122912" cy="864096"/>
          </a:xfrm>
        </p:spPr>
        <p:txBody>
          <a:bodyPr/>
          <a:lstStyle/>
          <a:p>
            <a:r>
              <a:rPr lang="es-MX" dirty="0"/>
              <a:t>Restricciones de Capacidad de Exportación</a:t>
            </a:r>
          </a:p>
        </p:txBody>
      </p:sp>
      <p:sp>
        <p:nvSpPr>
          <p:cNvPr id="7" name="Rectángulo 6"/>
          <p:cNvSpPr/>
          <p:nvPr/>
        </p:nvSpPr>
        <p:spPr>
          <a:xfrm>
            <a:off x="539552" y="1649217"/>
            <a:ext cx="7704856" cy="369332"/>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Restricciones de capacidad de exportación </a:t>
            </a:r>
            <a:endParaRPr lang="es-ES"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8" name="Rectángulo 7"/>
              <p:cNvSpPr/>
              <p:nvPr/>
            </p:nvSpPr>
            <p:spPr>
              <a:xfrm>
                <a:off x="785864" y="2430155"/>
                <a:ext cx="7610737" cy="800219"/>
              </a:xfrm>
              <a:prstGeom prst="rect">
                <a:avLst/>
              </a:prstGeom>
              <a:ln>
                <a:solidFill>
                  <a:schemeClr val="tx2">
                    <a:lumMod val="40000"/>
                    <a:lumOff val="60000"/>
                  </a:schemeClr>
                </a:solidFill>
              </a:ln>
            </p:spPr>
            <p:txBody>
              <a:bodyPr wrap="none">
                <a:spAutoFit/>
              </a:bodyPr>
              <a:lstStyle/>
              <a:p>
                <a:pPr/>
                <a14:m>
                  <m:oMathPara xmlns:m="http://schemas.openxmlformats.org/officeDocument/2006/math">
                    <m:oMathParaPr>
                      <m:jc m:val="centerGroup"/>
                    </m:oMathParaPr>
                    <m:oMath xmlns:m="http://schemas.openxmlformats.org/officeDocument/2006/math">
                      <m:nary>
                        <m:naryPr>
                          <m:chr m:val="∑"/>
                          <m:supHide m:val="on"/>
                          <m:ctrlPr>
                            <a:rPr lang="es-MX" i="1" smtClean="0">
                              <a:latin typeface="Cambria Math" panose="02040503050406030204" pitchFamily="18" charset="0"/>
                            </a:rPr>
                          </m:ctrlPr>
                        </m:naryPr>
                        <m:sub>
                          <m:r>
                            <a:rPr lang="es-MX" b="0" i="1" smtClean="0">
                              <a:latin typeface="Cambria Math" panose="02040503050406030204" pitchFamily="18" charset="0"/>
                            </a:rPr>
                            <m:t>𝑐</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𝐶</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𝑧𝑒</m:t>
                          </m:r>
                          <m:r>
                            <a:rPr lang="es-MX" i="1">
                              <a:latin typeface="Cambria Math" panose="02040503050406030204" pitchFamily="18" charset="0"/>
                              <a:ea typeface="Cambria Math" panose="02040503050406030204" pitchFamily="18" charset="0"/>
                            </a:rPr>
                            <m:t>)</m:t>
                          </m:r>
                        </m:sub>
                        <m:sup/>
                        <m:e>
                          <m:nary>
                            <m:naryPr>
                              <m:chr m:val="∑"/>
                              <m:supHide m:val="on"/>
                              <m:ctrlPr>
                                <a:rPr lang="es-MX" i="1">
                                  <a:latin typeface="Cambria Math" panose="02040503050406030204" pitchFamily="18" charset="0"/>
                                </a:rPr>
                              </m:ctrlPr>
                            </m:naryPr>
                            <m:sub>
                              <m:r>
                                <m:rPr>
                                  <m:brk m:alnAt="7"/>
                                </m:rPr>
                                <a:rPr lang="es-MX" i="1">
                                  <a:latin typeface="Cambria Math" panose="02040503050406030204" pitchFamily="18" charset="0"/>
                                </a:rPr>
                                <m:t>𝑝</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𝑃𝐴</m:t>
                              </m:r>
                              <m:sSub>
                                <m:sSubPr>
                                  <m:ctrlPr>
                                    <a:rPr lang="es-MX" i="1">
                                      <a:latin typeface="Cambria Math" panose="02040503050406030204" pitchFamily="18" charset="0"/>
                                      <a:ea typeface="Cambria Math" panose="02040503050406030204" pitchFamily="18" charset="0"/>
                                    </a:rPr>
                                  </m:ctrlPr>
                                </m:sSubPr>
                                <m:e>
                                  <m:r>
                                    <m:rPr>
                                      <m:brk m:alnAt="7"/>
                                    </m:rPr>
                                    <a:rPr lang="es-MX" i="1">
                                      <a:latin typeface="Cambria Math" panose="02040503050406030204" pitchFamily="18" charset="0"/>
                                      <a:ea typeface="Cambria Math" panose="02040503050406030204" pitchFamily="18" charset="0"/>
                                    </a:rPr>
                                    <m:t>𝑄</m:t>
                                  </m:r>
                                </m:e>
                                <m:sub>
                                  <m:r>
                                    <m:rPr>
                                      <m:brk m:alnAt="7"/>
                                    </m:rPr>
                                    <a:rPr lang="es-MX" i="1">
                                      <a:latin typeface="Cambria Math" panose="02040503050406030204" pitchFamily="18" charset="0"/>
                                      <a:ea typeface="Cambria Math" panose="02040503050406030204" pitchFamily="18" charset="0"/>
                                    </a:rPr>
                                    <m:t>𝑐</m:t>
                                  </m:r>
                                </m:sub>
                              </m:sSub>
                            </m:sub>
                            <m:sup/>
                            <m:e>
                              <m:r>
                                <a:rPr lang="es-MX" b="0" i="1" smtClean="0">
                                  <a:latin typeface="Cambria Math" panose="02040503050406030204" pitchFamily="18" charset="0"/>
                                  <a:ea typeface="Cambria Math" panose="02040503050406030204" pitchFamily="18" charset="0"/>
                                </a:rPr>
                                <m:t>(</m:t>
                              </m:r>
                              <m:sSub>
                                <m:sSubPr>
                                  <m:ctrlPr>
                                    <a:rPr lang="es-MX" i="1">
                                      <a:latin typeface="Cambria Math" panose="02040503050406030204" pitchFamily="18" charset="0"/>
                                    </a:rPr>
                                  </m:ctrlPr>
                                </m:sSubPr>
                                <m:e>
                                  <m:r>
                                    <a:rPr lang="es-MX" i="1">
                                      <a:latin typeface="Cambria Math" panose="02040503050406030204" pitchFamily="18" charset="0"/>
                                    </a:rPr>
                                    <m:t>𝑢</m:t>
                                  </m:r>
                                </m:e>
                                <m:sub>
                                  <m:r>
                                    <a:rPr lang="es-MX" i="1">
                                      <a:latin typeface="Cambria Math" panose="02040503050406030204" pitchFamily="18" charset="0"/>
                                    </a:rPr>
                                    <m:t>𝑝</m:t>
                                  </m:r>
                                </m:sub>
                              </m:sSub>
                              <m:r>
                                <a:rPr lang="es-MX" b="0" i="1" smtClean="0">
                                  <a:latin typeface="Cambria Math" panose="02040503050406030204" pitchFamily="18" charset="0"/>
                                </a:rPr>
                                <m:t>∗</m:t>
                              </m:r>
                              <m:r>
                                <a:rPr lang="es-MX" i="1">
                                  <a:latin typeface="Cambria Math" panose="02040503050406030204" pitchFamily="18" charset="0"/>
                                </a:rPr>
                                <m:t>𝐺</m:t>
                              </m:r>
                              <m:sSub>
                                <m:sSubPr>
                                  <m:ctrlPr>
                                    <a:rPr lang="es-MX" i="1">
                                      <a:latin typeface="Cambria Math" panose="02040503050406030204" pitchFamily="18" charset="0"/>
                                    </a:rPr>
                                  </m:ctrlPr>
                                </m:sSubPr>
                                <m:e>
                                  <m:r>
                                    <a:rPr lang="es-MX" i="1">
                                      <a:latin typeface="Cambria Math" panose="02040503050406030204" pitchFamily="18" charset="0"/>
                                    </a:rPr>
                                    <m:t>𝐸</m:t>
                                  </m:r>
                                </m:e>
                                <m:sub>
                                  <m:r>
                                    <a:rPr lang="es-MX" i="1">
                                      <a:latin typeface="Cambria Math" panose="02040503050406030204" pitchFamily="18" charset="0"/>
                                    </a:rPr>
                                    <m:t>𝑐</m:t>
                                  </m:r>
                                  <m:r>
                                    <a:rPr lang="es-MX" i="1">
                                      <a:latin typeface="Cambria Math" panose="02040503050406030204" pitchFamily="18" charset="0"/>
                                    </a:rPr>
                                    <m:t>,</m:t>
                                  </m:r>
                                  <m:r>
                                    <a:rPr lang="es-MX" i="1">
                                      <a:latin typeface="Cambria Math" panose="02040503050406030204" pitchFamily="18" charset="0"/>
                                    </a:rPr>
                                    <m:t>𝑝</m:t>
                                  </m:r>
                                </m:sub>
                              </m:sSub>
                              <m:r>
                                <a:rPr lang="es-MX" b="0" i="1" smtClean="0">
                                  <a:latin typeface="Cambria Math" panose="02040503050406030204" pitchFamily="18" charset="0"/>
                                </a:rPr>
                                <m:t>)</m:t>
                              </m:r>
                            </m:e>
                          </m:nary>
                          <m:r>
                            <a:rPr lang="es-MX" b="0" i="1" smtClean="0">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𝑃𝑟</m:t>
                          </m:r>
                          <m:sSub>
                            <m:sSubPr>
                              <m:ctrlPr>
                                <a:rPr lang="es-MX" i="1">
                                  <a:latin typeface="Cambria Math" panose="02040503050406030204" pitchFamily="18" charset="0"/>
                                  <a:ea typeface="Cambria Math" panose="02040503050406030204" pitchFamily="18" charset="0"/>
                                </a:rPr>
                              </m:ctrlPr>
                            </m:sSubPr>
                            <m:e>
                              <m:r>
                                <a:rPr lang="es-MX" i="1">
                                  <a:latin typeface="Cambria Math" panose="02040503050406030204" pitchFamily="18" charset="0"/>
                                  <a:ea typeface="Cambria Math" panose="02040503050406030204" pitchFamily="18" charset="0"/>
                                </a:rPr>
                                <m:t>𝑙</m:t>
                              </m:r>
                            </m:e>
                            <m:sub>
                              <m:r>
                                <a:rPr lang="es-MX" i="1">
                                  <a:latin typeface="Cambria Math" panose="02040503050406030204" pitchFamily="18" charset="0"/>
                                  <a:ea typeface="Cambria Math" panose="02040503050406030204" pitchFamily="18" charset="0"/>
                                </a:rPr>
                                <m:t>𝑐</m:t>
                              </m:r>
                            </m:sub>
                          </m:sSub>
                          <m:r>
                            <a:rPr lang="es-MX" i="1">
                              <a:latin typeface="Cambria Math" panose="02040503050406030204" pitchFamily="18" charset="0"/>
                              <a:ea typeface="Cambria Math" panose="02040503050406030204" pitchFamily="18" charset="0"/>
                            </a:rPr>
                            <m:t>∗(8760∗</m:t>
                          </m:r>
                          <m:sSub>
                            <m:sSubPr>
                              <m:ctrlPr>
                                <a:rPr lang="es-MX" i="1">
                                  <a:latin typeface="Cambria Math" panose="02040503050406030204" pitchFamily="18" charset="0"/>
                                  <a:ea typeface="Cambria Math" panose="02040503050406030204" pitchFamily="18" charset="0"/>
                                </a:rPr>
                              </m:ctrlPr>
                            </m:sSubPr>
                            <m:e>
                              <m:r>
                                <a:rPr lang="es-MX" i="1">
                                  <a:latin typeface="Cambria Math" panose="02040503050406030204" pitchFamily="18" charset="0"/>
                                  <a:ea typeface="Cambria Math" panose="02040503050406030204" pitchFamily="18" charset="0"/>
                                </a:rPr>
                                <m:t>𝑘</m:t>
                              </m:r>
                            </m:e>
                            <m:sub>
                              <m:r>
                                <a:rPr lang="es-MX" i="1">
                                  <a:latin typeface="Cambria Math" panose="02040503050406030204" pitchFamily="18" charset="0"/>
                                  <a:ea typeface="Cambria Math" panose="02040503050406030204" pitchFamily="18" charset="0"/>
                                </a:rPr>
                                <m:t>𝑐</m:t>
                              </m:r>
                            </m:sub>
                          </m:sSub>
                          <m:r>
                            <a:rPr lang="es-MX" i="1">
                              <a:latin typeface="Cambria Math" panose="02040503050406030204" pitchFamily="18" charset="0"/>
                              <a:ea typeface="Cambria Math" panose="02040503050406030204" pitchFamily="18" charset="0"/>
                            </a:rPr>
                            <m:t>∗</m:t>
                          </m:r>
                          <m:sSub>
                            <m:sSubPr>
                              <m:ctrlPr>
                                <a:rPr lang="es-MX" i="1">
                                  <a:latin typeface="Cambria Math" panose="02040503050406030204" pitchFamily="18" charset="0"/>
                                  <a:ea typeface="Cambria Math" panose="02040503050406030204" pitchFamily="18" charset="0"/>
                                </a:rPr>
                              </m:ctrlPr>
                            </m:sSubPr>
                            <m:e>
                              <m:r>
                                <a:rPr lang="es-MX" i="1">
                                  <a:latin typeface="Cambria Math" panose="02040503050406030204" pitchFamily="18" charset="0"/>
                                  <a:ea typeface="Cambria Math" panose="02040503050406030204" pitchFamily="18" charset="0"/>
                                </a:rPr>
                                <m:t>𝐹</m:t>
                              </m:r>
                            </m:e>
                            <m:sub>
                              <m:r>
                                <a:rPr lang="es-MX" i="1">
                                  <a:latin typeface="Cambria Math" panose="02040503050406030204" pitchFamily="18" charset="0"/>
                                  <a:ea typeface="Cambria Math" panose="02040503050406030204" pitchFamily="18" charset="0"/>
                                </a:rPr>
                                <m:t>𝑐</m:t>
                              </m:r>
                            </m:sub>
                          </m:sSub>
                          <m:r>
                            <a:rPr lang="es-MX" i="1">
                              <a:latin typeface="Cambria Math" panose="02040503050406030204" pitchFamily="18" charset="0"/>
                              <a:ea typeface="Cambria Math" panose="02040503050406030204" pitchFamily="18" charset="0"/>
                            </a:rPr>
                            <m:t>)</m:t>
                          </m:r>
                        </m:e>
                      </m:nary>
                      <m:r>
                        <a:rPr lang="es-MX" i="1" smtClean="0">
                          <a:latin typeface="Cambria Math" panose="02040503050406030204" pitchFamily="18" charset="0"/>
                          <a:ea typeface="Cambria Math" panose="02040503050406030204" pitchFamily="18" charset="0"/>
                        </a:rPr>
                        <m:t>≤</m:t>
                      </m:r>
                      <m:r>
                        <a:rPr lang="es-MX" i="1" smtClean="0">
                          <a:latin typeface="Cambria Math" panose="02040503050406030204" pitchFamily="18" charset="0"/>
                        </a:rPr>
                        <m:t>𝐿</m:t>
                      </m:r>
                      <m:r>
                        <a:rPr lang="es-MX" b="0" i="1" smtClean="0">
                          <a:latin typeface="Cambria Math" panose="02040503050406030204" pitchFamily="18" charset="0"/>
                        </a:rPr>
                        <m:t>𝑖𝑚</m:t>
                      </m:r>
                      <m:sSub>
                        <m:sSubPr>
                          <m:ctrlPr>
                            <a:rPr lang="es-MX" b="0" i="1" smtClean="0">
                              <a:latin typeface="Cambria Math" panose="02040503050406030204" pitchFamily="18" charset="0"/>
                            </a:rPr>
                          </m:ctrlPr>
                        </m:sSubPr>
                        <m:e>
                          <m:r>
                            <a:rPr lang="es-MX" b="0" i="1" smtClean="0">
                              <a:latin typeface="Cambria Math" panose="02040503050406030204" pitchFamily="18" charset="0"/>
                            </a:rPr>
                            <m:t>𝐸</m:t>
                          </m:r>
                        </m:e>
                        <m:sub>
                          <m:r>
                            <a:rPr lang="es-MX" b="0" i="1" smtClean="0">
                              <a:latin typeface="Cambria Math" panose="02040503050406030204" pitchFamily="18" charset="0"/>
                            </a:rPr>
                            <m:t>𝑧𝑒</m:t>
                          </m:r>
                        </m:sub>
                      </m:sSub>
                      <m:r>
                        <a:rPr lang="es-MX" b="0" i="1" smtClean="0">
                          <a:latin typeface="Cambria Math" panose="02040503050406030204" pitchFamily="18" charset="0"/>
                        </a:rPr>
                        <m:t>         </m:t>
                      </m:r>
                      <m:r>
                        <a:rPr lang="es-MX" b="0" i="1" smtClean="0">
                          <a:latin typeface="Cambria Math" panose="02040503050406030204" pitchFamily="18" charset="0"/>
                          <a:ea typeface="Cambria Math" panose="02040503050406030204" pitchFamily="18" charset="0"/>
                        </a:rPr>
                        <m:t>∀</m:t>
                      </m:r>
                      <m:r>
                        <a:rPr lang="es-MX" b="0" i="1" smtClean="0">
                          <a:latin typeface="Cambria Math" panose="02040503050406030204" pitchFamily="18" charset="0"/>
                          <a:ea typeface="Cambria Math" panose="02040503050406030204" pitchFamily="18" charset="0"/>
                        </a:rPr>
                        <m:t>𝑧𝑒</m:t>
                      </m:r>
                      <m:r>
                        <a:rPr lang="es-MX" b="0" i="1" smtClean="0">
                          <a:latin typeface="Cambria Math" panose="02040503050406030204" pitchFamily="18" charset="0"/>
                          <a:ea typeface="Cambria Math" panose="02040503050406030204" pitchFamily="18" charset="0"/>
                        </a:rPr>
                        <m:t> ∈</m:t>
                      </m:r>
                      <m:r>
                        <a:rPr lang="es-MX" b="0" i="1" smtClean="0">
                          <a:latin typeface="Cambria Math" panose="02040503050406030204" pitchFamily="18" charset="0"/>
                          <a:ea typeface="Cambria Math" panose="02040503050406030204" pitchFamily="18" charset="0"/>
                        </a:rPr>
                        <m:t>𝑍𝐸</m:t>
                      </m:r>
                    </m:oMath>
                  </m:oMathPara>
                </a14:m>
                <a:endParaRPr lang="es-ES" dirty="0"/>
              </a:p>
            </p:txBody>
          </p:sp>
        </mc:Choice>
        <mc:Fallback xmlns="">
          <p:sp>
            <p:nvSpPr>
              <p:cNvPr id="8" name="Rectángulo 7"/>
              <p:cNvSpPr>
                <a:spLocks noRot="1" noChangeAspect="1" noMove="1" noResize="1" noEditPoints="1" noAdjustHandles="1" noChangeArrowheads="1" noChangeShapeType="1" noTextEdit="1"/>
              </p:cNvSpPr>
              <p:nvPr/>
            </p:nvSpPr>
            <p:spPr>
              <a:xfrm>
                <a:off x="785864" y="2430155"/>
                <a:ext cx="7610737" cy="800219"/>
              </a:xfrm>
              <a:prstGeom prst="rect">
                <a:avLst/>
              </a:prstGeom>
              <a:blipFill rotWithShape="0">
                <a:blip r:embed="rId2"/>
                <a:stretch>
                  <a:fillRect/>
                </a:stretch>
              </a:blipFill>
              <a:ln>
                <a:solidFill>
                  <a:schemeClr val="tx2">
                    <a:lumMod val="40000"/>
                    <a:lumOff val="60000"/>
                  </a:schemeClr>
                </a:solidFill>
              </a:ln>
            </p:spPr>
            <p:txBody>
              <a:bodyPr/>
              <a:lstStyle/>
              <a:p>
                <a:r>
                  <a:rPr lang="es-ES">
                    <a:noFill/>
                  </a:rPr>
                  <a:t> </a:t>
                </a:r>
              </a:p>
            </p:txBody>
          </p:sp>
        </mc:Fallback>
      </mc:AlternateContent>
      <p:sp>
        <p:nvSpPr>
          <p:cNvPr id="10" name="Rectángulo 9"/>
          <p:cNvSpPr/>
          <p:nvPr/>
        </p:nvSpPr>
        <p:spPr>
          <a:xfrm>
            <a:off x="539552" y="3707740"/>
            <a:ext cx="7704856" cy="369332"/>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Ejemplo. </a:t>
            </a:r>
            <a:r>
              <a:rPr lang="es-MX" dirty="0">
                <a:latin typeface="Arial" panose="020B0604020202020204" pitchFamily="34" charset="0"/>
                <a:cs typeface="Arial" panose="020B0604020202020204" pitchFamily="34" charset="0"/>
              </a:rPr>
              <a:t>Algunas sub-zonas (regiones) de generación con límite.   </a:t>
            </a:r>
            <a:endParaRPr lang="es-ES" dirty="0">
              <a:latin typeface="Arial" panose="020B0604020202020204" pitchFamily="34" charset="0"/>
              <a:cs typeface="Arial" panose="020B0604020202020204" pitchFamily="34" charset="0"/>
            </a:endParaRPr>
          </a:p>
        </p:txBody>
      </p:sp>
      <p:graphicFrame>
        <p:nvGraphicFramePr>
          <p:cNvPr id="4" name="Tabla 3"/>
          <p:cNvGraphicFramePr>
            <a:graphicFrameLocks noGrp="1"/>
          </p:cNvGraphicFramePr>
          <p:nvPr>
            <p:extLst/>
          </p:nvPr>
        </p:nvGraphicFramePr>
        <p:xfrm>
          <a:off x="1176370" y="4463777"/>
          <a:ext cx="6870881" cy="1211825"/>
        </p:xfrm>
        <a:graphic>
          <a:graphicData uri="http://schemas.openxmlformats.org/drawingml/2006/table">
            <a:tbl>
              <a:tblPr>
                <a:tableStyleId>{69CF1AB2-1976-4502-BF36-3FF5EA218861}</a:tableStyleId>
              </a:tblPr>
              <a:tblGrid>
                <a:gridCol w="1296239">
                  <a:extLst>
                    <a:ext uri="{9D8B030D-6E8A-4147-A177-3AD203B41FA5}">
                      <a16:colId xmlns:a16="http://schemas.microsoft.com/office/drawing/2014/main" val="20000"/>
                    </a:ext>
                  </a:extLst>
                </a:gridCol>
                <a:gridCol w="508839">
                  <a:extLst>
                    <a:ext uri="{9D8B030D-6E8A-4147-A177-3AD203B41FA5}">
                      <a16:colId xmlns:a16="http://schemas.microsoft.com/office/drawing/2014/main" val="20001"/>
                    </a:ext>
                  </a:extLst>
                </a:gridCol>
                <a:gridCol w="705689">
                  <a:extLst>
                    <a:ext uri="{9D8B030D-6E8A-4147-A177-3AD203B41FA5}">
                      <a16:colId xmlns:a16="http://schemas.microsoft.com/office/drawing/2014/main" val="20002"/>
                    </a:ext>
                  </a:extLst>
                </a:gridCol>
                <a:gridCol w="3063875">
                  <a:extLst>
                    <a:ext uri="{9D8B030D-6E8A-4147-A177-3AD203B41FA5}">
                      <a16:colId xmlns:a16="http://schemas.microsoft.com/office/drawing/2014/main" val="20003"/>
                    </a:ext>
                  </a:extLst>
                </a:gridCol>
                <a:gridCol w="1296239">
                  <a:extLst>
                    <a:ext uri="{9D8B030D-6E8A-4147-A177-3AD203B41FA5}">
                      <a16:colId xmlns:a16="http://schemas.microsoft.com/office/drawing/2014/main" val="20004"/>
                    </a:ext>
                  </a:extLst>
                </a:gridCol>
              </a:tblGrid>
              <a:tr h="242365">
                <a:tc>
                  <a:txBody>
                    <a:bodyPr/>
                    <a:lstStyle/>
                    <a:p>
                      <a:pPr algn="l" fontAlgn="b"/>
                      <a:r>
                        <a:rPr lang="es-ES" sz="1400" b="1" u="none" strike="noStrike" dirty="0">
                          <a:solidFill>
                            <a:schemeClr val="bg1"/>
                          </a:solidFill>
                          <a:effectLst/>
                          <a:latin typeface="Consolas" panose="020B0609020204030204" pitchFamily="49" charset="0"/>
                        </a:rPr>
                        <a:t>SISTEMAINTER</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ZONA</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MX" sz="1400" b="1" i="0" u="none" strike="noStrike" dirty="0">
                          <a:solidFill>
                            <a:schemeClr val="bg1"/>
                          </a:solidFill>
                          <a:effectLst/>
                          <a:latin typeface="Consolas" panose="020B0609020204030204" pitchFamily="49" charset="0"/>
                        </a:rPr>
                        <a:t>REGION</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ES" sz="1400" b="1" u="none" strike="noStrike" dirty="0">
                          <a:solidFill>
                            <a:schemeClr val="bg1"/>
                          </a:solidFill>
                          <a:effectLst/>
                          <a:latin typeface="Consolas" panose="020B0609020204030204" pitchFamily="49" charset="0"/>
                        </a:rPr>
                        <a:t>NOMBRE</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tc>
                  <a:txBody>
                    <a:bodyPr/>
                    <a:lstStyle/>
                    <a:p>
                      <a:pPr algn="l" fontAlgn="b"/>
                      <a:r>
                        <a:rPr lang="es-ES" sz="1400" b="1" u="none" strike="noStrike" dirty="0">
                          <a:solidFill>
                            <a:schemeClr val="bg1"/>
                          </a:solidFill>
                          <a:effectLst/>
                          <a:latin typeface="Consolas" panose="020B0609020204030204" pitchFamily="49" charset="0"/>
                        </a:rPr>
                        <a:t>LIMITE (</a:t>
                      </a:r>
                      <a:r>
                        <a:rPr lang="es-ES" sz="1400" b="1" u="none" strike="noStrike" dirty="0" err="1">
                          <a:solidFill>
                            <a:schemeClr val="bg1"/>
                          </a:solidFill>
                          <a:effectLst/>
                          <a:latin typeface="Consolas" panose="020B0609020204030204" pitchFamily="49" charset="0"/>
                        </a:rPr>
                        <a:t>MWh</a:t>
                      </a:r>
                      <a:r>
                        <a:rPr lang="es-ES" sz="1400" b="1" u="none" strike="noStrike" dirty="0">
                          <a:solidFill>
                            <a:schemeClr val="bg1"/>
                          </a:solidFill>
                          <a:effectLst/>
                          <a:latin typeface="Consolas" panose="020B0609020204030204" pitchFamily="49" charset="0"/>
                        </a:rPr>
                        <a:t>)</a:t>
                      </a:r>
                      <a:endParaRPr lang="es-ES" sz="1400" b="1" i="0" u="none" strike="noStrike" dirty="0">
                        <a:solidFill>
                          <a:schemeClr val="bg1"/>
                        </a:solidFill>
                        <a:effectLst/>
                        <a:latin typeface="Consolas" panose="020B0609020204030204" pitchFamily="49" charset="0"/>
                      </a:endParaRPr>
                    </a:p>
                  </a:txBody>
                  <a:tcPr marL="8357" marR="8357" marT="8357" marB="0" anchor="b">
                    <a:solidFill>
                      <a:schemeClr val="accent1">
                        <a:lumMod val="75000"/>
                      </a:schemeClr>
                    </a:solidFill>
                  </a:tcPr>
                </a:tc>
                <a:extLst>
                  <a:ext uri="{0D108BD9-81ED-4DB2-BD59-A6C34878D82A}">
                    <a16:rowId xmlns:a16="http://schemas.microsoft.com/office/drawing/2014/main" val="10000"/>
                  </a:ext>
                </a:extLst>
              </a:tr>
              <a:tr h="242365">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5</a:t>
                      </a:r>
                    </a:p>
                  </a:txBody>
                  <a:tcPr marL="6350" marR="6350" marT="6350" marB="0" anchor="b"/>
                </a:tc>
                <a:tc>
                  <a:txBody>
                    <a:bodyPr/>
                    <a:lstStyle/>
                    <a:p>
                      <a:pPr algn="ctr" fontAlgn="b"/>
                      <a:r>
                        <a:rPr lang="es-ES" sz="1400" b="0" i="0" u="none" strike="noStrike">
                          <a:solidFill>
                            <a:srgbClr val="000000"/>
                          </a:solidFill>
                          <a:effectLst/>
                          <a:latin typeface="Consolas" panose="020B0609020204030204" pitchFamily="49" charset="0"/>
                        </a:rPr>
                        <a:t>1</a:t>
                      </a:r>
                    </a:p>
                  </a:txBody>
                  <a:tcPr marL="6350" marR="6350" marT="6350" marB="0" anchor="b"/>
                </a:tc>
                <a:tc>
                  <a:txBody>
                    <a:bodyPr/>
                    <a:lstStyle/>
                    <a:p>
                      <a:pPr algn="l" fontAlgn="b"/>
                      <a:r>
                        <a:rPr lang="es-ES" sz="1400" b="0" i="0" u="none" strike="noStrike">
                          <a:solidFill>
                            <a:srgbClr val="000000"/>
                          </a:solidFill>
                          <a:effectLst/>
                          <a:latin typeface="Consolas" panose="020B0609020204030204" pitchFamily="49" charset="0"/>
                        </a:rPr>
                        <a:t>NORTE- CHIHUAHUA</a:t>
                      </a:r>
                    </a:p>
                  </a:txBody>
                  <a:tcPr marL="6350" marR="6350" marT="6350" marB="0" anchor="b"/>
                </a:tc>
                <a:tc>
                  <a:txBody>
                    <a:bodyPr/>
                    <a:lstStyle/>
                    <a:p>
                      <a:pPr algn="r" fontAlgn="b"/>
                      <a:r>
                        <a:rPr lang="es-ES" sz="1400" b="0" i="0" u="none" strike="noStrike">
                          <a:solidFill>
                            <a:srgbClr val="000000"/>
                          </a:solidFill>
                          <a:effectLst/>
                          <a:latin typeface="Consolas" panose="020B0609020204030204" pitchFamily="49" charset="0"/>
                        </a:rPr>
                        <a:t>0</a:t>
                      </a:r>
                    </a:p>
                  </a:txBody>
                  <a:tcPr marL="6350" marR="6350" marT="6350" marB="0" anchor="b"/>
                </a:tc>
                <a:extLst>
                  <a:ext uri="{0D108BD9-81ED-4DB2-BD59-A6C34878D82A}">
                    <a16:rowId xmlns:a16="http://schemas.microsoft.com/office/drawing/2014/main" val="10001"/>
                  </a:ext>
                </a:extLst>
              </a:tr>
              <a:tr h="242365">
                <a:tc>
                  <a:txBody>
                    <a:bodyPr/>
                    <a:lstStyle/>
                    <a:p>
                      <a:pPr algn="ctr" fontAlgn="b"/>
                      <a:r>
                        <a:rPr lang="es-ES" sz="1400" b="0" i="0" u="none" strike="noStrike" dirty="0">
                          <a:solidFill>
                            <a:srgbClr val="000000"/>
                          </a:solidFill>
                          <a:effectLst/>
                          <a:latin typeface="Consolas" panose="020B0609020204030204" pitchFamily="49" charset="0"/>
                        </a:rPr>
                        <a:t>3</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ctr" fontAlgn="b"/>
                      <a:r>
                        <a:rPr lang="es-ES" sz="1400" b="0" i="0" u="none" strike="noStrike">
                          <a:solidFill>
                            <a:srgbClr val="000000"/>
                          </a:solidFill>
                          <a:effectLst/>
                          <a:latin typeface="Consolas" panose="020B0609020204030204" pitchFamily="49" charset="0"/>
                        </a:rPr>
                        <a:t>2</a:t>
                      </a:r>
                    </a:p>
                  </a:txBody>
                  <a:tcPr marL="6350" marR="6350" marT="6350" marB="0" anchor="b"/>
                </a:tc>
                <a:tc>
                  <a:txBody>
                    <a:bodyPr/>
                    <a:lstStyle/>
                    <a:p>
                      <a:pPr algn="l" fontAlgn="b"/>
                      <a:r>
                        <a:rPr lang="es-ES" sz="1400" b="0" i="0" u="none" strike="noStrike">
                          <a:solidFill>
                            <a:srgbClr val="000000"/>
                          </a:solidFill>
                          <a:effectLst/>
                          <a:latin typeface="Consolas" panose="020B0609020204030204" pitchFamily="49" charset="0"/>
                        </a:rPr>
                        <a:t>BAJA CALIFORNIA SUR- LOS CABOS</a:t>
                      </a:r>
                    </a:p>
                  </a:txBody>
                  <a:tcPr marL="6350" marR="6350" marT="6350" marB="0" anchor="b"/>
                </a:tc>
                <a:tc>
                  <a:txBody>
                    <a:bodyPr/>
                    <a:lstStyle/>
                    <a:p>
                      <a:pPr algn="r" fontAlgn="b"/>
                      <a:r>
                        <a:rPr lang="es-ES" sz="1400" b="0" i="0" u="none" strike="noStrike" dirty="0">
                          <a:solidFill>
                            <a:srgbClr val="000000"/>
                          </a:solidFill>
                          <a:effectLst/>
                          <a:latin typeface="Consolas" panose="020B0609020204030204" pitchFamily="49" charset="0"/>
                        </a:rPr>
                        <a:t>15,000</a:t>
                      </a:r>
                    </a:p>
                  </a:txBody>
                  <a:tcPr marL="6350" marR="6350" marT="6350" marB="0" anchor="b"/>
                </a:tc>
                <a:extLst>
                  <a:ext uri="{0D108BD9-81ED-4DB2-BD59-A6C34878D82A}">
                    <a16:rowId xmlns:a16="http://schemas.microsoft.com/office/drawing/2014/main" val="10002"/>
                  </a:ext>
                </a:extLst>
              </a:tr>
              <a:tr h="242365">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2</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9</a:t>
                      </a:r>
                    </a:p>
                  </a:txBody>
                  <a:tcPr marL="6350" marR="6350" marT="6350" marB="0" anchor="b"/>
                </a:tc>
                <a:tc>
                  <a:txBody>
                    <a:bodyPr/>
                    <a:lstStyle/>
                    <a:p>
                      <a:pPr algn="l" fontAlgn="b"/>
                      <a:r>
                        <a:rPr lang="es-ES" sz="1400" b="0" i="0" u="none" strike="noStrike">
                          <a:solidFill>
                            <a:srgbClr val="000000"/>
                          </a:solidFill>
                          <a:effectLst/>
                          <a:latin typeface="Consolas" panose="020B0609020204030204" pitchFamily="49" charset="0"/>
                        </a:rPr>
                        <a:t>ORIENTAL- TABASCO</a:t>
                      </a:r>
                    </a:p>
                  </a:txBody>
                  <a:tcPr marL="6350" marR="6350" marT="6350" marB="0" anchor="b"/>
                </a:tc>
                <a:tc>
                  <a:txBody>
                    <a:bodyPr/>
                    <a:lstStyle/>
                    <a:p>
                      <a:pPr algn="r" fontAlgn="b"/>
                      <a:r>
                        <a:rPr lang="es-ES" sz="1400" b="0" i="0" u="none" strike="noStrike" dirty="0">
                          <a:solidFill>
                            <a:srgbClr val="000000"/>
                          </a:solidFill>
                          <a:effectLst/>
                          <a:latin typeface="Consolas" panose="020B0609020204030204" pitchFamily="49" charset="0"/>
                        </a:rPr>
                        <a:t>1,725,000</a:t>
                      </a:r>
                    </a:p>
                  </a:txBody>
                  <a:tcPr marL="6350" marR="6350" marT="6350" marB="0" anchor="b"/>
                </a:tc>
                <a:extLst>
                  <a:ext uri="{0D108BD9-81ED-4DB2-BD59-A6C34878D82A}">
                    <a16:rowId xmlns:a16="http://schemas.microsoft.com/office/drawing/2014/main" val="10003"/>
                  </a:ext>
                </a:extLst>
              </a:tr>
              <a:tr h="242365">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ctr" fontAlgn="b"/>
                      <a:r>
                        <a:rPr lang="es-ES" sz="1400" b="0" i="0" u="none" strike="noStrike" dirty="0">
                          <a:solidFill>
                            <a:srgbClr val="000000"/>
                          </a:solidFill>
                          <a:effectLst/>
                          <a:latin typeface="Consolas" panose="020B0609020204030204" pitchFamily="49" charset="0"/>
                        </a:rPr>
                        <a:t>1</a:t>
                      </a:r>
                    </a:p>
                  </a:txBody>
                  <a:tcPr marL="6350" marR="6350" marT="6350" marB="0" anchor="b"/>
                </a:tc>
                <a:tc>
                  <a:txBody>
                    <a:bodyPr/>
                    <a:lstStyle/>
                    <a:p>
                      <a:pPr algn="l" fontAlgn="b"/>
                      <a:r>
                        <a:rPr lang="es-ES" sz="1400" b="0" i="0" u="none" strike="noStrike" dirty="0">
                          <a:solidFill>
                            <a:srgbClr val="000000"/>
                          </a:solidFill>
                          <a:effectLst/>
                          <a:latin typeface="Consolas" panose="020B0609020204030204" pitchFamily="49" charset="0"/>
                        </a:rPr>
                        <a:t>CENTRAL</a:t>
                      </a:r>
                    </a:p>
                  </a:txBody>
                  <a:tcPr marL="6350" marR="6350" marT="6350" marB="0" anchor="b"/>
                </a:tc>
                <a:tc>
                  <a:txBody>
                    <a:bodyPr/>
                    <a:lstStyle/>
                    <a:p>
                      <a:pPr algn="r" fontAlgn="b"/>
                      <a:r>
                        <a:rPr lang="es-ES" sz="1400" b="0" i="0" u="none" strike="noStrike" dirty="0">
                          <a:solidFill>
                            <a:srgbClr val="000000"/>
                          </a:solidFill>
                          <a:effectLst/>
                          <a:latin typeface="Consolas" panose="020B0609020204030204" pitchFamily="49" charset="0"/>
                        </a:rPr>
                        <a:t>3,200,000</a:t>
                      </a:r>
                    </a:p>
                  </a:txBody>
                  <a:tcPr marL="6350" marR="6350" marT="6350" marB="0" anchor="b"/>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9774104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Umbral de la Subasta</a:t>
            </a:r>
            <a:endParaRPr lang="es-ES" dirty="0"/>
          </a:p>
        </p:txBody>
      </p:sp>
      <p:pic>
        <p:nvPicPr>
          <p:cNvPr id="4" name="Imagen 3"/>
          <p:cNvPicPr>
            <a:picLocks noChangeAspect="1"/>
          </p:cNvPicPr>
          <p:nvPr/>
        </p:nvPicPr>
        <p:blipFill>
          <a:blip r:embed="rId2"/>
          <a:stretch>
            <a:fillRect/>
          </a:stretch>
        </p:blipFill>
        <p:spPr>
          <a:xfrm>
            <a:off x="539552" y="1520879"/>
            <a:ext cx="3034838" cy="1764105"/>
          </a:xfrm>
          <a:prstGeom prst="rect">
            <a:avLst/>
          </a:prstGeom>
        </p:spPr>
      </p:pic>
      <p:pic>
        <p:nvPicPr>
          <p:cNvPr id="5" name="Imagen 4"/>
          <p:cNvPicPr>
            <a:picLocks noChangeAspect="1"/>
          </p:cNvPicPr>
          <p:nvPr/>
        </p:nvPicPr>
        <p:blipFill>
          <a:blip r:embed="rId3"/>
          <a:stretch>
            <a:fillRect/>
          </a:stretch>
        </p:blipFill>
        <p:spPr>
          <a:xfrm>
            <a:off x="3624727" y="1484784"/>
            <a:ext cx="3035505" cy="1752629"/>
          </a:xfrm>
          <a:prstGeom prst="rect">
            <a:avLst/>
          </a:prstGeom>
        </p:spPr>
      </p:pic>
      <p:sp>
        <p:nvSpPr>
          <p:cNvPr id="7" name="Rectángulo 6"/>
          <p:cNvSpPr/>
          <p:nvPr/>
        </p:nvSpPr>
        <p:spPr>
          <a:xfrm>
            <a:off x="539552" y="2813614"/>
            <a:ext cx="2167112" cy="276999"/>
          </a:xfrm>
          <a:prstGeom prst="rect">
            <a:avLst/>
          </a:prstGeom>
        </p:spPr>
        <p:txBody>
          <a:bodyPr wrap="square">
            <a:spAutoFit/>
          </a:bodyPr>
          <a:lstStyle/>
          <a:p>
            <a:pPr algn="ctr"/>
            <a:r>
              <a:rPr lang="es-MX" sz="1200" dirty="0">
                <a:solidFill>
                  <a:schemeClr val="bg1"/>
                </a:solidFill>
              </a:rPr>
              <a:t>Valor económico máximo</a:t>
            </a:r>
            <a:endParaRPr lang="es-ES" sz="1200" dirty="0">
              <a:solidFill>
                <a:schemeClr val="bg1"/>
              </a:solidFill>
            </a:endParaRPr>
          </a:p>
        </p:txBody>
      </p:sp>
      <p:sp>
        <p:nvSpPr>
          <p:cNvPr id="8" name="Rectángulo 7"/>
          <p:cNvSpPr/>
          <p:nvPr/>
        </p:nvSpPr>
        <p:spPr>
          <a:xfrm>
            <a:off x="3491880" y="2157294"/>
            <a:ext cx="1368152" cy="461665"/>
          </a:xfrm>
          <a:prstGeom prst="rect">
            <a:avLst/>
          </a:prstGeom>
        </p:spPr>
        <p:txBody>
          <a:bodyPr wrap="square">
            <a:spAutoFit/>
          </a:bodyPr>
          <a:lstStyle/>
          <a:p>
            <a:pPr algn="ctr"/>
            <a:r>
              <a:rPr lang="es-MX" sz="1200" dirty="0">
                <a:solidFill>
                  <a:schemeClr val="bg1"/>
                </a:solidFill>
              </a:rPr>
              <a:t>Excedente  económico</a:t>
            </a:r>
            <a:endParaRPr lang="es-ES" sz="1200" dirty="0">
              <a:solidFill>
                <a:schemeClr val="bg1"/>
              </a:solidFill>
            </a:endParaRPr>
          </a:p>
        </p:txBody>
      </p:sp>
      <p:sp>
        <p:nvSpPr>
          <p:cNvPr id="9" name="Rectángulo 8"/>
          <p:cNvSpPr/>
          <p:nvPr/>
        </p:nvSpPr>
        <p:spPr>
          <a:xfrm>
            <a:off x="611559" y="3933088"/>
            <a:ext cx="4003681" cy="646331"/>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La eficiencia de la Subasta se mide por medio del valor del umbra.</a:t>
            </a:r>
            <a:endParaRPr lang="es-ES"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10" name="Rectángulo 9"/>
              <p:cNvSpPr/>
              <p:nvPr/>
            </p:nvSpPr>
            <p:spPr>
              <a:xfrm>
                <a:off x="701990" y="4941716"/>
                <a:ext cx="3913251" cy="619657"/>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s-MX" b="0" i="0" smtClean="0">
                          <a:latin typeface="Cambria Math" panose="02040503050406030204" pitchFamily="18" charset="0"/>
                        </a:rPr>
                        <m:t>Umbral</m:t>
                      </m:r>
                      <m:r>
                        <a:rPr lang="es-MX" b="0" i="0" smtClean="0">
                          <a:latin typeface="Cambria Math" panose="02040503050406030204" pitchFamily="18" charset="0"/>
                        </a:rPr>
                        <m:t>=</m:t>
                      </m:r>
                      <m:f>
                        <m:fPr>
                          <m:ctrlPr>
                            <a:rPr lang="es-MX" b="0" i="1" smtClean="0">
                              <a:latin typeface="Cambria Math" panose="02040503050406030204" pitchFamily="18" charset="0"/>
                            </a:rPr>
                          </m:ctrlPr>
                        </m:fPr>
                        <m:num>
                          <m:r>
                            <m:rPr>
                              <m:sty m:val="p"/>
                            </m:rPr>
                            <a:rPr lang="es-MX" b="0" i="0" smtClean="0">
                              <a:latin typeface="Cambria Math" panose="02040503050406030204" pitchFamily="18" charset="0"/>
                            </a:rPr>
                            <m:t>Excedente</m:t>
                          </m:r>
                          <m:r>
                            <a:rPr lang="es-MX" b="0" i="0" smtClean="0">
                              <a:latin typeface="Cambria Math" panose="02040503050406030204" pitchFamily="18" charset="0"/>
                            </a:rPr>
                            <m:t> </m:t>
                          </m:r>
                          <m:r>
                            <m:rPr>
                              <m:sty m:val="p"/>
                            </m:rPr>
                            <a:rPr lang="es-MX" b="0" i="0" smtClean="0">
                              <a:latin typeface="Cambria Math" panose="02040503050406030204" pitchFamily="18" charset="0"/>
                            </a:rPr>
                            <m:t>econ</m:t>
                          </m:r>
                          <m:r>
                            <a:rPr lang="es-MX" b="0" i="0" smtClean="0">
                              <a:latin typeface="Cambria Math" panose="02040503050406030204" pitchFamily="18" charset="0"/>
                            </a:rPr>
                            <m:t>ó</m:t>
                          </m:r>
                          <m:r>
                            <m:rPr>
                              <m:sty m:val="p"/>
                            </m:rPr>
                            <a:rPr lang="es-MX" b="0" i="0" smtClean="0">
                              <a:latin typeface="Cambria Math" panose="02040503050406030204" pitchFamily="18" charset="0"/>
                            </a:rPr>
                            <m:t>mico</m:t>
                          </m:r>
                          <m:r>
                            <a:rPr lang="es-MX" b="0" i="0" smtClean="0">
                              <a:latin typeface="Cambria Math" panose="02040503050406030204" pitchFamily="18" charset="0"/>
                            </a:rPr>
                            <m:t> </m:t>
                          </m:r>
                          <m:r>
                            <m:rPr>
                              <m:sty m:val="p"/>
                            </m:rPr>
                            <a:rPr lang="es-MX" b="0" i="0" smtClean="0">
                              <a:latin typeface="Cambria Math" panose="02040503050406030204" pitchFamily="18" charset="0"/>
                            </a:rPr>
                            <m:t>total</m:t>
                          </m:r>
                        </m:num>
                        <m:den>
                          <m:r>
                            <m:rPr>
                              <m:sty m:val="p"/>
                            </m:rPr>
                            <a:rPr lang="es-MX" b="0" i="0" smtClean="0">
                              <a:latin typeface="Cambria Math" panose="02040503050406030204" pitchFamily="18" charset="0"/>
                            </a:rPr>
                            <m:t>Valor</m:t>
                          </m:r>
                          <m:r>
                            <a:rPr lang="es-MX" b="0" i="0" smtClean="0">
                              <a:latin typeface="Cambria Math" panose="02040503050406030204" pitchFamily="18" charset="0"/>
                            </a:rPr>
                            <m:t> </m:t>
                          </m:r>
                          <m:r>
                            <m:rPr>
                              <m:sty m:val="p"/>
                            </m:rPr>
                            <a:rPr lang="es-MX" b="0" i="0" smtClean="0">
                              <a:latin typeface="Cambria Math" panose="02040503050406030204" pitchFamily="18" charset="0"/>
                            </a:rPr>
                            <m:t>econ</m:t>
                          </m:r>
                          <m:r>
                            <a:rPr lang="es-MX" b="0" i="0" smtClean="0">
                              <a:latin typeface="Cambria Math" panose="02040503050406030204" pitchFamily="18" charset="0"/>
                            </a:rPr>
                            <m:t>ó</m:t>
                          </m:r>
                          <m:r>
                            <m:rPr>
                              <m:sty m:val="p"/>
                            </m:rPr>
                            <a:rPr lang="es-MX" b="0" i="0" smtClean="0">
                              <a:latin typeface="Cambria Math" panose="02040503050406030204" pitchFamily="18" charset="0"/>
                            </a:rPr>
                            <m:t>mico</m:t>
                          </m:r>
                          <m:r>
                            <a:rPr lang="es-MX" b="0" i="0" smtClean="0">
                              <a:latin typeface="Cambria Math" panose="02040503050406030204" pitchFamily="18" charset="0"/>
                            </a:rPr>
                            <m:t> </m:t>
                          </m:r>
                          <m:r>
                            <m:rPr>
                              <m:sty m:val="p"/>
                            </m:rPr>
                            <a:rPr lang="es-MX" b="0" i="0" smtClean="0">
                              <a:latin typeface="Cambria Math" panose="02040503050406030204" pitchFamily="18" charset="0"/>
                            </a:rPr>
                            <m:t>m</m:t>
                          </m:r>
                          <m:r>
                            <a:rPr lang="es-MX" b="0" i="0" smtClean="0">
                              <a:latin typeface="Cambria Math" panose="02040503050406030204" pitchFamily="18" charset="0"/>
                            </a:rPr>
                            <m:t>á</m:t>
                          </m:r>
                          <m:r>
                            <m:rPr>
                              <m:sty m:val="p"/>
                            </m:rPr>
                            <a:rPr lang="es-MX" b="0" i="0" smtClean="0">
                              <a:latin typeface="Cambria Math" panose="02040503050406030204" pitchFamily="18" charset="0"/>
                            </a:rPr>
                            <m:t>ximo</m:t>
                          </m:r>
                        </m:den>
                      </m:f>
                    </m:oMath>
                  </m:oMathPara>
                </a14:m>
                <a:endParaRPr lang="es-ES" dirty="0"/>
              </a:p>
            </p:txBody>
          </p:sp>
        </mc:Choice>
        <mc:Fallback xmlns="">
          <p:sp>
            <p:nvSpPr>
              <p:cNvPr id="10" name="Rectángulo 9"/>
              <p:cNvSpPr>
                <a:spLocks noRot="1" noChangeAspect="1" noMove="1" noResize="1" noEditPoints="1" noAdjustHandles="1" noChangeArrowheads="1" noChangeShapeType="1" noTextEdit="1"/>
              </p:cNvSpPr>
              <p:nvPr/>
            </p:nvSpPr>
            <p:spPr>
              <a:xfrm>
                <a:off x="701990" y="4941716"/>
                <a:ext cx="3913251" cy="619657"/>
              </a:xfrm>
              <a:prstGeom prst="rect">
                <a:avLst/>
              </a:prstGeom>
              <a:blipFill rotWithShape="0">
                <a:blip r:embed="rId4"/>
                <a:stretch>
                  <a:fillRect/>
                </a:stretch>
              </a:blipFill>
            </p:spPr>
            <p:txBody>
              <a:bodyPr/>
              <a:lstStyle/>
              <a:p>
                <a:r>
                  <a:rPr lang="es-ES">
                    <a:noFill/>
                  </a:rPr>
                  <a:t> </a:t>
                </a:r>
              </a:p>
            </p:txBody>
          </p:sp>
        </mc:Fallback>
      </mc:AlternateContent>
      <p:sp>
        <p:nvSpPr>
          <p:cNvPr id="11" name="Rectángulo 10"/>
          <p:cNvSpPr/>
          <p:nvPr/>
        </p:nvSpPr>
        <p:spPr>
          <a:xfrm>
            <a:off x="7596336" y="4174644"/>
            <a:ext cx="720080" cy="189670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Rectángulo 11"/>
          <p:cNvSpPr/>
          <p:nvPr/>
        </p:nvSpPr>
        <p:spPr>
          <a:xfrm>
            <a:off x="7596336" y="3140968"/>
            <a:ext cx="720080" cy="1033676"/>
          </a:xfrm>
          <a:prstGeom prst="rect">
            <a:avLst/>
          </a:prstGeom>
          <a:pattFill prst="trellis">
            <a:fgClr>
              <a:schemeClr val="accent1"/>
            </a:fgClr>
            <a:bgClr>
              <a:schemeClr val="bg1"/>
            </a:bgClr>
          </a:patt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17" name="Conector recto 16"/>
          <p:cNvCxnSpPr/>
          <p:nvPr/>
        </p:nvCxnSpPr>
        <p:spPr>
          <a:xfrm flipV="1">
            <a:off x="5796136" y="4156185"/>
            <a:ext cx="2506560" cy="18459"/>
          </a:xfrm>
          <a:prstGeom prst="line">
            <a:avLst/>
          </a:prstGeom>
          <a:ln>
            <a:solidFill>
              <a:srgbClr val="00B050"/>
            </a:solidFill>
            <a:prstDash val="dash"/>
          </a:ln>
        </p:spPr>
        <p:style>
          <a:lnRef idx="2">
            <a:schemeClr val="accent1"/>
          </a:lnRef>
          <a:fillRef idx="0">
            <a:schemeClr val="accent1"/>
          </a:fillRef>
          <a:effectRef idx="1">
            <a:schemeClr val="accent1"/>
          </a:effectRef>
          <a:fontRef idx="minor">
            <a:schemeClr val="tx1"/>
          </a:fontRef>
        </p:style>
      </p:cxnSp>
      <p:sp>
        <p:nvSpPr>
          <p:cNvPr id="18" name="Rectángulo 17"/>
          <p:cNvSpPr/>
          <p:nvPr/>
        </p:nvSpPr>
        <p:spPr>
          <a:xfrm>
            <a:off x="5664779" y="3852577"/>
            <a:ext cx="1796967" cy="369332"/>
          </a:xfrm>
          <a:prstGeom prst="rect">
            <a:avLst/>
          </a:prstGeom>
        </p:spPr>
        <p:txBody>
          <a:bodyPr wrap="none">
            <a:spAutoFit/>
          </a:bodyPr>
          <a:lstStyle/>
          <a:p>
            <a:r>
              <a:rPr lang="es-MX" dirty="0">
                <a:latin typeface="Adobe Garamond Pro" panose="02020502060506020403" pitchFamily="18" charset="0"/>
              </a:rPr>
              <a:t>Umbral alcanzado</a:t>
            </a:r>
            <a:endParaRPr lang="es-ES" dirty="0"/>
          </a:p>
        </p:txBody>
      </p:sp>
      <mc:AlternateContent xmlns:mc="http://schemas.openxmlformats.org/markup-compatibility/2006" xmlns:a14="http://schemas.microsoft.com/office/drawing/2010/main">
        <mc:Choice Requires="a14">
          <p:sp>
            <p:nvSpPr>
              <p:cNvPr id="20" name="Rectángulo 19"/>
              <p:cNvSpPr/>
              <p:nvPr/>
            </p:nvSpPr>
            <p:spPr>
              <a:xfrm>
                <a:off x="7560953" y="2843644"/>
                <a:ext cx="82747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s-MX" b="0" i="1" smtClean="0">
                          <a:latin typeface="Cambria Math" panose="02040503050406030204" pitchFamily="18" charset="0"/>
                        </a:rPr>
                        <m:t>100%</m:t>
                      </m:r>
                    </m:oMath>
                  </m:oMathPara>
                </a14:m>
                <a:endParaRPr lang="es-ES" dirty="0"/>
              </a:p>
            </p:txBody>
          </p:sp>
        </mc:Choice>
        <mc:Fallback xmlns="">
          <p:sp>
            <p:nvSpPr>
              <p:cNvPr id="20" name="Rectángulo 19"/>
              <p:cNvSpPr>
                <a:spLocks noRot="1" noChangeAspect="1" noMove="1" noResize="1" noEditPoints="1" noAdjustHandles="1" noChangeArrowheads="1" noChangeShapeType="1" noTextEdit="1"/>
              </p:cNvSpPr>
              <p:nvPr/>
            </p:nvSpPr>
            <p:spPr>
              <a:xfrm>
                <a:off x="7560953" y="2843644"/>
                <a:ext cx="827471" cy="369332"/>
              </a:xfrm>
              <a:prstGeom prst="rect">
                <a:avLst/>
              </a:prstGeom>
              <a:blipFill rotWithShape="0">
                <a:blip r:embed="rId5"/>
                <a:stretch>
                  <a:fillRect/>
                </a:stretch>
              </a:blipFill>
            </p:spPr>
            <p:txBody>
              <a:bodyPr/>
              <a:lstStyle/>
              <a:p>
                <a:r>
                  <a:rPr lang="es-ES">
                    <a:noFill/>
                  </a:rPr>
                  <a:t> </a:t>
                </a:r>
              </a:p>
            </p:txBody>
          </p:sp>
        </mc:Fallback>
      </mc:AlternateContent>
      <p:cxnSp>
        <p:nvCxnSpPr>
          <p:cNvPr id="21" name="Conector recto 20"/>
          <p:cNvCxnSpPr/>
          <p:nvPr/>
        </p:nvCxnSpPr>
        <p:spPr>
          <a:xfrm flipV="1">
            <a:off x="5809856" y="4740720"/>
            <a:ext cx="2506560" cy="18459"/>
          </a:xfrm>
          <a:prstGeom prst="line">
            <a:avLst/>
          </a:prstGeom>
          <a:ln>
            <a:solidFill>
              <a:srgbClr val="FF0000"/>
            </a:solidFill>
            <a:prstDash val="dash"/>
          </a:ln>
        </p:spPr>
        <p:style>
          <a:lnRef idx="2">
            <a:schemeClr val="accent1"/>
          </a:lnRef>
          <a:fillRef idx="0">
            <a:schemeClr val="accent1"/>
          </a:fillRef>
          <a:effectRef idx="1">
            <a:schemeClr val="accent1"/>
          </a:effectRef>
          <a:fontRef idx="minor">
            <a:schemeClr val="tx1"/>
          </a:fontRef>
        </p:style>
      </p:cxnSp>
      <p:sp>
        <p:nvSpPr>
          <p:cNvPr id="22" name="Rectángulo 21"/>
          <p:cNvSpPr/>
          <p:nvPr/>
        </p:nvSpPr>
        <p:spPr>
          <a:xfrm>
            <a:off x="5678499" y="4437112"/>
            <a:ext cx="1891736" cy="369332"/>
          </a:xfrm>
          <a:prstGeom prst="rect">
            <a:avLst/>
          </a:prstGeom>
        </p:spPr>
        <p:txBody>
          <a:bodyPr wrap="none">
            <a:spAutoFit/>
          </a:bodyPr>
          <a:lstStyle/>
          <a:p>
            <a:r>
              <a:rPr lang="es-MX" b="1" dirty="0">
                <a:latin typeface="Adobe Garamond Pro" panose="02020502060506020403" pitchFamily="18" charset="0"/>
              </a:rPr>
              <a:t>Umbral referencia</a:t>
            </a:r>
            <a:endParaRPr lang="es-ES" b="1" dirty="0"/>
          </a:p>
        </p:txBody>
      </p:sp>
    </p:spTree>
    <p:extLst>
      <p:ext uri="{BB962C8B-B14F-4D97-AF65-F5344CB8AC3E}">
        <p14:creationId xmlns:p14="http://schemas.microsoft.com/office/powerpoint/2010/main" val="11586429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6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0157" y="1432045"/>
            <a:ext cx="1619833" cy="1436636"/>
          </a:xfrm>
          <a:prstGeom prst="rect">
            <a:avLst/>
          </a:prstGeom>
        </p:spPr>
      </p:pic>
      <p:sp>
        <p:nvSpPr>
          <p:cNvPr id="2" name="Título 1"/>
          <p:cNvSpPr>
            <a:spLocks noGrp="1"/>
          </p:cNvSpPr>
          <p:nvPr>
            <p:ph type="title"/>
          </p:nvPr>
        </p:nvSpPr>
        <p:spPr/>
        <p:txBody>
          <a:bodyPr/>
          <a:lstStyle/>
          <a:p>
            <a:r>
              <a:rPr lang="es-MX" dirty="0"/>
              <a:t>Resultados Preliminares</a:t>
            </a:r>
          </a:p>
        </p:txBody>
      </p:sp>
      <p:sp>
        <p:nvSpPr>
          <p:cNvPr id="6" name="Decisión 5"/>
          <p:cNvSpPr/>
          <p:nvPr/>
        </p:nvSpPr>
        <p:spPr>
          <a:xfrm>
            <a:off x="3195169" y="3220848"/>
            <a:ext cx="1338768" cy="1224136"/>
          </a:xfrm>
          <a:prstGeom prst="flowChartDecisi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sz="1400" dirty="0"/>
          </a:p>
        </p:txBody>
      </p:sp>
      <p:cxnSp>
        <p:nvCxnSpPr>
          <p:cNvPr id="10" name="Conector angular 9"/>
          <p:cNvCxnSpPr>
            <a:stCxn id="6" idx="3"/>
          </p:cNvCxnSpPr>
          <p:nvPr/>
        </p:nvCxnSpPr>
        <p:spPr>
          <a:xfrm flipH="1" flipV="1">
            <a:off x="4478346" y="2084190"/>
            <a:ext cx="55591" cy="1748726"/>
          </a:xfrm>
          <a:prstGeom prst="bentConnector4">
            <a:avLst>
              <a:gd name="adj1" fmla="val -525977"/>
              <a:gd name="adj2" fmla="val 10033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 name="Imagen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7574" y="4797152"/>
            <a:ext cx="1153959" cy="1214556"/>
          </a:xfrm>
          <a:prstGeom prst="rect">
            <a:avLst/>
          </a:prstGeom>
        </p:spPr>
      </p:pic>
      <p:sp>
        <p:nvSpPr>
          <p:cNvPr id="16" name="12 CuadroTexto"/>
          <p:cNvSpPr txBox="1"/>
          <p:nvPr/>
        </p:nvSpPr>
        <p:spPr>
          <a:xfrm rot="21090889">
            <a:off x="3573701" y="1581381"/>
            <a:ext cx="450764" cy="338554"/>
          </a:xfrm>
          <a:prstGeom prst="rect">
            <a:avLst/>
          </a:prstGeom>
          <a:noFill/>
        </p:spPr>
        <p:txBody>
          <a:bodyPr wrap="none" rtlCol="0">
            <a:spAutoFit/>
          </a:bodyPr>
          <a:lstStyle/>
          <a:p>
            <a:r>
              <a:rPr lang="es-MX" sz="800" b="1" dirty="0">
                <a:solidFill>
                  <a:schemeClr val="bg1"/>
                </a:solidFill>
              </a:rPr>
              <a:t>Run</a:t>
            </a:r>
          </a:p>
          <a:p>
            <a:r>
              <a:rPr lang="es-MX" sz="800" b="1" dirty="0">
                <a:solidFill>
                  <a:schemeClr val="bg1"/>
                </a:solidFill>
              </a:rPr>
              <a:t>Max ∑</a:t>
            </a:r>
          </a:p>
        </p:txBody>
      </p:sp>
      <p:cxnSp>
        <p:nvCxnSpPr>
          <p:cNvPr id="20" name="Conector angular 19"/>
          <p:cNvCxnSpPr>
            <a:stCxn id="6" idx="2"/>
            <a:endCxn id="12" idx="0"/>
          </p:cNvCxnSpPr>
          <p:nvPr/>
        </p:nvCxnSpPr>
        <p:spPr>
          <a:xfrm rot="16200000" flipH="1">
            <a:off x="3688469" y="4621067"/>
            <a:ext cx="352168" cy="1"/>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CuadroTexto 36"/>
          <p:cNvSpPr txBox="1"/>
          <p:nvPr/>
        </p:nvSpPr>
        <p:spPr>
          <a:xfrm>
            <a:off x="504520" y="4820959"/>
            <a:ext cx="2458614" cy="1200329"/>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es-MX" dirty="0"/>
              <a:t>Una vez obtenidos los resultados preliminares se publican e inicia el proceso de validación.</a:t>
            </a:r>
          </a:p>
        </p:txBody>
      </p:sp>
      <p:cxnSp>
        <p:nvCxnSpPr>
          <p:cNvPr id="41" name="Conector recto de flecha 40"/>
          <p:cNvCxnSpPr>
            <a:stCxn id="12" idx="1"/>
            <a:endCxn id="37" idx="3"/>
          </p:cNvCxnSpPr>
          <p:nvPr/>
        </p:nvCxnSpPr>
        <p:spPr>
          <a:xfrm flipH="1">
            <a:off x="2963134" y="5404430"/>
            <a:ext cx="324440" cy="1669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47" name="Imagen 46"/>
          <p:cNvPicPr>
            <a:picLocks noChangeAspect="1"/>
          </p:cNvPicPr>
          <p:nvPr/>
        </p:nvPicPr>
        <p:blipFill rotWithShape="1">
          <a:blip r:embed="rId5">
            <a:extLst>
              <a:ext uri="{28A0092B-C50C-407E-A947-70E740481C1C}">
                <a14:useLocalDpi xmlns:a14="http://schemas.microsoft.com/office/drawing/2010/main" val="0"/>
              </a:ext>
            </a:extLst>
          </a:blip>
          <a:srcRect l="6439" r="56429" b="67763"/>
          <a:stretch/>
        </p:blipFill>
        <p:spPr>
          <a:xfrm>
            <a:off x="966034" y="3384862"/>
            <a:ext cx="1663732" cy="1306840"/>
          </a:xfrm>
          <a:prstGeom prst="rect">
            <a:avLst/>
          </a:prstGeom>
        </p:spPr>
      </p:pic>
      <mc:AlternateContent xmlns:mc="http://schemas.openxmlformats.org/markup-compatibility/2006" xmlns:a14="http://schemas.microsoft.com/office/drawing/2010/main">
        <mc:Choice Requires="a14">
          <p:sp>
            <p:nvSpPr>
              <p:cNvPr id="56" name="Llamada rectangular 55"/>
              <p:cNvSpPr/>
              <p:nvPr/>
            </p:nvSpPr>
            <p:spPr>
              <a:xfrm>
                <a:off x="4699324" y="4202792"/>
                <a:ext cx="3930489" cy="1530464"/>
              </a:xfrm>
              <a:prstGeom prst="wedgeRectCallout">
                <a:avLst>
                  <a:gd name="adj1" fmla="val -70213"/>
                  <a:gd name="adj2" fmla="val -20898"/>
                </a:avLst>
              </a:prstGeom>
              <a:solidFill>
                <a:schemeClr val="accent2">
                  <a:lumMod val="20000"/>
                  <a:lumOff val="80000"/>
                </a:schemeClr>
              </a:solidFill>
              <a:ln>
                <a:solidFill>
                  <a:schemeClr val="accent2"/>
                </a:solidFill>
              </a:ln>
            </p:spPr>
            <p:style>
              <a:lnRef idx="1">
                <a:schemeClr val="accent2"/>
              </a:lnRef>
              <a:fillRef idx="2">
                <a:schemeClr val="accent2"/>
              </a:fillRef>
              <a:effectRef idx="1">
                <a:schemeClr val="accent2"/>
              </a:effectRef>
              <a:fontRef idx="minor">
                <a:schemeClr val="dk1"/>
              </a:fontRef>
            </p:style>
            <p:txBody>
              <a:bodyPr rtlCol="0" anchor="ctr"/>
              <a:lstStyle/>
              <a:p>
                <a:pPr marL="285750" indent="-285750" algn="just">
                  <a:buFont typeface="Arial" panose="020B0604020202020204" pitchFamily="34" charset="0"/>
                  <a:buChar char="•"/>
                </a:pPr>
                <a:r>
                  <a:rPr lang="es-MX" sz="1600" dirty="0">
                    <a:latin typeface="Arial" panose="020B0604020202020204" pitchFamily="34" charset="0"/>
                    <a:cs typeface="Arial" panose="020B0604020202020204" pitchFamily="34" charset="0"/>
                  </a:rPr>
                  <a:t>Si </a:t>
                </a:r>
              </a:p>
              <a:p>
                <a:pPr algn="ctr"/>
                <a14:m>
                  <m:oMath xmlns:m="http://schemas.openxmlformats.org/officeDocument/2006/math">
                    <m:r>
                      <m:rPr>
                        <m:sty m:val="p"/>
                      </m:rPr>
                      <a:rPr lang="es-MX" sz="1600">
                        <a:solidFill>
                          <a:srgbClr val="FF0000"/>
                        </a:solidFill>
                        <a:latin typeface="Cambria Math" panose="02040503050406030204" pitchFamily="18" charset="0"/>
                      </a:rPr>
                      <m:t>Umbral</m:t>
                    </m:r>
                    <m:r>
                      <a:rPr lang="es-MX" sz="1600">
                        <a:solidFill>
                          <a:srgbClr val="FF0000"/>
                        </a:solidFill>
                        <a:latin typeface="Cambria Math" panose="02040503050406030204" pitchFamily="18" charset="0"/>
                      </a:rPr>
                      <m:t> </m:t>
                    </m:r>
                    <m:r>
                      <m:rPr>
                        <m:sty m:val="p"/>
                      </m:rPr>
                      <a:rPr lang="es-MX" sz="1600">
                        <a:solidFill>
                          <a:srgbClr val="FF0000"/>
                        </a:solidFill>
                        <a:latin typeface="Cambria Math" panose="02040503050406030204" pitchFamily="18" charset="0"/>
                      </a:rPr>
                      <m:t>referencia</m:t>
                    </m:r>
                    <m:r>
                      <a:rPr lang="es-MX" sz="1600" i="1" smtClean="0">
                        <a:solidFill>
                          <a:srgbClr val="FF0000"/>
                        </a:solidFill>
                        <a:latin typeface="Cambria Math" panose="02040503050406030204" pitchFamily="18" charset="0"/>
                        <a:ea typeface="Cambria Math" panose="02040503050406030204" pitchFamily="18" charset="0"/>
                      </a:rPr>
                      <m:t>≤</m:t>
                    </m:r>
                    <m:r>
                      <m:rPr>
                        <m:sty m:val="p"/>
                      </m:rPr>
                      <a:rPr lang="es-MX" sz="1600">
                        <a:solidFill>
                          <a:schemeClr val="accent1"/>
                        </a:solidFill>
                        <a:latin typeface="Cambria Math" panose="02040503050406030204" pitchFamily="18" charset="0"/>
                      </a:rPr>
                      <m:t>Umbral</m:t>
                    </m:r>
                    <m:r>
                      <a:rPr lang="es-MX" sz="1600">
                        <a:solidFill>
                          <a:schemeClr val="accent1"/>
                        </a:solidFill>
                        <a:latin typeface="Cambria Math" panose="02040503050406030204" pitchFamily="18" charset="0"/>
                      </a:rPr>
                      <m:t> </m:t>
                    </m:r>
                    <m:r>
                      <m:rPr>
                        <m:sty m:val="p"/>
                      </m:rPr>
                      <a:rPr lang="es-MX" sz="1600">
                        <a:solidFill>
                          <a:schemeClr val="accent1"/>
                        </a:solidFill>
                        <a:latin typeface="Cambria Math" panose="02040503050406030204" pitchFamily="18" charset="0"/>
                      </a:rPr>
                      <m:t>obtenido</m:t>
                    </m:r>
                  </m:oMath>
                </a14:m>
                <a:r>
                  <a:rPr lang="es-MX" sz="1600" dirty="0">
                    <a:latin typeface="Arial" panose="020B0604020202020204" pitchFamily="34" charset="0"/>
                    <a:cs typeface="Arial" panose="020B0604020202020204" pitchFamily="34" charset="0"/>
                  </a:rPr>
                  <a:t>,</a:t>
                </a:r>
              </a:p>
              <a:p>
                <a:pPr algn="just"/>
                <a:r>
                  <a:rPr lang="es-MX" sz="1600" dirty="0">
                    <a:latin typeface="Arial" panose="020B0604020202020204" pitchFamily="34" charset="0"/>
                    <a:cs typeface="Arial" panose="020B0604020202020204" pitchFamily="34" charset="0"/>
                  </a:rPr>
                  <a:t>el proceso de subasta termina y CENACE declara como ganadores preliminares a las ofertas de venta seleccionadas.</a:t>
                </a:r>
              </a:p>
            </p:txBody>
          </p:sp>
        </mc:Choice>
        <mc:Fallback xmlns="">
          <p:sp>
            <p:nvSpPr>
              <p:cNvPr id="56" name="Llamada rectangular 55"/>
              <p:cNvSpPr>
                <a:spLocks noRot="1" noChangeAspect="1" noMove="1" noResize="1" noEditPoints="1" noAdjustHandles="1" noChangeArrowheads="1" noChangeShapeType="1" noTextEdit="1"/>
              </p:cNvSpPr>
              <p:nvPr/>
            </p:nvSpPr>
            <p:spPr>
              <a:xfrm>
                <a:off x="4699324" y="4202792"/>
                <a:ext cx="3930489" cy="1530464"/>
              </a:xfrm>
              <a:prstGeom prst="wedgeRectCallout">
                <a:avLst>
                  <a:gd name="adj1" fmla="val -70213"/>
                  <a:gd name="adj2" fmla="val -20898"/>
                </a:avLst>
              </a:prstGeom>
              <a:blipFill rotWithShape="0">
                <a:blip r:embed="rId6"/>
                <a:stretch>
                  <a:fillRect/>
                </a:stretch>
              </a:blipFill>
              <a:ln>
                <a:solidFill>
                  <a:schemeClr val="accent2"/>
                </a:solidFill>
              </a:ln>
            </p:spPr>
            <p:txBody>
              <a:bodyPr/>
              <a:lstStyle/>
              <a:p>
                <a:r>
                  <a:rPr lang="es-ES">
                    <a:noFill/>
                  </a:rPr>
                  <a:t> </a:t>
                </a:r>
              </a:p>
            </p:txBody>
          </p:sp>
        </mc:Fallback>
      </mc:AlternateContent>
      <p:sp>
        <p:nvSpPr>
          <p:cNvPr id="57" name="CuadroTexto 56"/>
          <p:cNvSpPr txBox="1"/>
          <p:nvPr/>
        </p:nvSpPr>
        <p:spPr>
          <a:xfrm>
            <a:off x="4422703" y="3552124"/>
            <a:ext cx="486961" cy="338554"/>
          </a:xfrm>
          <a:prstGeom prst="rect">
            <a:avLst/>
          </a:prstGeom>
          <a:noFill/>
        </p:spPr>
        <p:txBody>
          <a:bodyPr wrap="square" rtlCol="0">
            <a:spAutoFit/>
          </a:bodyPr>
          <a:lstStyle/>
          <a:p>
            <a:r>
              <a:rPr lang="es-MX" sz="1600" b="1" dirty="0">
                <a:solidFill>
                  <a:schemeClr val="accent3">
                    <a:lumMod val="75000"/>
                  </a:schemeClr>
                </a:solidFill>
              </a:rPr>
              <a:t>NO</a:t>
            </a:r>
          </a:p>
        </p:txBody>
      </p:sp>
      <p:sp>
        <p:nvSpPr>
          <p:cNvPr id="58" name="CuadroTexto 57"/>
          <p:cNvSpPr txBox="1"/>
          <p:nvPr/>
        </p:nvSpPr>
        <p:spPr>
          <a:xfrm>
            <a:off x="3585025" y="4366096"/>
            <a:ext cx="486961" cy="338554"/>
          </a:xfrm>
          <a:prstGeom prst="rect">
            <a:avLst/>
          </a:prstGeom>
          <a:noFill/>
        </p:spPr>
        <p:txBody>
          <a:bodyPr wrap="square" rtlCol="0">
            <a:spAutoFit/>
          </a:bodyPr>
          <a:lstStyle/>
          <a:p>
            <a:r>
              <a:rPr lang="es-MX" sz="1600" b="1" dirty="0">
                <a:solidFill>
                  <a:schemeClr val="accent3">
                    <a:lumMod val="75000"/>
                  </a:schemeClr>
                </a:solidFill>
              </a:rPr>
              <a:t>SI</a:t>
            </a:r>
          </a:p>
        </p:txBody>
      </p:sp>
      <p:cxnSp>
        <p:nvCxnSpPr>
          <p:cNvPr id="24" name="Conector angular 23"/>
          <p:cNvCxnSpPr/>
          <p:nvPr/>
        </p:nvCxnSpPr>
        <p:spPr>
          <a:xfrm rot="16200000" flipH="1">
            <a:off x="3608588" y="2964883"/>
            <a:ext cx="511928" cy="1"/>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Proceso alternativo 4"/>
          <p:cNvSpPr/>
          <p:nvPr/>
        </p:nvSpPr>
        <p:spPr>
          <a:xfrm>
            <a:off x="4636745" y="2708919"/>
            <a:ext cx="367303" cy="360041"/>
          </a:xfrm>
          <a:prstGeom prst="flowChartAlternateProcess">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a:p>
        </p:txBody>
      </p:sp>
      <mc:AlternateContent xmlns:mc="http://schemas.openxmlformats.org/markup-compatibility/2006" xmlns:a14="http://schemas.microsoft.com/office/drawing/2010/main">
        <mc:Choice Requires="a14">
          <p:sp>
            <p:nvSpPr>
              <p:cNvPr id="19" name="Llamada rectangular 18"/>
              <p:cNvSpPr/>
              <p:nvPr/>
            </p:nvSpPr>
            <p:spPr>
              <a:xfrm>
                <a:off x="5004048" y="1509847"/>
                <a:ext cx="3625765" cy="1055057"/>
              </a:xfrm>
              <a:prstGeom prst="wedgeRectCallout">
                <a:avLst>
                  <a:gd name="adj1" fmla="val -54243"/>
                  <a:gd name="adj2" fmla="val 79973"/>
                </a:avLst>
              </a:prstGeom>
              <a:solidFill>
                <a:schemeClr val="accent2">
                  <a:lumMod val="20000"/>
                  <a:lumOff val="80000"/>
                </a:schemeClr>
              </a:solidFill>
              <a:ln>
                <a:solidFill>
                  <a:schemeClr val="accent2"/>
                </a:solidFill>
              </a:ln>
            </p:spPr>
            <p:style>
              <a:lnRef idx="1">
                <a:schemeClr val="accent2"/>
              </a:lnRef>
              <a:fillRef idx="2">
                <a:schemeClr val="accent2"/>
              </a:fillRef>
              <a:effectRef idx="1">
                <a:schemeClr val="accent2"/>
              </a:effectRef>
              <a:fontRef idx="minor">
                <a:schemeClr val="dk1"/>
              </a:fontRef>
            </p:style>
            <p:txBody>
              <a:bodyPr rtlCol="0" anchor="ctr"/>
              <a:lstStyle/>
              <a:p>
                <a:pPr marL="285750" indent="-285750" algn="just">
                  <a:buFont typeface="Arial" panose="020B0604020202020204" pitchFamily="34" charset="0"/>
                  <a:buChar char="•"/>
                </a:pPr>
                <a:r>
                  <a:rPr lang="es-MX" sz="1600" dirty="0">
                    <a:latin typeface="Arial" panose="020B0604020202020204" pitchFamily="34" charset="0"/>
                    <a:cs typeface="Arial" panose="020B0604020202020204" pitchFamily="34" charset="0"/>
                  </a:rPr>
                  <a:t>Si </a:t>
                </a:r>
              </a:p>
              <a:p>
                <a:pPr algn="ctr"/>
                <a14:m>
                  <m:oMath xmlns:m="http://schemas.openxmlformats.org/officeDocument/2006/math">
                    <m:r>
                      <a:rPr lang="es-MX" sz="1600">
                        <a:latin typeface="Cambria Math" panose="02040503050406030204" pitchFamily="18" charset="0"/>
                      </a:rPr>
                      <m:t> </m:t>
                    </m:r>
                    <m:r>
                      <m:rPr>
                        <m:sty m:val="p"/>
                      </m:rPr>
                      <a:rPr lang="es-MX" sz="1600">
                        <a:solidFill>
                          <a:schemeClr val="accent1"/>
                        </a:solidFill>
                        <a:latin typeface="Cambria Math" panose="02040503050406030204" pitchFamily="18" charset="0"/>
                      </a:rPr>
                      <m:t>Umbral</m:t>
                    </m:r>
                    <m:r>
                      <a:rPr lang="es-MX" sz="1600">
                        <a:solidFill>
                          <a:schemeClr val="accent1"/>
                        </a:solidFill>
                        <a:latin typeface="Cambria Math" panose="02040503050406030204" pitchFamily="18" charset="0"/>
                      </a:rPr>
                      <m:t> </m:t>
                    </m:r>
                    <m:r>
                      <m:rPr>
                        <m:sty m:val="p"/>
                      </m:rPr>
                      <a:rPr lang="es-MX" sz="1600">
                        <a:solidFill>
                          <a:schemeClr val="accent1"/>
                        </a:solidFill>
                        <a:latin typeface="Cambria Math" panose="02040503050406030204" pitchFamily="18" charset="0"/>
                      </a:rPr>
                      <m:t>obtenido</m:t>
                    </m:r>
                    <m:r>
                      <a:rPr lang="es-MX" sz="1600">
                        <a:latin typeface="Cambria Math" panose="02040503050406030204" pitchFamily="18" charset="0"/>
                      </a:rPr>
                      <m:t>&lt;</m:t>
                    </m:r>
                    <m:r>
                      <m:rPr>
                        <m:sty m:val="p"/>
                      </m:rPr>
                      <a:rPr lang="es-MX" sz="1600">
                        <a:solidFill>
                          <a:srgbClr val="FF0000"/>
                        </a:solidFill>
                        <a:latin typeface="Cambria Math" panose="02040503050406030204" pitchFamily="18" charset="0"/>
                      </a:rPr>
                      <m:t>Umbral</m:t>
                    </m:r>
                    <m:r>
                      <a:rPr lang="es-MX" sz="1600">
                        <a:solidFill>
                          <a:srgbClr val="FF0000"/>
                        </a:solidFill>
                        <a:latin typeface="Cambria Math" panose="02040503050406030204" pitchFamily="18" charset="0"/>
                      </a:rPr>
                      <m:t> </m:t>
                    </m:r>
                    <m:r>
                      <m:rPr>
                        <m:sty m:val="p"/>
                      </m:rPr>
                      <a:rPr lang="es-MX" sz="1600">
                        <a:solidFill>
                          <a:srgbClr val="FF0000"/>
                        </a:solidFill>
                        <a:latin typeface="Cambria Math" panose="02040503050406030204" pitchFamily="18" charset="0"/>
                      </a:rPr>
                      <m:t>referencia</m:t>
                    </m:r>
                  </m:oMath>
                </a14:m>
                <a:r>
                  <a:rPr lang="es-MX" sz="1600" dirty="0">
                    <a:latin typeface="Arial" panose="020B0604020202020204" pitchFamily="34" charset="0"/>
                    <a:cs typeface="Arial" panose="020B0604020202020204" pitchFamily="34" charset="0"/>
                  </a:rPr>
                  <a:t>,</a:t>
                </a:r>
              </a:p>
              <a:p>
                <a:pPr algn="just"/>
                <a:r>
                  <a:rPr lang="es-MX" sz="1600" dirty="0">
                    <a:latin typeface="Arial" panose="020B0604020202020204" pitchFamily="34" charset="0"/>
                    <a:cs typeface="Arial" panose="020B0604020202020204" pitchFamily="34" charset="0"/>
                  </a:rPr>
                  <a:t>se realizará un proceso iterativo: el proceso de subasta continúa.</a:t>
                </a:r>
                <a:endParaRPr lang="es-MX" sz="1600" dirty="0"/>
              </a:p>
            </p:txBody>
          </p:sp>
        </mc:Choice>
        <mc:Fallback xmlns="">
          <p:sp>
            <p:nvSpPr>
              <p:cNvPr id="19" name="Llamada rectangular 18"/>
              <p:cNvSpPr>
                <a:spLocks noRot="1" noChangeAspect="1" noMove="1" noResize="1" noEditPoints="1" noAdjustHandles="1" noChangeArrowheads="1" noChangeShapeType="1" noTextEdit="1"/>
              </p:cNvSpPr>
              <p:nvPr/>
            </p:nvSpPr>
            <p:spPr>
              <a:xfrm>
                <a:off x="5004048" y="1509847"/>
                <a:ext cx="3625765" cy="1055057"/>
              </a:xfrm>
              <a:prstGeom prst="wedgeRectCallout">
                <a:avLst>
                  <a:gd name="adj1" fmla="val -54243"/>
                  <a:gd name="adj2" fmla="val 79973"/>
                </a:avLst>
              </a:prstGeom>
              <a:blipFill rotWithShape="0">
                <a:blip r:embed="rId7"/>
                <a:stretch>
                  <a:fillRect/>
                </a:stretch>
              </a:blipFill>
              <a:ln>
                <a:solidFill>
                  <a:schemeClr val="accent2"/>
                </a:solidFill>
              </a:ln>
            </p:spPr>
            <p:txBody>
              <a:bodyPr/>
              <a:lstStyle/>
              <a:p>
                <a:r>
                  <a:rPr lang="es-ES">
                    <a:noFill/>
                  </a:rPr>
                  <a:t> </a:t>
                </a:r>
              </a:p>
            </p:txBody>
          </p:sp>
        </mc:Fallback>
      </mc:AlternateContent>
      <p:sp>
        <p:nvSpPr>
          <p:cNvPr id="3" name="Rectángulo 2"/>
          <p:cNvSpPr/>
          <p:nvPr/>
        </p:nvSpPr>
        <p:spPr>
          <a:xfrm>
            <a:off x="551313" y="1423182"/>
            <a:ext cx="2443422" cy="2031325"/>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Una vez obtenida la solución optima derivada de la ejecución del programa de enteros mixtos, se continúa con lo siguiente.</a:t>
            </a:r>
          </a:p>
        </p:txBody>
      </p:sp>
    </p:spTree>
    <p:extLst>
      <p:ext uri="{BB962C8B-B14F-4D97-AF65-F5344CB8AC3E}">
        <p14:creationId xmlns:p14="http://schemas.microsoft.com/office/powerpoint/2010/main" val="41090113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Proceso Iterativo</a:t>
            </a:r>
          </a:p>
        </p:txBody>
      </p:sp>
      <p:sp>
        <p:nvSpPr>
          <p:cNvPr id="7" name="Rectángulo 6"/>
          <p:cNvSpPr/>
          <p:nvPr/>
        </p:nvSpPr>
        <p:spPr>
          <a:xfrm>
            <a:off x="823548" y="3789040"/>
            <a:ext cx="6403026" cy="2031325"/>
          </a:xfrm>
          <a:prstGeom prst="rect">
            <a:avLst/>
          </a:prstGeom>
          <a:solidFill>
            <a:schemeClr val="accent3">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lgn="just">
              <a:buClr>
                <a:srgbClr val="0070C0"/>
              </a:buClr>
              <a:buFont typeface="Wingdings" panose="05000000000000000000" pitchFamily="2" charset="2"/>
              <a:buChar char="v"/>
            </a:pPr>
            <a:r>
              <a:rPr lang="es-MX" dirty="0">
                <a:latin typeface="Arial" panose="020B0604020202020204" pitchFamily="34" charset="0"/>
                <a:cs typeface="Arial" panose="020B0604020202020204" pitchFamily="34" charset="0"/>
              </a:rPr>
              <a:t>Todos los licitantes pueden mejorar su precio, incluyendo las seleccionadas. Solo pueden modificar el precio.</a:t>
            </a:r>
          </a:p>
          <a:p>
            <a:pPr marL="342900" indent="-342900" algn="just">
              <a:buClr>
                <a:srgbClr val="0070C0"/>
              </a:buClr>
              <a:buFont typeface="Wingdings" panose="05000000000000000000" pitchFamily="2" charset="2"/>
              <a:buChar char="v"/>
            </a:pPr>
            <a:endParaRPr lang="es-MX" dirty="0">
              <a:latin typeface="Arial" panose="020B0604020202020204" pitchFamily="34" charset="0"/>
              <a:cs typeface="Arial" panose="020B0604020202020204" pitchFamily="34" charset="0"/>
            </a:endParaRPr>
          </a:p>
          <a:p>
            <a:pPr marL="342900" indent="-342900" algn="just">
              <a:buClr>
                <a:srgbClr val="0070C0"/>
              </a:buClr>
              <a:buFont typeface="Wingdings" panose="05000000000000000000" pitchFamily="2" charset="2"/>
              <a:buChar char="v"/>
            </a:pPr>
            <a:r>
              <a:rPr lang="es-MX" dirty="0">
                <a:latin typeface="Arial" panose="020B0604020202020204" pitchFamily="34" charset="0"/>
                <a:cs typeface="Arial" panose="020B0604020202020204" pitchFamily="34" charset="0"/>
              </a:rPr>
              <a:t>No se permite incrementar el precio. Si mejora su precio, debe hacerlo al menos en un porcentaje establecido por el CENACE (0.5%).</a:t>
            </a:r>
            <a:endParaRPr lang="es-ES" dirty="0">
              <a:latin typeface="Arial" panose="020B0604020202020204" pitchFamily="34" charset="0"/>
              <a:cs typeface="Arial" panose="020B0604020202020204" pitchFamily="34" charset="0"/>
            </a:endParaRPr>
          </a:p>
          <a:p>
            <a:pPr marL="342900" indent="-342900" algn="just">
              <a:buClr>
                <a:srgbClr val="0070C0"/>
              </a:buClr>
              <a:buFont typeface="Wingdings" panose="05000000000000000000" pitchFamily="2" charset="2"/>
              <a:buChar char="v"/>
            </a:pPr>
            <a:endParaRPr lang="es-ES" dirty="0">
              <a:latin typeface="Arial" panose="020B0604020202020204" pitchFamily="34" charset="0"/>
              <a:cs typeface="Arial" panose="020B0604020202020204" pitchFamily="34" charset="0"/>
            </a:endParaRPr>
          </a:p>
        </p:txBody>
      </p:sp>
      <p:sp>
        <p:nvSpPr>
          <p:cNvPr id="3" name="CuadroTexto 2"/>
          <p:cNvSpPr txBox="1"/>
          <p:nvPr/>
        </p:nvSpPr>
        <p:spPr>
          <a:xfrm>
            <a:off x="-6509873" y="-1467527"/>
            <a:ext cx="301686" cy="369332"/>
          </a:xfrm>
          <a:prstGeom prst="rect">
            <a:avLst/>
          </a:prstGeom>
          <a:noFill/>
        </p:spPr>
        <p:txBody>
          <a:bodyPr wrap="none" rtlCol="0">
            <a:spAutoFit/>
          </a:bodyPr>
          <a:lstStyle/>
          <a:p>
            <a:r>
              <a:rPr lang="es-MX" dirty="0"/>
              <a:t>1</a:t>
            </a:r>
            <a:endParaRPr lang="es-ES" dirty="0"/>
          </a:p>
        </p:txBody>
      </p:sp>
      <p:sp>
        <p:nvSpPr>
          <p:cNvPr id="9" name="CuadroTexto 8"/>
          <p:cNvSpPr txBox="1"/>
          <p:nvPr/>
        </p:nvSpPr>
        <p:spPr>
          <a:xfrm>
            <a:off x="-2836860" y="-1467544"/>
            <a:ext cx="301686" cy="369332"/>
          </a:xfrm>
          <a:prstGeom prst="rect">
            <a:avLst/>
          </a:prstGeom>
          <a:noFill/>
        </p:spPr>
        <p:txBody>
          <a:bodyPr wrap="none" rtlCol="0">
            <a:spAutoFit/>
          </a:bodyPr>
          <a:lstStyle/>
          <a:p>
            <a:r>
              <a:rPr lang="es-MX" dirty="0"/>
              <a:t>2</a:t>
            </a:r>
            <a:endParaRPr lang="es-ES" dirty="0"/>
          </a:p>
        </p:txBody>
      </p:sp>
      <p:sp>
        <p:nvSpPr>
          <p:cNvPr id="10" name="CuadroTexto 9"/>
          <p:cNvSpPr txBox="1"/>
          <p:nvPr/>
        </p:nvSpPr>
        <p:spPr>
          <a:xfrm>
            <a:off x="877808" y="-1467544"/>
            <a:ext cx="301686" cy="369332"/>
          </a:xfrm>
          <a:prstGeom prst="rect">
            <a:avLst/>
          </a:prstGeom>
          <a:noFill/>
        </p:spPr>
        <p:txBody>
          <a:bodyPr wrap="none" rtlCol="0">
            <a:spAutoFit/>
          </a:bodyPr>
          <a:lstStyle/>
          <a:p>
            <a:r>
              <a:rPr lang="es-MX" dirty="0"/>
              <a:t>3</a:t>
            </a:r>
            <a:endParaRPr lang="es-ES" dirty="0"/>
          </a:p>
        </p:txBody>
      </p:sp>
      <p:sp>
        <p:nvSpPr>
          <p:cNvPr id="17" name="Rectángulo 16"/>
          <p:cNvSpPr/>
          <p:nvPr/>
        </p:nvSpPr>
        <p:spPr>
          <a:xfrm>
            <a:off x="827584" y="1504469"/>
            <a:ext cx="5868652" cy="1754326"/>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buClr>
                <a:srgbClr val="0070C0"/>
              </a:buClr>
              <a:buFont typeface="Wingdings" panose="05000000000000000000" pitchFamily="2" charset="2"/>
              <a:buChar char="v"/>
            </a:pPr>
            <a:r>
              <a:rPr lang="es-MX" dirty="0">
                <a:latin typeface="Arial" panose="020B0604020202020204" pitchFamily="34" charset="0"/>
                <a:cs typeface="Arial" panose="020B0604020202020204" pitchFamily="34" charset="0"/>
              </a:rPr>
              <a:t>El CENACE hace conocer lo siguiente.</a:t>
            </a:r>
          </a:p>
          <a:p>
            <a:pPr marL="800100" lvl="1" indent="-342900" algn="just">
              <a:buClr>
                <a:srgbClr val="0070C0"/>
              </a:buClr>
              <a:buFont typeface="Wingdings" panose="05000000000000000000" pitchFamily="2" charset="2"/>
              <a:buChar char="§"/>
            </a:pPr>
            <a:r>
              <a:rPr lang="es-MX" b="1" dirty="0">
                <a:latin typeface="Arial" panose="020B0604020202020204" pitchFamily="34" charset="0"/>
                <a:cs typeface="Arial" panose="020B0604020202020204" pitchFamily="34" charset="0"/>
              </a:rPr>
              <a:t>En público </a:t>
            </a:r>
          </a:p>
          <a:p>
            <a:pPr marL="1257300" lvl="2" indent="-342900" algn="just">
              <a:buClr>
                <a:srgbClr val="0070C0"/>
              </a:buClr>
              <a:buFont typeface="Arial" panose="020B0604020202020204" pitchFamily="34" charset="0"/>
              <a:buChar char="•"/>
            </a:pPr>
            <a:r>
              <a:rPr lang="es-MX" dirty="0">
                <a:latin typeface="Arial" panose="020B0604020202020204" pitchFamily="34" charset="0"/>
                <a:cs typeface="Arial" panose="020B0604020202020204" pitchFamily="34" charset="0"/>
              </a:rPr>
              <a:t>Precio y las cantidades de cada producto de las ofertas de venta seleccionadas</a:t>
            </a:r>
          </a:p>
          <a:p>
            <a:pPr marL="800100" lvl="1" indent="-342900" algn="just">
              <a:buClr>
                <a:srgbClr val="0070C0"/>
              </a:buClr>
              <a:buFont typeface="Wingdings" panose="05000000000000000000" pitchFamily="2" charset="2"/>
              <a:buChar char="§"/>
            </a:pPr>
            <a:r>
              <a:rPr lang="es-MX" b="1" dirty="0">
                <a:latin typeface="Arial" panose="020B0604020202020204" pitchFamily="34" charset="0"/>
                <a:cs typeface="Arial" panose="020B0604020202020204" pitchFamily="34" charset="0"/>
              </a:rPr>
              <a:t>En privado</a:t>
            </a:r>
            <a:r>
              <a:rPr lang="es-MX" dirty="0">
                <a:latin typeface="Arial" panose="020B0604020202020204" pitchFamily="34" charset="0"/>
                <a:cs typeface="Arial" panose="020B0604020202020204" pitchFamily="34" charset="0"/>
              </a:rPr>
              <a:t> (a cada licitante)</a:t>
            </a:r>
          </a:p>
          <a:p>
            <a:pPr marL="1200150" lvl="2" indent="-285750" algn="just">
              <a:buClr>
                <a:srgbClr val="0070C0"/>
              </a:buClr>
              <a:buFont typeface="Arial" panose="020B0604020202020204" pitchFamily="34" charset="0"/>
              <a:buChar char="•"/>
            </a:pPr>
            <a:r>
              <a:rPr lang="es-MX" dirty="0">
                <a:latin typeface="Arial" panose="020B0604020202020204" pitchFamily="34" charset="0"/>
                <a:cs typeface="Arial" panose="020B0604020202020204" pitchFamily="34" charset="0"/>
              </a:rPr>
              <a:t>lista de sus ofertas de venta seleccionadas</a:t>
            </a:r>
            <a:endParaRPr lang="es-ES" dirty="0">
              <a:latin typeface="Arial" panose="020B0604020202020204" pitchFamily="34" charset="0"/>
              <a:cs typeface="Arial" panose="020B0604020202020204" pitchFamily="34" charset="0"/>
            </a:endParaRPr>
          </a:p>
        </p:txBody>
      </p:sp>
      <p:cxnSp>
        <p:nvCxnSpPr>
          <p:cNvPr id="23" name="Conector angular 22"/>
          <p:cNvCxnSpPr>
            <a:stCxn id="17" idx="1"/>
            <a:endCxn id="7" idx="1"/>
          </p:cNvCxnSpPr>
          <p:nvPr/>
        </p:nvCxnSpPr>
        <p:spPr>
          <a:xfrm rot="10800000" flipV="1">
            <a:off x="823548" y="2381631"/>
            <a:ext cx="4036" cy="2423071"/>
          </a:xfrm>
          <a:prstGeom prst="bentConnector3">
            <a:avLst>
              <a:gd name="adj1" fmla="val 5764024"/>
            </a:avLst>
          </a:prstGeom>
          <a:ln>
            <a:tailEnd type="triangle"/>
          </a:ln>
        </p:spPr>
        <p:style>
          <a:lnRef idx="1">
            <a:schemeClr val="accent1"/>
          </a:lnRef>
          <a:fillRef idx="0">
            <a:schemeClr val="accent1"/>
          </a:fillRef>
          <a:effectRef idx="0">
            <a:schemeClr val="accent1"/>
          </a:effectRef>
          <a:fontRef idx="minor">
            <a:schemeClr val="tx1"/>
          </a:fontRef>
        </p:style>
      </p:cxnSp>
      <p:pic>
        <p:nvPicPr>
          <p:cNvPr id="24" name="Imagen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5523" y="1834236"/>
            <a:ext cx="1811277" cy="1811277"/>
          </a:xfrm>
          <a:prstGeom prst="rect">
            <a:avLst/>
          </a:prstGeom>
        </p:spPr>
      </p:pic>
    </p:spTree>
    <p:extLst>
      <p:ext uri="{BB962C8B-B14F-4D97-AF65-F5344CB8AC3E}">
        <p14:creationId xmlns:p14="http://schemas.microsoft.com/office/powerpoint/2010/main" val="283339688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6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885" y="1412776"/>
            <a:ext cx="1619833" cy="1436636"/>
          </a:xfrm>
          <a:prstGeom prst="rect">
            <a:avLst/>
          </a:prstGeom>
        </p:spPr>
      </p:pic>
      <p:sp>
        <p:nvSpPr>
          <p:cNvPr id="2" name="Título 1"/>
          <p:cNvSpPr>
            <a:spLocks noGrp="1"/>
          </p:cNvSpPr>
          <p:nvPr>
            <p:ph type="title"/>
          </p:nvPr>
        </p:nvSpPr>
        <p:spPr/>
        <p:txBody>
          <a:bodyPr/>
          <a:lstStyle/>
          <a:p>
            <a:r>
              <a:rPr lang="es-MX" dirty="0"/>
              <a:t>Resultados Preliminares</a:t>
            </a:r>
          </a:p>
        </p:txBody>
      </p:sp>
      <p:sp>
        <p:nvSpPr>
          <p:cNvPr id="6" name="Decisión 5"/>
          <p:cNvSpPr/>
          <p:nvPr/>
        </p:nvSpPr>
        <p:spPr>
          <a:xfrm>
            <a:off x="746897" y="3201579"/>
            <a:ext cx="1338768" cy="1224136"/>
          </a:xfrm>
          <a:prstGeom prst="flowChartDecisi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sz="1400" dirty="0"/>
          </a:p>
        </p:txBody>
      </p:sp>
      <p:cxnSp>
        <p:nvCxnSpPr>
          <p:cNvPr id="10" name="Conector angular 9"/>
          <p:cNvCxnSpPr>
            <a:stCxn id="6" idx="3"/>
          </p:cNvCxnSpPr>
          <p:nvPr/>
        </p:nvCxnSpPr>
        <p:spPr>
          <a:xfrm flipH="1" flipV="1">
            <a:off x="2030074" y="2064921"/>
            <a:ext cx="55591" cy="1748726"/>
          </a:xfrm>
          <a:prstGeom prst="bentConnector4">
            <a:avLst>
              <a:gd name="adj1" fmla="val -525977"/>
              <a:gd name="adj2" fmla="val 10033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 name="Imagen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9302" y="4777883"/>
            <a:ext cx="1153959" cy="1214556"/>
          </a:xfrm>
          <a:prstGeom prst="rect">
            <a:avLst/>
          </a:prstGeom>
        </p:spPr>
      </p:pic>
      <p:sp>
        <p:nvSpPr>
          <p:cNvPr id="16" name="12 CuadroTexto"/>
          <p:cNvSpPr txBox="1"/>
          <p:nvPr/>
        </p:nvSpPr>
        <p:spPr>
          <a:xfrm rot="21090889">
            <a:off x="1125429" y="1562112"/>
            <a:ext cx="450764" cy="338554"/>
          </a:xfrm>
          <a:prstGeom prst="rect">
            <a:avLst/>
          </a:prstGeom>
          <a:noFill/>
        </p:spPr>
        <p:txBody>
          <a:bodyPr wrap="none" rtlCol="0">
            <a:spAutoFit/>
          </a:bodyPr>
          <a:lstStyle/>
          <a:p>
            <a:r>
              <a:rPr lang="es-MX" sz="800" b="1" dirty="0">
                <a:solidFill>
                  <a:schemeClr val="bg1"/>
                </a:solidFill>
              </a:rPr>
              <a:t>Run</a:t>
            </a:r>
          </a:p>
          <a:p>
            <a:r>
              <a:rPr lang="es-MX" sz="800" b="1" dirty="0">
                <a:solidFill>
                  <a:schemeClr val="bg1"/>
                </a:solidFill>
              </a:rPr>
              <a:t>Max ∑</a:t>
            </a:r>
          </a:p>
        </p:txBody>
      </p:sp>
      <p:cxnSp>
        <p:nvCxnSpPr>
          <p:cNvPr id="20" name="Conector angular 19"/>
          <p:cNvCxnSpPr>
            <a:stCxn id="6" idx="2"/>
            <a:endCxn id="12" idx="0"/>
          </p:cNvCxnSpPr>
          <p:nvPr/>
        </p:nvCxnSpPr>
        <p:spPr>
          <a:xfrm rot="16200000" flipH="1">
            <a:off x="1240197" y="4601798"/>
            <a:ext cx="352168" cy="1"/>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6" name="Llamada rectangular 55"/>
              <p:cNvSpPr/>
              <p:nvPr/>
            </p:nvSpPr>
            <p:spPr>
              <a:xfrm>
                <a:off x="2446883" y="4077072"/>
                <a:ext cx="5869533" cy="1530464"/>
              </a:xfrm>
              <a:prstGeom prst="wedgeRectCallout">
                <a:avLst>
                  <a:gd name="adj1" fmla="val -66771"/>
                  <a:gd name="adj2" fmla="val -20203"/>
                </a:avLst>
              </a:prstGeom>
              <a:solidFill>
                <a:schemeClr val="accent2">
                  <a:lumMod val="20000"/>
                  <a:lumOff val="80000"/>
                </a:schemeClr>
              </a:solidFill>
              <a:ln>
                <a:solidFill>
                  <a:schemeClr val="accent2"/>
                </a:solidFill>
              </a:ln>
            </p:spPr>
            <p:style>
              <a:lnRef idx="1">
                <a:schemeClr val="accent2"/>
              </a:lnRef>
              <a:fillRef idx="2">
                <a:schemeClr val="accent2"/>
              </a:fillRef>
              <a:effectRef idx="1">
                <a:schemeClr val="accent2"/>
              </a:effectRef>
              <a:fontRef idx="minor">
                <a:schemeClr val="dk1"/>
              </a:fontRef>
            </p:style>
            <p:txBody>
              <a:bodyPr rtlCol="0" anchor="ctr"/>
              <a:lstStyle/>
              <a:p>
                <a:pPr marL="285750" indent="-285750" algn="just">
                  <a:buFont typeface="Arial" panose="020B0604020202020204" pitchFamily="34" charset="0"/>
                  <a:buChar char="•"/>
                </a:pPr>
                <a:r>
                  <a:rPr lang="es-MX" sz="1600" dirty="0">
                    <a:latin typeface="Arial" panose="020B0604020202020204" pitchFamily="34" charset="0"/>
                    <a:cs typeface="Arial" panose="020B0604020202020204" pitchFamily="34" charset="0"/>
                  </a:rPr>
                  <a:t>Si </a:t>
                </a:r>
              </a:p>
              <a:p>
                <a:pPr algn="ctr"/>
                <a14:m>
                  <m:oMath xmlns:m="http://schemas.openxmlformats.org/officeDocument/2006/math">
                    <m:r>
                      <a:rPr lang="es-MX" sz="1600" b="0" i="1" smtClean="0">
                        <a:solidFill>
                          <a:schemeClr val="accent1"/>
                        </a:solidFill>
                        <a:latin typeface="Cambria Math" panose="02040503050406030204" pitchFamily="18" charset="0"/>
                        <a:ea typeface="Cambria Math" panose="02040503050406030204" pitchFamily="18" charset="0"/>
                      </a:rPr>
                      <m:t>𝑉𝑎𝑙𝑜𝑟𝑂𝑏𝑗𝑒𝑡𝑖𝑣𝑜𝑂𝑏𝑡𝑒𝑛𝑖𝑑𝑜</m:t>
                    </m:r>
                    <m:r>
                      <a:rPr lang="es-MX" sz="1600" b="0" i="1" smtClean="0">
                        <a:solidFill>
                          <a:srgbClr val="FF0000"/>
                        </a:solidFill>
                        <a:latin typeface="Cambria Math" panose="02040503050406030204" pitchFamily="18" charset="0"/>
                        <a:ea typeface="Cambria Math" panose="02040503050406030204" pitchFamily="18" charset="0"/>
                      </a:rPr>
                      <m:t>&lt;</m:t>
                    </m:r>
                    <m:d>
                      <m:dPr>
                        <m:ctrlPr>
                          <a:rPr lang="es-MX" sz="1600" b="0" i="1" smtClean="0">
                            <a:solidFill>
                              <a:srgbClr val="FF0000"/>
                            </a:solidFill>
                            <a:latin typeface="Cambria Math" panose="02040503050406030204" pitchFamily="18" charset="0"/>
                            <a:ea typeface="Cambria Math" panose="02040503050406030204" pitchFamily="18" charset="0"/>
                          </a:rPr>
                        </m:ctrlPr>
                      </m:dPr>
                      <m:e>
                        <m:r>
                          <a:rPr lang="es-MX" sz="1600" b="0" i="1" smtClean="0">
                            <a:solidFill>
                              <a:srgbClr val="FF0000"/>
                            </a:solidFill>
                            <a:latin typeface="Cambria Math" panose="02040503050406030204" pitchFamily="18" charset="0"/>
                            <a:ea typeface="Cambria Math" panose="02040503050406030204" pitchFamily="18" charset="0"/>
                          </a:rPr>
                          <m:t>1.01</m:t>
                        </m:r>
                      </m:e>
                    </m:d>
                    <m:r>
                      <a:rPr lang="es-MX" sz="1600" b="0" i="1" smtClean="0">
                        <a:solidFill>
                          <a:srgbClr val="FF0000"/>
                        </a:solidFill>
                        <a:latin typeface="Cambria Math" panose="02040503050406030204" pitchFamily="18" charset="0"/>
                        <a:ea typeface="Cambria Math" panose="02040503050406030204" pitchFamily="18" charset="0"/>
                      </a:rPr>
                      <m:t>∗</m:t>
                    </m:r>
                    <m:r>
                      <a:rPr lang="es-MX" sz="1600" b="0" i="1" smtClean="0">
                        <a:solidFill>
                          <a:srgbClr val="FF0000"/>
                        </a:solidFill>
                        <a:latin typeface="Cambria Math" panose="02040503050406030204" pitchFamily="18" charset="0"/>
                        <a:ea typeface="Cambria Math" panose="02040503050406030204" pitchFamily="18" charset="0"/>
                      </a:rPr>
                      <m:t>𝑉𝑎𝑙𝑜𝑟𝑂𝑏𝑗𝑒𝑡𝑖𝑣𝑜𝐴𝑛𝑡𝑒𝑟𝑖𝑜𝑟</m:t>
                    </m:r>
                  </m:oMath>
                </a14:m>
                <a:r>
                  <a:rPr lang="es-MX" sz="1600" dirty="0">
                    <a:latin typeface="Arial" panose="020B0604020202020204" pitchFamily="34" charset="0"/>
                    <a:cs typeface="Arial" panose="020B0604020202020204" pitchFamily="34" charset="0"/>
                  </a:rPr>
                  <a:t>,</a:t>
                </a:r>
              </a:p>
              <a:p>
                <a:pPr algn="just"/>
                <a:r>
                  <a:rPr lang="es-MX" sz="1600" dirty="0">
                    <a:latin typeface="Arial" panose="020B0604020202020204" pitchFamily="34" charset="0"/>
                    <a:cs typeface="Arial" panose="020B0604020202020204" pitchFamily="34" charset="0"/>
                  </a:rPr>
                  <a:t>el proceso de subasta termina y CENACE declara como ganadores preliminares a las ofertas de venta seleccionadas en la ejecución anterior.</a:t>
                </a:r>
              </a:p>
            </p:txBody>
          </p:sp>
        </mc:Choice>
        <mc:Fallback xmlns="">
          <p:sp>
            <p:nvSpPr>
              <p:cNvPr id="56" name="Llamada rectangular 55"/>
              <p:cNvSpPr>
                <a:spLocks noRot="1" noChangeAspect="1" noMove="1" noResize="1" noEditPoints="1" noAdjustHandles="1" noChangeArrowheads="1" noChangeShapeType="1" noTextEdit="1"/>
              </p:cNvSpPr>
              <p:nvPr/>
            </p:nvSpPr>
            <p:spPr>
              <a:xfrm>
                <a:off x="2446883" y="4077072"/>
                <a:ext cx="5869533" cy="1530464"/>
              </a:xfrm>
              <a:prstGeom prst="wedgeRectCallout">
                <a:avLst>
                  <a:gd name="adj1" fmla="val -66771"/>
                  <a:gd name="adj2" fmla="val -20203"/>
                </a:avLst>
              </a:prstGeom>
              <a:blipFill rotWithShape="0">
                <a:blip r:embed="rId5"/>
                <a:stretch>
                  <a:fillRect/>
                </a:stretch>
              </a:blipFill>
              <a:ln>
                <a:solidFill>
                  <a:schemeClr val="accent2"/>
                </a:solidFill>
              </a:ln>
            </p:spPr>
            <p:txBody>
              <a:bodyPr/>
              <a:lstStyle/>
              <a:p>
                <a:r>
                  <a:rPr lang="es-ES">
                    <a:noFill/>
                  </a:rPr>
                  <a:t> </a:t>
                </a:r>
              </a:p>
            </p:txBody>
          </p:sp>
        </mc:Fallback>
      </mc:AlternateContent>
      <p:sp>
        <p:nvSpPr>
          <p:cNvPr id="57" name="CuadroTexto 56"/>
          <p:cNvSpPr txBox="1"/>
          <p:nvPr/>
        </p:nvSpPr>
        <p:spPr>
          <a:xfrm>
            <a:off x="1974431" y="3532855"/>
            <a:ext cx="486961" cy="338554"/>
          </a:xfrm>
          <a:prstGeom prst="rect">
            <a:avLst/>
          </a:prstGeom>
          <a:noFill/>
        </p:spPr>
        <p:txBody>
          <a:bodyPr wrap="square" rtlCol="0">
            <a:spAutoFit/>
          </a:bodyPr>
          <a:lstStyle/>
          <a:p>
            <a:r>
              <a:rPr lang="es-MX" sz="1600" b="1" dirty="0">
                <a:solidFill>
                  <a:schemeClr val="accent3">
                    <a:lumMod val="75000"/>
                  </a:schemeClr>
                </a:solidFill>
              </a:rPr>
              <a:t>NO</a:t>
            </a:r>
          </a:p>
        </p:txBody>
      </p:sp>
      <p:sp>
        <p:nvSpPr>
          <p:cNvPr id="58" name="CuadroTexto 57"/>
          <p:cNvSpPr txBox="1"/>
          <p:nvPr/>
        </p:nvSpPr>
        <p:spPr>
          <a:xfrm>
            <a:off x="1136753" y="4346827"/>
            <a:ext cx="486961" cy="338554"/>
          </a:xfrm>
          <a:prstGeom prst="rect">
            <a:avLst/>
          </a:prstGeom>
          <a:noFill/>
        </p:spPr>
        <p:txBody>
          <a:bodyPr wrap="square" rtlCol="0">
            <a:spAutoFit/>
          </a:bodyPr>
          <a:lstStyle/>
          <a:p>
            <a:r>
              <a:rPr lang="es-MX" sz="1600" b="1" dirty="0">
                <a:solidFill>
                  <a:schemeClr val="accent3">
                    <a:lumMod val="75000"/>
                  </a:schemeClr>
                </a:solidFill>
              </a:rPr>
              <a:t>SI</a:t>
            </a:r>
          </a:p>
        </p:txBody>
      </p:sp>
      <p:cxnSp>
        <p:nvCxnSpPr>
          <p:cNvPr id="24" name="Conector angular 23"/>
          <p:cNvCxnSpPr/>
          <p:nvPr/>
        </p:nvCxnSpPr>
        <p:spPr>
          <a:xfrm rot="16200000" flipH="1">
            <a:off x="1160316" y="2945614"/>
            <a:ext cx="511928" cy="1"/>
          </a:xfrm>
          <a:prstGeom prst="bentConnector3">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Proceso alternativo 4"/>
          <p:cNvSpPr/>
          <p:nvPr/>
        </p:nvSpPr>
        <p:spPr>
          <a:xfrm>
            <a:off x="2188473" y="2689650"/>
            <a:ext cx="367303" cy="360041"/>
          </a:xfrm>
          <a:prstGeom prst="flowChartAlternateProcess">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a:p>
        </p:txBody>
      </p:sp>
      <mc:AlternateContent xmlns:mc="http://schemas.openxmlformats.org/markup-compatibility/2006" xmlns:a14="http://schemas.microsoft.com/office/drawing/2010/main">
        <mc:Choice Requires="a14">
          <p:sp>
            <p:nvSpPr>
              <p:cNvPr id="19" name="Llamada rectangular 18"/>
              <p:cNvSpPr/>
              <p:nvPr/>
            </p:nvSpPr>
            <p:spPr>
              <a:xfrm>
                <a:off x="3016893" y="1531761"/>
                <a:ext cx="5587555" cy="961135"/>
              </a:xfrm>
              <a:prstGeom prst="wedgeRectCallout">
                <a:avLst>
                  <a:gd name="adj1" fmla="val -60641"/>
                  <a:gd name="adj2" fmla="val 91954"/>
                </a:avLst>
              </a:prstGeom>
              <a:solidFill>
                <a:schemeClr val="accent2">
                  <a:lumMod val="20000"/>
                  <a:lumOff val="80000"/>
                </a:schemeClr>
              </a:solidFill>
              <a:ln>
                <a:solidFill>
                  <a:schemeClr val="accent2"/>
                </a:solidFill>
              </a:ln>
            </p:spPr>
            <p:style>
              <a:lnRef idx="1">
                <a:schemeClr val="accent2"/>
              </a:lnRef>
              <a:fillRef idx="2">
                <a:schemeClr val="accent2"/>
              </a:fillRef>
              <a:effectRef idx="1">
                <a:schemeClr val="accent2"/>
              </a:effectRef>
              <a:fontRef idx="minor">
                <a:schemeClr val="dk1"/>
              </a:fontRef>
            </p:style>
            <p:txBody>
              <a:bodyPr rtlCol="0" anchor="ctr"/>
              <a:lstStyle/>
              <a:p>
                <a:pPr marL="285750" indent="-285750" algn="just">
                  <a:buFont typeface="Arial" panose="020B0604020202020204" pitchFamily="34" charset="0"/>
                  <a:buChar char="•"/>
                </a:pPr>
                <a:r>
                  <a:rPr lang="es-MX" sz="1600" dirty="0">
                    <a:latin typeface="Arial" panose="020B0604020202020204" pitchFamily="34" charset="0"/>
                    <a:cs typeface="Arial" panose="020B0604020202020204" pitchFamily="34" charset="0"/>
                  </a:rPr>
                  <a:t>Si </a:t>
                </a:r>
              </a:p>
              <a:p>
                <a:pPr algn="ctr"/>
                <a14:m>
                  <m:oMath xmlns:m="http://schemas.openxmlformats.org/officeDocument/2006/math">
                    <m:d>
                      <m:dPr>
                        <m:ctrlPr>
                          <a:rPr lang="es-MX" sz="1600" i="1">
                            <a:solidFill>
                              <a:srgbClr val="FF0000"/>
                            </a:solidFill>
                            <a:latin typeface="Cambria Math" panose="02040503050406030204" pitchFamily="18" charset="0"/>
                            <a:ea typeface="Cambria Math" panose="02040503050406030204" pitchFamily="18" charset="0"/>
                          </a:rPr>
                        </m:ctrlPr>
                      </m:dPr>
                      <m:e>
                        <m:r>
                          <a:rPr lang="es-MX" sz="1600" i="1">
                            <a:solidFill>
                              <a:srgbClr val="FF0000"/>
                            </a:solidFill>
                            <a:latin typeface="Cambria Math" panose="02040503050406030204" pitchFamily="18" charset="0"/>
                            <a:ea typeface="Cambria Math" panose="02040503050406030204" pitchFamily="18" charset="0"/>
                          </a:rPr>
                          <m:t>1.01</m:t>
                        </m:r>
                      </m:e>
                    </m:d>
                    <m:r>
                      <a:rPr lang="es-MX" sz="1600" i="1">
                        <a:solidFill>
                          <a:srgbClr val="FF0000"/>
                        </a:solidFill>
                        <a:latin typeface="Cambria Math" panose="02040503050406030204" pitchFamily="18" charset="0"/>
                        <a:ea typeface="Cambria Math" panose="02040503050406030204" pitchFamily="18" charset="0"/>
                      </a:rPr>
                      <m:t>∗</m:t>
                    </m:r>
                    <m:r>
                      <a:rPr lang="es-MX" sz="1600" i="1">
                        <a:solidFill>
                          <a:srgbClr val="FF0000"/>
                        </a:solidFill>
                        <a:latin typeface="Cambria Math" panose="02040503050406030204" pitchFamily="18" charset="0"/>
                        <a:ea typeface="Cambria Math" panose="02040503050406030204" pitchFamily="18" charset="0"/>
                      </a:rPr>
                      <m:t>𝑉𝑎𝑙𝑜𝑟𝑂𝑏𝑗𝑒𝑡𝑖𝑣𝑜𝐴𝑛𝑡𝑒𝑟𝑖𝑜𝑟</m:t>
                    </m:r>
                    <m:r>
                      <a:rPr lang="es-MX" sz="1600" b="0" i="1" smtClean="0">
                        <a:solidFill>
                          <a:srgbClr val="FF0000"/>
                        </a:solidFill>
                        <a:latin typeface="Cambria Math" panose="02040503050406030204" pitchFamily="18" charset="0"/>
                        <a:ea typeface="Cambria Math" panose="02040503050406030204" pitchFamily="18" charset="0"/>
                      </a:rPr>
                      <m:t> ≤ </m:t>
                    </m:r>
                    <m:r>
                      <a:rPr lang="es-MX" sz="1600" i="1">
                        <a:solidFill>
                          <a:srgbClr val="FF0000"/>
                        </a:solidFill>
                        <a:latin typeface="Cambria Math" panose="02040503050406030204" pitchFamily="18" charset="0"/>
                        <a:ea typeface="Cambria Math" panose="02040503050406030204" pitchFamily="18" charset="0"/>
                      </a:rPr>
                      <m:t>𝑉𝑎𝑙𝑜𝑟𝑂𝑏𝑗𝑒𝑡𝑖𝑣𝑜𝑂𝑏𝑡𝑒𝑛𝑖𝑑𝑜</m:t>
                    </m:r>
                  </m:oMath>
                </a14:m>
                <a:r>
                  <a:rPr lang="es-MX" sz="1600" dirty="0">
                    <a:latin typeface="Arial" panose="020B0604020202020204" pitchFamily="34" charset="0"/>
                    <a:cs typeface="Arial" panose="020B0604020202020204" pitchFamily="34" charset="0"/>
                  </a:rPr>
                  <a:t>,</a:t>
                </a:r>
              </a:p>
              <a:p>
                <a:pPr algn="just"/>
                <a:r>
                  <a:rPr lang="es-MX" sz="1600" dirty="0">
                    <a:latin typeface="Arial" panose="020B0604020202020204" pitchFamily="34" charset="0"/>
                    <a:cs typeface="Arial" panose="020B0604020202020204" pitchFamily="34" charset="0"/>
                  </a:rPr>
                  <a:t>el proceso iterativo continúa.</a:t>
                </a:r>
              </a:p>
            </p:txBody>
          </p:sp>
        </mc:Choice>
        <mc:Fallback xmlns="">
          <p:sp>
            <p:nvSpPr>
              <p:cNvPr id="19" name="Llamada rectangular 18"/>
              <p:cNvSpPr>
                <a:spLocks noRot="1" noChangeAspect="1" noMove="1" noResize="1" noEditPoints="1" noAdjustHandles="1" noChangeArrowheads="1" noChangeShapeType="1" noTextEdit="1"/>
              </p:cNvSpPr>
              <p:nvPr/>
            </p:nvSpPr>
            <p:spPr>
              <a:xfrm>
                <a:off x="3016893" y="1531761"/>
                <a:ext cx="5587555" cy="961135"/>
              </a:xfrm>
              <a:prstGeom prst="wedgeRectCallout">
                <a:avLst>
                  <a:gd name="adj1" fmla="val -60641"/>
                  <a:gd name="adj2" fmla="val 91954"/>
                </a:avLst>
              </a:prstGeom>
              <a:blipFill rotWithShape="0">
                <a:blip r:embed="rId6"/>
                <a:stretch>
                  <a:fillRect/>
                </a:stretch>
              </a:blipFill>
              <a:ln>
                <a:solidFill>
                  <a:schemeClr val="accent2"/>
                </a:solidFill>
              </a:ln>
            </p:spPr>
            <p:txBody>
              <a:bodyPr/>
              <a:lstStyle/>
              <a:p>
                <a:r>
                  <a:rPr lang="es-ES">
                    <a:noFill/>
                  </a:rPr>
                  <a:t> </a:t>
                </a:r>
              </a:p>
            </p:txBody>
          </p:sp>
        </mc:Fallback>
      </mc:AlternateContent>
    </p:spTree>
    <p:extLst>
      <p:ext uri="{BB962C8B-B14F-4D97-AF65-F5344CB8AC3E}">
        <p14:creationId xmlns:p14="http://schemas.microsoft.com/office/powerpoint/2010/main" val="302707067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9832" y="2244621"/>
            <a:ext cx="3497844" cy="980047"/>
          </a:xfrm>
          <a:prstGeom prst="rect">
            <a:avLst/>
          </a:prstGeom>
        </p:spPr>
      </p:pic>
      <p:sp>
        <p:nvSpPr>
          <p:cNvPr id="2" name="Title 1"/>
          <p:cNvSpPr>
            <a:spLocks noGrp="1"/>
          </p:cNvSpPr>
          <p:nvPr>
            <p:ph type="title"/>
          </p:nvPr>
        </p:nvSpPr>
        <p:spPr>
          <a:xfrm>
            <a:off x="3419872" y="332656"/>
            <a:ext cx="5266928" cy="864096"/>
          </a:xfrm>
        </p:spPr>
        <p:txBody>
          <a:bodyPr/>
          <a:lstStyle/>
          <a:p>
            <a:r>
              <a:rPr lang="es-MX" dirty="0"/>
              <a:t>Validación de resultados</a:t>
            </a:r>
          </a:p>
        </p:txBody>
      </p:sp>
      <p:sp>
        <p:nvSpPr>
          <p:cNvPr id="6" name="Content Placeholder 2"/>
          <p:cNvSpPr txBox="1">
            <a:spLocks/>
          </p:cNvSpPr>
          <p:nvPr/>
        </p:nvSpPr>
        <p:spPr>
          <a:xfrm>
            <a:off x="445768" y="1403514"/>
            <a:ext cx="8229600" cy="5760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Verdana"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Verdana" pitchFamily="34" charset="0"/>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Verdana" pitchFamily="34" charset="0"/>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Verdana"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Verdana"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s-MX"/>
          </a:p>
          <a:p>
            <a:pPr marL="0" indent="0">
              <a:buFont typeface="Arial" pitchFamily="34" charset="0"/>
              <a:buNone/>
            </a:pPr>
            <a:endParaRPr lang="es-MX" dirty="0"/>
          </a:p>
        </p:txBody>
      </p:sp>
      <p:sp>
        <p:nvSpPr>
          <p:cNvPr id="7" name="CuadroTexto 6"/>
          <p:cNvSpPr txBox="1"/>
          <p:nvPr/>
        </p:nvSpPr>
        <p:spPr>
          <a:xfrm>
            <a:off x="457200" y="1428447"/>
            <a:ext cx="8229600" cy="369332"/>
          </a:xfrm>
          <a:prstGeom prst="rect">
            <a:avLst/>
          </a:prstGeom>
          <a:noFill/>
        </p:spPr>
        <p:txBody>
          <a:bodyPr wrap="square" rtlCol="0">
            <a:spAutoFit/>
          </a:bodyPr>
          <a:lstStyle/>
          <a:p>
            <a:pPr algn="ctr"/>
            <a:r>
              <a:rPr lang="es-MX" dirty="0">
                <a:solidFill>
                  <a:srgbClr val="C00000"/>
                </a:solidFill>
              </a:rPr>
              <a:t>VALIDACION DE RESULTADOS</a:t>
            </a:r>
          </a:p>
        </p:txBody>
      </p:sp>
      <p:sp>
        <p:nvSpPr>
          <p:cNvPr id="11" name="Rectángulo 10"/>
          <p:cNvSpPr/>
          <p:nvPr/>
        </p:nvSpPr>
        <p:spPr>
          <a:xfrm>
            <a:off x="4179328" y="1569430"/>
            <a:ext cx="785343" cy="923330"/>
          </a:xfrm>
          <a:prstGeom prst="rect">
            <a:avLst/>
          </a:prstGeom>
          <a:noFill/>
        </p:spPr>
        <p:txBody>
          <a:bodyPr wrap="none" lIns="91440" tIns="45720" rIns="91440" bIns="45720">
            <a:spAutoFit/>
          </a:bodyPr>
          <a:lstStyle/>
          <a:p>
            <a:pPr algn="ctr"/>
            <a:r>
              <a:rPr lang="es-ES" sz="5400" b="1" dirty="0">
                <a:ln w="22225">
                  <a:solidFill>
                    <a:schemeClr val="accent2"/>
                  </a:solidFill>
                  <a:prstDash val="solid"/>
                </a:ln>
                <a:solidFill>
                  <a:schemeClr val="accent2">
                    <a:lumMod val="40000"/>
                    <a:lumOff val="60000"/>
                  </a:schemeClr>
                </a:solidFill>
              </a:rPr>
              <a:t>vs</a:t>
            </a:r>
          </a:p>
        </p:txBody>
      </p:sp>
      <p:pic>
        <p:nvPicPr>
          <p:cNvPr id="16" name="Imagen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7205" y="2096498"/>
            <a:ext cx="1902123" cy="1016118"/>
          </a:xfrm>
          <a:prstGeom prst="rect">
            <a:avLst/>
          </a:prstGeom>
        </p:spPr>
      </p:pic>
      <p:pic>
        <p:nvPicPr>
          <p:cNvPr id="18" name="Imagen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7205" y="1555087"/>
            <a:ext cx="1931014" cy="424491"/>
          </a:xfrm>
          <a:prstGeom prst="rect">
            <a:avLst/>
          </a:prstGeom>
        </p:spPr>
      </p:pic>
      <p:pic>
        <p:nvPicPr>
          <p:cNvPr id="4" name="Imagen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19922" y="1445903"/>
            <a:ext cx="947822" cy="943610"/>
          </a:xfrm>
          <a:prstGeom prst="rect">
            <a:avLst/>
          </a:prstGeom>
        </p:spPr>
      </p:pic>
      <p:pic>
        <p:nvPicPr>
          <p:cNvPr id="5" name="Imagen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3470" y="2388071"/>
            <a:ext cx="730808" cy="1084296"/>
          </a:xfrm>
          <a:prstGeom prst="rect">
            <a:avLst/>
          </a:prstGeom>
        </p:spPr>
      </p:pic>
      <p:pic>
        <p:nvPicPr>
          <p:cNvPr id="8" name="Imagen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16614" y="2439903"/>
            <a:ext cx="999202" cy="994762"/>
          </a:xfrm>
          <a:prstGeom prst="rect">
            <a:avLst/>
          </a:prstGeom>
        </p:spPr>
      </p:pic>
      <p:sp>
        <p:nvSpPr>
          <p:cNvPr id="15" name="Rectángulo 14"/>
          <p:cNvSpPr/>
          <p:nvPr/>
        </p:nvSpPr>
        <p:spPr>
          <a:xfrm>
            <a:off x="1331640" y="3645024"/>
            <a:ext cx="6921664" cy="2308324"/>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a:spAutoFit/>
          </a:bodyPr>
          <a:lstStyle/>
          <a:p>
            <a:pPr marL="342900" indent="-342900" algn="just">
              <a:buClr>
                <a:srgbClr val="0070C0"/>
              </a:buClr>
              <a:buFont typeface="Wingdings" panose="05000000000000000000" pitchFamily="2" charset="2"/>
              <a:buChar char="v"/>
            </a:pPr>
            <a:r>
              <a:rPr lang="es-MX" dirty="0">
                <a:latin typeface="Arial" panose="020B0604020202020204" pitchFamily="34" charset="0"/>
                <a:cs typeface="Arial" panose="020B0604020202020204" pitchFamily="34" charset="0"/>
              </a:rPr>
              <a:t>Las instituciones académicas externas validan lo siguiente.</a:t>
            </a:r>
          </a:p>
          <a:p>
            <a:pPr marL="342900" indent="-342900" algn="just">
              <a:buClr>
                <a:srgbClr val="0070C0"/>
              </a:buClr>
              <a:buFont typeface="Wingdings" panose="05000000000000000000" pitchFamily="2" charset="2"/>
              <a:buChar char="v"/>
            </a:pPr>
            <a:endParaRPr lang="es-MX" dirty="0">
              <a:latin typeface="Arial" panose="020B0604020202020204" pitchFamily="34" charset="0"/>
              <a:cs typeface="Arial" panose="020B0604020202020204" pitchFamily="34" charset="0"/>
            </a:endParaRP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Implementación del modelo de optimización</a:t>
            </a: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Función objetivo, restricciones del modelo de optimización</a:t>
            </a: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Estructura de lectura de datos</a:t>
            </a: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Base de datos </a:t>
            </a: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Consistencia de la solución/Unicidad de la solución</a:t>
            </a:r>
          </a:p>
          <a:p>
            <a:pPr marL="800100" lvl="1" indent="-342900" algn="just">
              <a:buClr>
                <a:srgbClr val="0070C0"/>
              </a:buClr>
              <a:buFont typeface="Wingdings" panose="05000000000000000000" pitchFamily="2" charset="2"/>
              <a:buChar char="§"/>
            </a:pPr>
            <a:r>
              <a:rPr lang="es-MX" dirty="0">
                <a:latin typeface="Arial" panose="020B0604020202020204" pitchFamily="34" charset="0"/>
                <a:cs typeface="Arial" panose="020B0604020202020204" pitchFamily="34" charset="0"/>
              </a:rPr>
              <a:t>Réplica de la solución </a:t>
            </a:r>
            <a:endParaRPr lang="es-E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89009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a:t>Revisión y Verificación de Resultados</a:t>
            </a:r>
          </a:p>
        </p:txBody>
      </p:sp>
      <p:sp>
        <p:nvSpPr>
          <p:cNvPr id="3" name="Content Placeholder 2"/>
          <p:cNvSpPr>
            <a:spLocks noGrp="1"/>
          </p:cNvSpPr>
          <p:nvPr>
            <p:ph idx="1"/>
          </p:nvPr>
        </p:nvSpPr>
        <p:spPr>
          <a:xfrm>
            <a:off x="457200" y="1484785"/>
            <a:ext cx="8229600" cy="576064"/>
          </a:xfrm>
        </p:spPr>
        <p:txBody>
          <a:bodyPr>
            <a:normAutofit/>
          </a:bodyPr>
          <a:lstStyle/>
          <a:p>
            <a:endParaRPr lang="es-MX" dirty="0"/>
          </a:p>
          <a:p>
            <a:pPr marL="0" indent="0">
              <a:buNone/>
            </a:pPr>
            <a:endParaRPr lang="es-MX" dirty="0"/>
          </a:p>
        </p:txBody>
      </p:sp>
      <p:sp>
        <p:nvSpPr>
          <p:cNvPr id="4" name="CuadroTexto 3"/>
          <p:cNvSpPr txBox="1"/>
          <p:nvPr/>
        </p:nvSpPr>
        <p:spPr>
          <a:xfrm>
            <a:off x="457200" y="1484784"/>
            <a:ext cx="8229600" cy="369332"/>
          </a:xfrm>
          <a:prstGeom prst="rect">
            <a:avLst/>
          </a:prstGeom>
          <a:noFill/>
        </p:spPr>
        <p:txBody>
          <a:bodyPr wrap="square" rtlCol="0">
            <a:spAutoFit/>
          </a:bodyPr>
          <a:lstStyle/>
          <a:p>
            <a:pPr algn="ctr"/>
            <a:r>
              <a:rPr lang="es-MX" dirty="0">
                <a:solidFill>
                  <a:srgbClr val="C00000"/>
                </a:solidFill>
              </a:rPr>
              <a:t>ANÁLISIS DE LOS RESULTADOS OBTENIDOS</a:t>
            </a:r>
          </a:p>
        </p:txBody>
      </p:sp>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784845"/>
            <a:ext cx="3528392" cy="1500139"/>
          </a:xfrm>
          <a:prstGeom prst="rect">
            <a:avLst/>
          </a:prstGeom>
        </p:spPr>
      </p:pic>
      <p:pic>
        <p:nvPicPr>
          <p:cNvPr id="7" name="Imagen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1129" y="1854116"/>
            <a:ext cx="3305672" cy="1512167"/>
          </a:xfrm>
          <a:prstGeom prst="rect">
            <a:avLst/>
          </a:prstGeom>
        </p:spPr>
      </p:pic>
      <p:pic>
        <p:nvPicPr>
          <p:cNvPr id="8" name="Imagen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552" y="3366283"/>
            <a:ext cx="3528392" cy="1646893"/>
          </a:xfrm>
          <a:prstGeom prst="rect">
            <a:avLst/>
          </a:prstGeom>
        </p:spPr>
      </p:pic>
      <p:pic>
        <p:nvPicPr>
          <p:cNvPr id="9" name="Imagen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41129" y="3274688"/>
            <a:ext cx="3336544" cy="1723046"/>
          </a:xfrm>
          <a:prstGeom prst="rect">
            <a:avLst/>
          </a:prstGeom>
        </p:spPr>
      </p:pic>
      <p:sp>
        <p:nvSpPr>
          <p:cNvPr id="10" name="CuadroTexto 9"/>
          <p:cNvSpPr txBox="1"/>
          <p:nvPr/>
        </p:nvSpPr>
        <p:spPr>
          <a:xfrm>
            <a:off x="457200" y="4997734"/>
            <a:ext cx="8229600" cy="646331"/>
          </a:xfrm>
          <a:prstGeom prst="rect">
            <a:avLst/>
          </a:prstGeom>
          <a:noFill/>
        </p:spPr>
        <p:txBody>
          <a:bodyPr wrap="square" rtlCol="0">
            <a:spAutoFit/>
          </a:bodyPr>
          <a:lstStyle/>
          <a:p>
            <a:pPr algn="just"/>
            <a:r>
              <a:rPr lang="es-MX" dirty="0">
                <a:latin typeface="Arial" panose="020B0604020202020204" pitchFamily="34" charset="0"/>
                <a:cs typeface="Arial" panose="020B0604020202020204" pitchFamily="34" charset="0"/>
              </a:rPr>
              <a:t>En este proceso se realiza la verificación de cada oferta; se  verifica que todas la ofertas de venta pudieran  resultar aceptadas. </a:t>
            </a:r>
          </a:p>
        </p:txBody>
      </p:sp>
    </p:spTree>
    <p:extLst>
      <p:ext uri="{BB962C8B-B14F-4D97-AF65-F5344CB8AC3E}">
        <p14:creationId xmlns:p14="http://schemas.microsoft.com/office/powerpoint/2010/main" val="20615989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1680" y="1662542"/>
            <a:ext cx="2985120" cy="2238840"/>
          </a:xfrm>
          <a:prstGeom prst="rect">
            <a:avLst/>
          </a:prstGeom>
        </p:spPr>
      </p:pic>
      <p:pic>
        <p:nvPicPr>
          <p:cNvPr id="15" name="Imagen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1283" y="3429000"/>
            <a:ext cx="2143125" cy="2143125"/>
          </a:xfrm>
          <a:prstGeom prst="rect">
            <a:avLst/>
          </a:prstGeom>
        </p:spPr>
      </p:pic>
      <p:sp>
        <p:nvSpPr>
          <p:cNvPr id="2" name="Title 1"/>
          <p:cNvSpPr>
            <a:spLocks noGrp="1"/>
          </p:cNvSpPr>
          <p:nvPr>
            <p:ph type="title"/>
          </p:nvPr>
        </p:nvSpPr>
        <p:spPr>
          <a:xfrm>
            <a:off x="3491880" y="332656"/>
            <a:ext cx="5194920" cy="864096"/>
          </a:xfrm>
        </p:spPr>
        <p:txBody>
          <a:bodyPr/>
          <a:lstStyle/>
          <a:p>
            <a:r>
              <a:rPr lang="es-MX" dirty="0"/>
              <a:t>Fallo de la Subasta</a:t>
            </a:r>
          </a:p>
        </p:txBody>
      </p:sp>
      <p:sp>
        <p:nvSpPr>
          <p:cNvPr id="4" name="CuadroTexto 3"/>
          <p:cNvSpPr txBox="1"/>
          <p:nvPr/>
        </p:nvSpPr>
        <p:spPr>
          <a:xfrm>
            <a:off x="457200" y="1484784"/>
            <a:ext cx="8229600" cy="369332"/>
          </a:xfrm>
          <a:prstGeom prst="rect">
            <a:avLst/>
          </a:prstGeom>
          <a:noFill/>
        </p:spPr>
        <p:txBody>
          <a:bodyPr wrap="square" rtlCol="0">
            <a:spAutoFit/>
          </a:bodyPr>
          <a:lstStyle/>
          <a:p>
            <a:pPr algn="ctr"/>
            <a:r>
              <a:rPr lang="es-MX" dirty="0">
                <a:solidFill>
                  <a:srgbClr val="C00000"/>
                </a:solidFill>
              </a:rPr>
              <a:t>PUBLICACIÓN DE LOS RESULTADOS DE LA SUBASTA DE LARGO PLAZO </a:t>
            </a:r>
          </a:p>
        </p:txBody>
      </p:sp>
      <p:sp>
        <p:nvSpPr>
          <p:cNvPr id="6" name="CuadroTexto 5"/>
          <p:cNvSpPr txBox="1"/>
          <p:nvPr/>
        </p:nvSpPr>
        <p:spPr>
          <a:xfrm>
            <a:off x="739180" y="1917987"/>
            <a:ext cx="7665639" cy="3970318"/>
          </a:xfrm>
          <a:prstGeom prst="rect">
            <a:avLst/>
          </a:prstGeom>
          <a:noFill/>
        </p:spPr>
        <p:txBody>
          <a:bodyPr wrap="square" rtlCol="0">
            <a:spAutoFit/>
          </a:bodyPr>
          <a:lstStyle/>
          <a:p>
            <a:pPr algn="ctr"/>
            <a:r>
              <a:rPr lang="es-MX" b="1" dirty="0"/>
              <a:t>Contenido del fallo</a:t>
            </a:r>
          </a:p>
          <a:p>
            <a:pPr algn="ctr"/>
            <a:endParaRPr lang="es-MX" b="1" dirty="0"/>
          </a:p>
          <a:p>
            <a:pPr marL="285750" indent="-285750" algn="just">
              <a:buClr>
                <a:srgbClr val="0070C0"/>
              </a:buClr>
              <a:buFont typeface="Wingdings" panose="05000000000000000000" pitchFamily="2" charset="2"/>
              <a:buChar char="v"/>
            </a:pPr>
            <a:r>
              <a:rPr lang="es-MX" dirty="0"/>
              <a:t>Ofertas de venta ganadoras</a:t>
            </a:r>
          </a:p>
          <a:p>
            <a:pPr marL="742950" lvl="1" indent="-285750" algn="just">
              <a:buClr>
                <a:srgbClr val="0070C0"/>
              </a:buClr>
              <a:buFont typeface="Arial" panose="020B0604020202020204" pitchFamily="34" charset="0"/>
              <a:buChar char="•"/>
            </a:pPr>
            <a:r>
              <a:rPr lang="es-MX" dirty="0"/>
              <a:t>Información de asignatarios</a:t>
            </a:r>
          </a:p>
          <a:p>
            <a:pPr marL="742950" lvl="1" indent="-285750" algn="just">
              <a:buClr>
                <a:srgbClr val="0070C0"/>
              </a:buClr>
              <a:buFont typeface="Arial" panose="020B0604020202020204" pitchFamily="34" charset="0"/>
              <a:buChar char="•"/>
            </a:pPr>
            <a:r>
              <a:rPr lang="es-MX" dirty="0"/>
              <a:t>Precio</a:t>
            </a:r>
          </a:p>
          <a:p>
            <a:pPr marL="742950" lvl="1" indent="-285750" algn="just">
              <a:buClr>
                <a:srgbClr val="0070C0"/>
              </a:buClr>
              <a:buFont typeface="Arial" panose="020B0604020202020204" pitchFamily="34" charset="0"/>
              <a:buChar char="•"/>
            </a:pPr>
            <a:r>
              <a:rPr lang="es-MX" dirty="0"/>
              <a:t>Cantidad de productos</a:t>
            </a:r>
          </a:p>
          <a:p>
            <a:pPr marL="742950" lvl="1" indent="-285750" algn="just">
              <a:buClr>
                <a:srgbClr val="0070C0"/>
              </a:buClr>
              <a:buFont typeface="Arial" panose="020B0604020202020204" pitchFamily="34" charset="0"/>
              <a:buChar char="•"/>
            </a:pPr>
            <a:r>
              <a:rPr lang="es-MX" dirty="0"/>
              <a:t>Fecha de operación comercial ofertada </a:t>
            </a:r>
          </a:p>
          <a:p>
            <a:pPr marL="742950" lvl="1" indent="-285750" algn="just">
              <a:buClr>
                <a:srgbClr val="0070C0"/>
              </a:buClr>
              <a:buFont typeface="Arial" panose="020B0604020202020204" pitchFamily="34" charset="0"/>
              <a:buChar char="•"/>
            </a:pPr>
            <a:r>
              <a:rPr lang="es-MX" dirty="0"/>
              <a:t>Capacidad y tipo de tecnología </a:t>
            </a:r>
          </a:p>
          <a:p>
            <a:pPr marL="742950" lvl="1" indent="-285750" algn="just">
              <a:buClr>
                <a:srgbClr val="0070C0"/>
              </a:buClr>
              <a:buFont typeface="Arial" panose="020B0604020202020204" pitchFamily="34" charset="0"/>
              <a:buChar char="•"/>
            </a:pPr>
            <a:r>
              <a:rPr lang="es-MX" dirty="0"/>
              <a:t>Zona de generación, zona de potencia </a:t>
            </a:r>
          </a:p>
          <a:p>
            <a:pPr marL="742950" lvl="1" indent="-285750" algn="just">
              <a:buClr>
                <a:srgbClr val="0070C0"/>
              </a:buClr>
              <a:buFont typeface="Wingdings" panose="05000000000000000000" pitchFamily="2" charset="2"/>
              <a:buChar char="v"/>
            </a:pPr>
            <a:endParaRPr lang="es-MX" dirty="0"/>
          </a:p>
          <a:p>
            <a:pPr marL="285750" indent="-285750" algn="just">
              <a:buClr>
                <a:srgbClr val="0070C0"/>
              </a:buClr>
              <a:buFont typeface="Wingdings" panose="05000000000000000000" pitchFamily="2" charset="2"/>
              <a:buChar char="v"/>
            </a:pPr>
            <a:r>
              <a:rPr lang="es-MX" dirty="0"/>
              <a:t>Ofertas de venta no ganadoras</a:t>
            </a:r>
          </a:p>
          <a:p>
            <a:pPr marL="285750" indent="-285750" algn="just">
              <a:buClr>
                <a:srgbClr val="0070C0"/>
              </a:buClr>
              <a:buFont typeface="Wingdings" panose="05000000000000000000" pitchFamily="2" charset="2"/>
              <a:buChar char="v"/>
            </a:pPr>
            <a:r>
              <a:rPr lang="es-MX" dirty="0"/>
              <a:t>Ofertas de venta que desistieron de participar</a:t>
            </a:r>
          </a:p>
          <a:p>
            <a:pPr marL="285750" indent="-285750" algn="just">
              <a:buClr>
                <a:srgbClr val="0070C0"/>
              </a:buClr>
              <a:buFont typeface="Wingdings" panose="05000000000000000000" pitchFamily="2" charset="2"/>
              <a:buChar char="v"/>
            </a:pPr>
            <a:r>
              <a:rPr lang="es-MX" dirty="0"/>
              <a:t>Ofertas de venta sin oferta económica</a:t>
            </a:r>
          </a:p>
          <a:p>
            <a:pPr marL="285750" indent="-285750" algn="just">
              <a:buClr>
                <a:srgbClr val="0070C0"/>
              </a:buClr>
              <a:buFont typeface="Wingdings" panose="05000000000000000000" pitchFamily="2" charset="2"/>
              <a:buChar char="v"/>
            </a:pPr>
            <a:r>
              <a:rPr lang="es-MX" dirty="0"/>
              <a:t>Ofertas de venta con dictamen no favorable o que  fueron desechadas </a:t>
            </a:r>
          </a:p>
        </p:txBody>
      </p:sp>
    </p:spTree>
    <p:extLst>
      <p:ext uri="{BB962C8B-B14F-4D97-AF65-F5344CB8AC3E}">
        <p14:creationId xmlns:p14="http://schemas.microsoft.com/office/powerpoint/2010/main" val="1512286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altLang="es-MX" b="1" kern="0" dirty="0">
                <a:solidFill>
                  <a:schemeClr val="tx1"/>
                </a:solidFill>
                <a:latin typeface="Trajan Pro"/>
              </a:rPr>
              <a:t>Pagos Asociados a la Subasta</a:t>
            </a:r>
            <a:r>
              <a:rPr lang="es-MX" altLang="es-MX" kern="0" dirty="0">
                <a:solidFill>
                  <a:schemeClr val="tx1"/>
                </a:solidFill>
                <a:latin typeface="Trajan Pro"/>
              </a:rPr>
              <a:t> </a:t>
            </a:r>
            <a:endParaRPr lang="es-MX" dirty="0">
              <a:solidFill>
                <a:schemeClr val="tx1"/>
              </a:solidFill>
            </a:endParaRPr>
          </a:p>
        </p:txBody>
      </p:sp>
      <p:sp>
        <p:nvSpPr>
          <p:cNvPr id="3" name="Marcador de contenido 2"/>
          <p:cNvSpPr>
            <a:spLocks noGrp="1"/>
          </p:cNvSpPr>
          <p:nvPr>
            <p:ph idx="1"/>
          </p:nvPr>
        </p:nvSpPr>
        <p:spPr/>
        <p:txBody>
          <a:bodyPr/>
          <a:lstStyle/>
          <a:p>
            <a:pPr marL="0" indent="0" algn="ctr">
              <a:buNone/>
            </a:pPr>
            <a:endParaRPr lang="es-MX" b="1"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a:p>
            <a:pPr marL="0" indent="0" algn="ctr">
              <a:buNone/>
            </a:pPr>
            <a:endParaRPr lang="es-MX" dirty="0"/>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2060848"/>
            <a:ext cx="1487041" cy="943902"/>
          </a:xfrm>
          <a:prstGeom prst="rect">
            <a:avLst/>
          </a:prstGeom>
        </p:spPr>
      </p:pic>
      <p:sp>
        <p:nvSpPr>
          <p:cNvPr id="7" name="CuadroTexto 6"/>
          <p:cNvSpPr txBox="1"/>
          <p:nvPr/>
        </p:nvSpPr>
        <p:spPr>
          <a:xfrm>
            <a:off x="1907704" y="2771636"/>
            <a:ext cx="936104" cy="307777"/>
          </a:xfrm>
          <a:prstGeom prst="rect">
            <a:avLst/>
          </a:prstGeom>
          <a:noFill/>
        </p:spPr>
        <p:txBody>
          <a:bodyPr wrap="square" rtlCol="0">
            <a:spAutoFit/>
          </a:bodyPr>
          <a:lstStyle/>
          <a:p>
            <a:pPr algn="ctr"/>
            <a:r>
              <a:rPr lang="es-MX" sz="1400" b="1" dirty="0">
                <a:latin typeface="Arial" panose="020B0604020202020204" pitchFamily="34" charset="0"/>
                <a:cs typeface="Arial" panose="020B0604020202020204" pitchFamily="34" charset="0"/>
              </a:rPr>
              <a:t>SPEI</a:t>
            </a:r>
            <a:endParaRPr lang="es-MX" sz="1600" b="1" dirty="0">
              <a:latin typeface="Arial" panose="020B0604020202020204" pitchFamily="34" charset="0"/>
              <a:cs typeface="Arial" panose="020B0604020202020204" pitchFamily="34" charset="0"/>
            </a:endParaRPr>
          </a:p>
        </p:txBody>
      </p:sp>
      <p:sp>
        <p:nvSpPr>
          <p:cNvPr id="10" name="CuadroTexto 9"/>
          <p:cNvSpPr txBox="1"/>
          <p:nvPr/>
        </p:nvSpPr>
        <p:spPr>
          <a:xfrm>
            <a:off x="5868144" y="3004750"/>
            <a:ext cx="1071563" cy="276999"/>
          </a:xfrm>
          <a:prstGeom prst="rect">
            <a:avLst/>
          </a:prstGeom>
          <a:noFill/>
        </p:spPr>
        <p:txBody>
          <a:bodyPr wrap="square" rtlCol="0">
            <a:spAutoFit/>
          </a:bodyPr>
          <a:lstStyle/>
          <a:p>
            <a:pPr algn="ctr"/>
            <a:r>
              <a:rPr lang="es-MX" sz="1200" b="1" dirty="0">
                <a:latin typeface="Arial" panose="020B0604020202020204" pitchFamily="34" charset="0"/>
                <a:cs typeface="Arial" panose="020B0604020202020204" pitchFamily="34" charset="0"/>
              </a:rPr>
              <a:t>Ventanilla</a:t>
            </a:r>
          </a:p>
        </p:txBody>
      </p:sp>
      <p:sp>
        <p:nvSpPr>
          <p:cNvPr id="11" name="CuadroTexto 10"/>
          <p:cNvSpPr txBox="1"/>
          <p:nvPr/>
        </p:nvSpPr>
        <p:spPr>
          <a:xfrm>
            <a:off x="1259632" y="3501008"/>
            <a:ext cx="2304256" cy="369332"/>
          </a:xfrm>
          <a:prstGeom prst="rect">
            <a:avLst/>
          </a:prstGeom>
          <a:noFill/>
        </p:spPr>
        <p:txBody>
          <a:bodyPr wrap="square" rtlCol="0">
            <a:spAutoFit/>
          </a:bodyPr>
          <a:lstStyle/>
          <a:p>
            <a:r>
              <a:rPr lang="es-MX" b="1" dirty="0">
                <a:latin typeface="Arial" panose="020B0604020202020204" pitchFamily="34" charset="0"/>
                <a:cs typeface="Arial" panose="020B0604020202020204" pitchFamily="34" charset="0"/>
              </a:rPr>
              <a:t>Pago Referenciado</a:t>
            </a:r>
          </a:p>
        </p:txBody>
      </p:sp>
      <p:sp>
        <p:nvSpPr>
          <p:cNvPr id="13" name="CuadroTexto 12"/>
          <p:cNvSpPr txBox="1"/>
          <p:nvPr/>
        </p:nvSpPr>
        <p:spPr>
          <a:xfrm>
            <a:off x="4932040" y="3501008"/>
            <a:ext cx="3250704" cy="369332"/>
          </a:xfrm>
          <a:prstGeom prst="rect">
            <a:avLst/>
          </a:prstGeom>
          <a:noFill/>
        </p:spPr>
        <p:txBody>
          <a:bodyPr wrap="square" rtlCol="0">
            <a:spAutoFit/>
          </a:bodyPr>
          <a:lstStyle/>
          <a:p>
            <a:pPr algn="ctr"/>
            <a:r>
              <a:rPr lang="es-MX" b="1" dirty="0">
                <a:latin typeface="Arial" panose="020B0604020202020204" pitchFamily="34" charset="0"/>
                <a:cs typeface="Arial" panose="020B0604020202020204" pitchFamily="34" charset="0"/>
              </a:rPr>
              <a:t>Formato de Pago</a:t>
            </a:r>
          </a:p>
        </p:txBody>
      </p:sp>
      <p:pic>
        <p:nvPicPr>
          <p:cNvPr id="15" name="Imagen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2246" y="2001943"/>
            <a:ext cx="1236018" cy="1002807"/>
          </a:xfrm>
          <a:prstGeom prst="rect">
            <a:avLst/>
          </a:prstGeom>
        </p:spPr>
      </p:pic>
      <p:pic>
        <p:nvPicPr>
          <p:cNvPr id="16" name="Imagen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5207" y="3932327"/>
            <a:ext cx="1296873" cy="1296873"/>
          </a:xfrm>
          <a:prstGeom prst="rect">
            <a:avLst/>
          </a:prstGeom>
          <a:effectLst>
            <a:softEdge rad="12700"/>
          </a:effectLst>
        </p:spPr>
      </p:pic>
      <p:sp>
        <p:nvSpPr>
          <p:cNvPr id="18" name="CuadroTexto 17"/>
          <p:cNvSpPr txBox="1"/>
          <p:nvPr/>
        </p:nvSpPr>
        <p:spPr>
          <a:xfrm>
            <a:off x="2627784" y="5373216"/>
            <a:ext cx="4023891" cy="369332"/>
          </a:xfrm>
          <a:prstGeom prst="rect">
            <a:avLst/>
          </a:prstGeom>
          <a:noFill/>
        </p:spPr>
        <p:txBody>
          <a:bodyPr wrap="square" rtlCol="0">
            <a:spAutoFit/>
          </a:bodyPr>
          <a:lstStyle/>
          <a:p>
            <a:pPr algn="ctr"/>
            <a:r>
              <a:rPr lang="es-MX" b="1" dirty="0">
                <a:latin typeface="Arial" panose="020B0604020202020204" pitchFamily="34" charset="0"/>
                <a:cs typeface="Arial" panose="020B0604020202020204" pitchFamily="34" charset="0"/>
              </a:rPr>
              <a:t>Validación  24 horas</a:t>
            </a:r>
          </a:p>
        </p:txBody>
      </p:sp>
      <p:sp>
        <p:nvSpPr>
          <p:cNvPr id="20" name="CuadroTexto 19"/>
          <p:cNvSpPr txBox="1"/>
          <p:nvPr/>
        </p:nvSpPr>
        <p:spPr>
          <a:xfrm>
            <a:off x="827584" y="1484784"/>
            <a:ext cx="2664296" cy="369332"/>
          </a:xfrm>
          <a:prstGeom prst="rect">
            <a:avLst/>
          </a:prstGeom>
          <a:noFill/>
        </p:spPr>
        <p:txBody>
          <a:bodyPr wrap="square" rtlCol="0">
            <a:spAutoFit/>
          </a:bodyPr>
          <a:lstStyle/>
          <a:p>
            <a:r>
              <a:rPr lang="es-MX" b="1" dirty="0">
                <a:latin typeface="Arial" panose="020B0604020202020204" pitchFamily="34" charset="0"/>
                <a:cs typeface="Arial" panose="020B0604020202020204" pitchFamily="34" charset="0"/>
              </a:rPr>
              <a:t>Pagos nacionales:</a:t>
            </a:r>
          </a:p>
        </p:txBody>
      </p:sp>
    </p:spTree>
    <p:extLst>
      <p:ext uri="{BB962C8B-B14F-4D97-AF65-F5344CB8AC3E}">
        <p14:creationId xmlns:p14="http://schemas.microsoft.com/office/powerpoint/2010/main" val="142866150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539552" y="3284984"/>
            <a:ext cx="8208912" cy="769441"/>
          </a:xfrm>
          <a:prstGeom prst="rect">
            <a:avLst/>
          </a:prstGeom>
          <a:noFill/>
        </p:spPr>
        <p:txBody>
          <a:bodyPr wrap="square" rtlCol="0">
            <a:spAutoFit/>
          </a:bodyPr>
          <a:lstStyle/>
          <a:p>
            <a:pPr algn="ctr"/>
            <a:r>
              <a:rPr lang="es-MX" sz="4400" b="1" dirty="0">
                <a:ln w="9525">
                  <a:solidFill>
                    <a:schemeClr val="bg1"/>
                  </a:solidFill>
                  <a:prstDash val="solid"/>
                </a:ln>
                <a:solidFill>
                  <a:schemeClr val="tx2"/>
                </a:solidFill>
                <a:effectLst>
                  <a:outerShdw blurRad="12700" dist="38100" dir="2700000" algn="tl" rotWithShape="0">
                    <a:schemeClr val="bg1">
                      <a:lumMod val="50000"/>
                    </a:schemeClr>
                  </a:outerShdw>
                </a:effectLst>
              </a:rPr>
              <a:t>CENACE AGRADECE SU ATENCIÓN</a:t>
            </a:r>
          </a:p>
        </p:txBody>
      </p:sp>
    </p:spTree>
    <p:extLst>
      <p:ext uri="{BB962C8B-B14F-4D97-AF65-F5344CB8AC3E}">
        <p14:creationId xmlns:p14="http://schemas.microsoft.com/office/powerpoint/2010/main" val="3902830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067944" y="404664"/>
            <a:ext cx="4618856" cy="864096"/>
          </a:xfrm>
        </p:spPr>
        <p:txBody>
          <a:bodyPr/>
          <a:lstStyle/>
          <a:p>
            <a:r>
              <a:rPr lang="es-MX" altLang="es-MX" b="1" kern="0" dirty="0">
                <a:solidFill>
                  <a:srgbClr val="595959"/>
                </a:solidFill>
                <a:latin typeface="Trajan Pro"/>
              </a:rPr>
              <a:t>Pagos Asociados a la Primera Subasta de SLP 2017</a:t>
            </a:r>
            <a:br>
              <a:rPr lang="es-MX" altLang="es-MX" sz="2800" b="1" kern="0" dirty="0">
                <a:solidFill>
                  <a:srgbClr val="595959"/>
                </a:solidFill>
                <a:latin typeface="Tahoma" panose="020B0604030504040204" pitchFamily="34" charset="0"/>
                <a:cs typeface="Tahoma" panose="020B0604030504040204" pitchFamily="34" charset="0"/>
              </a:rPr>
            </a:br>
            <a:endParaRPr lang="es-MX" dirty="0"/>
          </a:p>
        </p:txBody>
      </p:sp>
      <p:sp>
        <p:nvSpPr>
          <p:cNvPr id="5" name="CuadroTexto 4"/>
          <p:cNvSpPr txBox="1"/>
          <p:nvPr/>
        </p:nvSpPr>
        <p:spPr>
          <a:xfrm>
            <a:off x="3345581" y="1482527"/>
            <a:ext cx="4320480" cy="2376264"/>
          </a:xfrm>
          <a:prstGeom prst="rect">
            <a:avLst/>
          </a:prstGeom>
          <a:noFill/>
          <a:ln>
            <a:noFill/>
            <a:prstDash val="sysDash"/>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MX" sz="1800" b="0" i="0" u="none" strike="noStrike" kern="0" cap="none" spc="0" normalizeH="0" baseline="0" noProof="0" dirty="0">
              <a:ln>
                <a:noFill/>
              </a:ln>
              <a:solidFill>
                <a:sysClr val="windowText" lastClr="000000"/>
              </a:solidFill>
              <a:effectLst/>
              <a:uLnTx/>
              <a:uFillTx/>
            </a:endParaRPr>
          </a:p>
        </p:txBody>
      </p:sp>
      <p:sp>
        <p:nvSpPr>
          <p:cNvPr id="6" name="Rectangle 2"/>
          <p:cNvSpPr>
            <a:spLocks noChangeArrowheads="1"/>
          </p:cNvSpPr>
          <p:nvPr/>
        </p:nvSpPr>
        <p:spPr bwMode="auto">
          <a:xfrm>
            <a:off x="537145" y="1270719"/>
            <a:ext cx="8715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lang="es-MX" altLang="es-MX" sz="1800" b="1" kern="0" dirty="0">
                <a:latin typeface="Arial" panose="020B0604020202020204" pitchFamily="34" charset="0"/>
                <a:cs typeface="Arial" panose="020B0604020202020204" pitchFamily="34" charset="0"/>
              </a:rPr>
              <a:t>Pagos</a:t>
            </a:r>
            <a:r>
              <a:rPr kumimoji="0" lang="es-MX" altLang="es-MX" sz="1800" b="1" i="0" u="none" strike="noStrike" kern="0" cap="none" spc="0" normalizeH="0" baseline="0" noProof="0" dirty="0">
                <a:ln>
                  <a:noFill/>
                </a:ln>
                <a:effectLst/>
                <a:uLnTx/>
                <a:uFillTx/>
                <a:latin typeface="Arial" panose="020B0604020202020204" pitchFamily="34" charset="0"/>
                <a:cs typeface="Arial" panose="020B0604020202020204" pitchFamily="34" charset="0"/>
              </a:rPr>
              <a:t> Internacionales:</a:t>
            </a:r>
          </a:p>
          <a:p>
            <a:pPr marL="0" marR="0" lvl="0" indent="0" defTabSz="914400" eaLnBrk="1" fontAlgn="auto" latinLnBrk="0" hangingPunct="1">
              <a:lnSpc>
                <a:spcPct val="100000"/>
              </a:lnSpc>
              <a:spcBef>
                <a:spcPct val="0"/>
              </a:spcBef>
              <a:spcAft>
                <a:spcPts val="0"/>
              </a:spcAft>
              <a:buClrTx/>
              <a:buSzTx/>
              <a:buFontTx/>
              <a:buNone/>
              <a:tabLst/>
              <a:defRPr/>
            </a:pPr>
            <a:endParaRPr kumimoji="0" lang="es-MX" altLang="es-MX" sz="1800" b="0" i="0" u="none" strike="noStrike" kern="0" cap="none" spc="0" normalizeH="0" baseline="0" noProof="0" dirty="0">
              <a:ln>
                <a:noFill/>
              </a:ln>
              <a:solidFill>
                <a:schemeClr val="tx1"/>
              </a:solidFill>
              <a:effectLst/>
              <a:uLnTx/>
              <a:uFillTx/>
              <a:latin typeface="Arial" panose="020B0604020202020204" pitchFamily="34" charset="0"/>
            </a:endParaRPr>
          </a:p>
        </p:txBody>
      </p:sp>
      <p:sp>
        <p:nvSpPr>
          <p:cNvPr id="8" name="CuadroTexto 1"/>
          <p:cNvSpPr txBox="1">
            <a:spLocks noChangeArrowheads="1"/>
          </p:cNvSpPr>
          <p:nvPr/>
        </p:nvSpPr>
        <p:spPr bwMode="auto">
          <a:xfrm>
            <a:off x="3416870" y="1772816"/>
            <a:ext cx="13017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Banco Local</a:t>
            </a:r>
          </a:p>
        </p:txBody>
      </p:sp>
      <p:sp>
        <p:nvSpPr>
          <p:cNvPr id="9" name="CuadroTexto 2"/>
          <p:cNvSpPr txBox="1">
            <a:spLocks noChangeArrowheads="1"/>
          </p:cNvSpPr>
          <p:nvPr/>
        </p:nvSpPr>
        <p:spPr bwMode="auto">
          <a:xfrm>
            <a:off x="557062" y="2780928"/>
            <a:ext cx="1710682" cy="43088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effectLst/>
                <a:uLnTx/>
                <a:uFillTx/>
                <a:latin typeface="Arial" panose="020B0604020202020204" pitchFamily="34" charset="0"/>
                <a:cs typeface="Arial" panose="020B0604020202020204" pitchFamily="34" charset="0"/>
              </a:rPr>
              <a:t>Potencial Participante de Mercado</a:t>
            </a:r>
            <a:r>
              <a:rPr kumimoji="0" lang="es-MX" altLang="es-MX" sz="1100" b="1" i="0" u="none" strike="noStrike" kern="0" cap="none" spc="0" normalizeH="0" noProof="0" dirty="0">
                <a:ln>
                  <a:noFill/>
                </a:ln>
                <a:effectLst/>
                <a:uLnTx/>
                <a:uFillTx/>
                <a:latin typeface="Arial" panose="020B0604020202020204" pitchFamily="34" charset="0"/>
                <a:cs typeface="Arial" panose="020B0604020202020204" pitchFamily="34" charset="0"/>
              </a:rPr>
              <a:t> </a:t>
            </a:r>
            <a:r>
              <a:rPr kumimoji="0" lang="es-MX" altLang="es-MX" sz="1100" b="1" i="0" u="none" strike="noStrike" kern="0" cap="none" spc="0" normalizeH="0" baseline="0" noProof="0" dirty="0">
                <a:ln>
                  <a:noFill/>
                </a:ln>
                <a:effectLst/>
                <a:uLnTx/>
                <a:uFillTx/>
                <a:latin typeface="Arial" panose="020B0604020202020204" pitchFamily="34" charset="0"/>
                <a:cs typeface="Arial" panose="020B0604020202020204" pitchFamily="34" charset="0"/>
              </a:rPr>
              <a:t>extranjero  </a:t>
            </a:r>
            <a:endParaRPr kumimoji="0" lang="es-MX" altLang="es-MX" sz="1200" b="1" i="0" u="none" strike="noStrike" kern="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0" name="Conector recto de flecha 9"/>
          <p:cNvCxnSpPr/>
          <p:nvPr/>
        </p:nvCxnSpPr>
        <p:spPr>
          <a:xfrm>
            <a:off x="2265932" y="2621186"/>
            <a:ext cx="1385984"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CuadroTexto 7"/>
          <p:cNvSpPr txBox="1">
            <a:spLocks noChangeArrowheads="1"/>
          </p:cNvSpPr>
          <p:nvPr/>
        </p:nvSpPr>
        <p:spPr bwMode="auto">
          <a:xfrm>
            <a:off x="2408807" y="2564904"/>
            <a:ext cx="10080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effectLst/>
                <a:uLnTx/>
                <a:uFillTx/>
              </a:rPr>
              <a:t>Transfiere </a:t>
            </a:r>
            <a:r>
              <a:rPr lang="es-MX" altLang="es-MX" sz="1100" b="1" kern="0" dirty="0"/>
              <a:t>a</a:t>
            </a:r>
            <a:r>
              <a:rPr kumimoji="0" lang="es-MX" altLang="es-MX" sz="1100" b="1" i="0" u="none" strike="noStrike" kern="0" cap="none" spc="0" normalizeH="0" baseline="0" noProof="0" dirty="0">
                <a:ln>
                  <a:noFill/>
                </a:ln>
                <a:effectLst/>
                <a:uLnTx/>
                <a:uFillTx/>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effectLst/>
                <a:uLnTx/>
                <a:uFillTx/>
              </a:rPr>
              <a:t>través de:</a:t>
            </a:r>
          </a:p>
        </p:txBody>
      </p:sp>
      <p:sp>
        <p:nvSpPr>
          <p:cNvPr id="12" name="CuadroTexto 14"/>
          <p:cNvSpPr txBox="1">
            <a:spLocks noChangeArrowheads="1"/>
          </p:cNvSpPr>
          <p:nvPr/>
        </p:nvSpPr>
        <p:spPr bwMode="auto">
          <a:xfrm>
            <a:off x="5861620" y="2924944"/>
            <a:ext cx="130016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effectLst/>
                <a:uLnTx/>
                <a:uFillTx/>
                <a:latin typeface="Arial" panose="020B0604020202020204" pitchFamily="34" charset="0"/>
                <a:cs typeface="Arial" panose="020B0604020202020204" pitchFamily="34" charset="0"/>
              </a:rPr>
              <a:t>Banco Corresponsal</a:t>
            </a:r>
          </a:p>
        </p:txBody>
      </p:sp>
      <p:cxnSp>
        <p:nvCxnSpPr>
          <p:cNvPr id="14" name="Conector recto de flecha 13"/>
          <p:cNvCxnSpPr/>
          <p:nvPr/>
        </p:nvCxnSpPr>
        <p:spPr>
          <a:xfrm>
            <a:off x="4569395" y="2648174"/>
            <a:ext cx="1387720" cy="158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CuadroTexto 17"/>
          <p:cNvSpPr txBox="1">
            <a:spLocks noChangeArrowheads="1"/>
          </p:cNvSpPr>
          <p:nvPr/>
        </p:nvSpPr>
        <p:spPr bwMode="auto">
          <a:xfrm>
            <a:off x="4713857" y="2278033"/>
            <a:ext cx="100806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Transfiere a</a:t>
            </a:r>
          </a:p>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través de:</a:t>
            </a:r>
          </a:p>
        </p:txBody>
      </p:sp>
      <p:sp>
        <p:nvSpPr>
          <p:cNvPr id="16" name="CuadroTexto 18"/>
          <p:cNvSpPr txBox="1">
            <a:spLocks noChangeArrowheads="1"/>
          </p:cNvSpPr>
          <p:nvPr/>
        </p:nvSpPr>
        <p:spPr bwMode="auto">
          <a:xfrm>
            <a:off x="6945882" y="4293096"/>
            <a:ext cx="164633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solidFill>
                  <a:schemeClr val="tx1"/>
                </a:solidFill>
                <a:effectLst/>
                <a:uLnTx/>
                <a:uFillTx/>
              </a:rPr>
              <a:t>Banco en México</a:t>
            </a:r>
          </a:p>
        </p:txBody>
      </p:sp>
      <p:cxnSp>
        <p:nvCxnSpPr>
          <p:cNvPr id="19" name="Conector recto de flecha 18"/>
          <p:cNvCxnSpPr/>
          <p:nvPr/>
        </p:nvCxnSpPr>
        <p:spPr>
          <a:xfrm>
            <a:off x="6475982" y="3356992"/>
            <a:ext cx="0" cy="5365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ector recto de flecha 19"/>
          <p:cNvCxnSpPr/>
          <p:nvPr/>
        </p:nvCxnSpPr>
        <p:spPr>
          <a:xfrm flipH="1">
            <a:off x="4248720" y="4581128"/>
            <a:ext cx="147320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CuadroTexto 24"/>
          <p:cNvSpPr txBox="1">
            <a:spLocks noChangeArrowheads="1"/>
          </p:cNvSpPr>
          <p:nvPr/>
        </p:nvSpPr>
        <p:spPr bwMode="auto">
          <a:xfrm>
            <a:off x="4248720" y="4088685"/>
            <a:ext cx="14732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MX" altLang="es-MX" sz="11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Transferencia</a:t>
            </a:r>
            <a:r>
              <a:rPr kumimoji="0" lang="es-MX" altLang="es-MX" sz="14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a:t>
            </a:r>
            <a:r>
              <a:rPr kumimoji="0" lang="es-MX" altLang="es-MX" sz="11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SPEI</a:t>
            </a:r>
            <a:r>
              <a:rPr kumimoji="0" lang="es-MX" altLang="es-MX" sz="12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 con </a:t>
            </a:r>
            <a:r>
              <a:rPr kumimoji="0" lang="es-MX" altLang="es-MX" sz="10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BANXICO</a:t>
            </a:r>
            <a:endParaRPr kumimoji="0" lang="es-MX" altLang="es-MX" sz="14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cxnSp>
        <p:nvCxnSpPr>
          <p:cNvPr id="24" name="Conector recto de flecha 23"/>
          <p:cNvCxnSpPr/>
          <p:nvPr/>
        </p:nvCxnSpPr>
        <p:spPr>
          <a:xfrm flipH="1">
            <a:off x="1545207" y="4509120"/>
            <a:ext cx="147320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CuadroTexto 32"/>
          <p:cNvSpPr txBox="1">
            <a:spLocks noChangeArrowheads="1"/>
          </p:cNvSpPr>
          <p:nvPr/>
        </p:nvSpPr>
        <p:spPr bwMode="auto">
          <a:xfrm>
            <a:off x="1585615" y="4509120"/>
            <a:ext cx="15462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0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Transferencia SPEI  BANXICO a:</a:t>
            </a:r>
          </a:p>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10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Banco del CENACE </a:t>
            </a:r>
            <a:endParaRPr kumimoji="0" lang="es-MX" altLang="es-MX" sz="12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916" y="1986982"/>
            <a:ext cx="917479" cy="984286"/>
          </a:xfrm>
          <a:prstGeom prst="rect">
            <a:avLst/>
          </a:prstGeom>
        </p:spPr>
      </p:pic>
      <p:pic>
        <p:nvPicPr>
          <p:cNvPr id="26" name="Imagen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4728" y="3933056"/>
            <a:ext cx="917479" cy="984286"/>
          </a:xfrm>
          <a:prstGeom prst="rect">
            <a:avLst/>
          </a:prstGeom>
        </p:spPr>
      </p:pic>
      <p:pic>
        <p:nvPicPr>
          <p:cNvPr id="27" name="Imagen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730" y="3884874"/>
            <a:ext cx="917479" cy="984286"/>
          </a:xfrm>
          <a:prstGeom prst="rect">
            <a:avLst/>
          </a:prstGeom>
        </p:spPr>
      </p:pic>
      <p:pic>
        <p:nvPicPr>
          <p:cNvPr id="28" name="Imagen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0785" y="3956882"/>
            <a:ext cx="917479" cy="984286"/>
          </a:xfrm>
          <a:prstGeom prst="rect">
            <a:avLst/>
          </a:prstGeom>
        </p:spPr>
      </p:pic>
      <p:pic>
        <p:nvPicPr>
          <p:cNvPr id="29" name="Imagen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7115" y="1944871"/>
            <a:ext cx="917479" cy="984286"/>
          </a:xfrm>
          <a:prstGeom prst="rect">
            <a:avLst/>
          </a:prstGeom>
        </p:spPr>
      </p:pic>
      <p:pic>
        <p:nvPicPr>
          <p:cNvPr id="32" name="Imagen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179" y="1828204"/>
            <a:ext cx="1534047" cy="952724"/>
          </a:xfrm>
          <a:prstGeom prst="rect">
            <a:avLst/>
          </a:prstGeom>
        </p:spPr>
      </p:pic>
      <p:pic>
        <p:nvPicPr>
          <p:cNvPr id="34" name="Imagen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1800" y="5013176"/>
            <a:ext cx="965401" cy="965401"/>
          </a:xfrm>
          <a:prstGeom prst="rect">
            <a:avLst/>
          </a:prstGeom>
          <a:effectLst>
            <a:softEdge rad="12700"/>
          </a:effectLst>
        </p:spPr>
      </p:pic>
      <p:sp>
        <p:nvSpPr>
          <p:cNvPr id="35" name="CuadroTexto 34"/>
          <p:cNvSpPr txBox="1"/>
          <p:nvPr/>
        </p:nvSpPr>
        <p:spPr>
          <a:xfrm>
            <a:off x="1115616" y="5517232"/>
            <a:ext cx="2664296" cy="276999"/>
          </a:xfrm>
          <a:prstGeom prst="rect">
            <a:avLst/>
          </a:prstGeom>
          <a:noFill/>
        </p:spPr>
        <p:txBody>
          <a:bodyPr wrap="square" rtlCol="0">
            <a:spAutoFit/>
          </a:bodyPr>
          <a:lstStyle/>
          <a:p>
            <a:r>
              <a:rPr lang="es-MX" sz="1200" b="1" dirty="0"/>
              <a:t>Validación 72 horas</a:t>
            </a:r>
            <a:endParaRPr lang="es-MX" b="1" dirty="0"/>
          </a:p>
        </p:txBody>
      </p:sp>
      <p:sp>
        <p:nvSpPr>
          <p:cNvPr id="36" name="CuadroTexto 35"/>
          <p:cNvSpPr txBox="1"/>
          <p:nvPr/>
        </p:nvSpPr>
        <p:spPr>
          <a:xfrm>
            <a:off x="5004048" y="5373216"/>
            <a:ext cx="3672408" cy="553998"/>
          </a:xfrm>
          <a:prstGeom prst="rect">
            <a:avLst/>
          </a:prstGeom>
          <a:noFill/>
        </p:spPr>
        <p:txBody>
          <a:bodyPr wrap="square" rtlCol="0">
            <a:spAutoFit/>
          </a:bodyPr>
          <a:lstStyle/>
          <a:p>
            <a:r>
              <a:rPr lang="es-MX" sz="1200" b="1" dirty="0">
                <a:latin typeface="Arial" panose="020B0604020202020204" pitchFamily="34" charset="0"/>
                <a:cs typeface="Arial" panose="020B0604020202020204" pitchFamily="34" charset="0"/>
              </a:rPr>
              <a:t>En ambos casos la factura se emite 24 horas después de acreditado el pago.</a:t>
            </a:r>
            <a:r>
              <a:rPr lang="es-MX" dirty="0"/>
              <a:t> </a:t>
            </a:r>
          </a:p>
        </p:txBody>
      </p:sp>
    </p:spTree>
    <p:extLst>
      <p:ext uri="{BB962C8B-B14F-4D97-AF65-F5344CB8AC3E}">
        <p14:creationId xmlns:p14="http://schemas.microsoft.com/office/powerpoint/2010/main" val="3076278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755576" y="3501008"/>
            <a:ext cx="7772400" cy="1470025"/>
          </a:xfrm>
        </p:spPr>
        <p:txBody>
          <a:bodyPr>
            <a:normAutofit/>
          </a:bodyPr>
          <a:lstStyle/>
          <a:p>
            <a:r>
              <a:rPr lang="es-MX" sz="4000" dirty="0"/>
              <a:t>BASES DE LICITACIÓN Y JUNTA DE ACLARACIONES</a:t>
            </a:r>
          </a:p>
        </p:txBody>
      </p:sp>
    </p:spTree>
    <p:extLst>
      <p:ext uri="{BB962C8B-B14F-4D97-AF65-F5344CB8AC3E}">
        <p14:creationId xmlns:p14="http://schemas.microsoft.com/office/powerpoint/2010/main" val="15821507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Bases de Licitación</a:t>
            </a:r>
          </a:p>
        </p:txBody>
      </p:sp>
      <p:sp>
        <p:nvSpPr>
          <p:cNvPr id="3" name="Marcador de contenido 2"/>
          <p:cNvSpPr>
            <a:spLocks noGrp="1"/>
          </p:cNvSpPr>
          <p:nvPr>
            <p:ph idx="1"/>
          </p:nvPr>
        </p:nvSpPr>
        <p:spPr>
          <a:xfrm>
            <a:off x="484985" y="1916832"/>
            <a:ext cx="8229600" cy="4608513"/>
          </a:xfrm>
        </p:spPr>
        <p:txBody>
          <a:bodyPr/>
          <a:lstStyle/>
          <a:p>
            <a:pPr marL="0" indent="0" algn="just">
              <a:buNone/>
            </a:pPr>
            <a:r>
              <a:rPr lang="es-MX" sz="1800" dirty="0">
                <a:latin typeface="Arial" panose="020B0604020202020204" pitchFamily="34" charset="0"/>
                <a:cs typeface="Arial" panose="020B0604020202020204" pitchFamily="34" charset="0"/>
              </a:rPr>
              <a:t>Documento publico emitido por el CENACE, así como los anexos e instructivos.</a:t>
            </a:r>
          </a:p>
          <a:p>
            <a:pPr algn="just"/>
            <a:endParaRPr lang="es-MX" dirty="0">
              <a:latin typeface="Arial" panose="020B0604020202020204" pitchFamily="34" charset="0"/>
              <a:cs typeface="Arial" panose="020B0604020202020204" pitchFamily="34" charset="0"/>
            </a:endParaRPr>
          </a:p>
          <a:p>
            <a:pPr algn="just"/>
            <a:endParaRPr lang="es-MX" dirty="0">
              <a:latin typeface="Arial" panose="020B0604020202020204" pitchFamily="34" charset="0"/>
              <a:cs typeface="Arial" panose="020B0604020202020204" pitchFamily="34" charset="0"/>
            </a:endParaRPr>
          </a:p>
          <a:p>
            <a:pPr algn="just"/>
            <a:endParaRPr lang="es-MX" dirty="0">
              <a:latin typeface="Arial" panose="020B0604020202020204" pitchFamily="34" charset="0"/>
              <a:cs typeface="Arial" panose="020B0604020202020204" pitchFamily="34" charset="0"/>
            </a:endParaRPr>
          </a:p>
          <a:p>
            <a:pPr algn="just"/>
            <a:endParaRPr lang="es-MX" dirty="0">
              <a:latin typeface="Arial" panose="020B0604020202020204" pitchFamily="34" charset="0"/>
              <a:cs typeface="Arial" panose="020B0604020202020204" pitchFamily="34" charset="0"/>
            </a:endParaRPr>
          </a:p>
          <a:p>
            <a:pPr algn="just"/>
            <a:endParaRPr lang="es-MX" dirty="0">
              <a:latin typeface="Arial" panose="020B0604020202020204" pitchFamily="34" charset="0"/>
              <a:cs typeface="Arial" panose="020B0604020202020204" pitchFamily="34" charset="0"/>
            </a:endParaRPr>
          </a:p>
        </p:txBody>
      </p:sp>
      <p:sp>
        <p:nvSpPr>
          <p:cNvPr id="7" name="Rectángulo 6"/>
          <p:cNvSpPr/>
          <p:nvPr/>
        </p:nvSpPr>
        <p:spPr>
          <a:xfrm>
            <a:off x="755576" y="3173487"/>
            <a:ext cx="7632848" cy="615553"/>
          </a:xfrm>
          <a:prstGeom prst="rect">
            <a:avLst/>
          </a:prstGeom>
        </p:spPr>
        <p:txBody>
          <a:bodyPr wrap="square">
            <a:spAutoFit/>
          </a:bodyPr>
          <a:lstStyle/>
          <a:p>
            <a:r>
              <a:rPr lang="es-MX" dirty="0">
                <a:latin typeface="Arial" panose="020B0604020202020204" pitchFamily="34" charset="0"/>
                <a:cs typeface="Arial" panose="020B0604020202020204" pitchFamily="34" charset="0"/>
              </a:rPr>
              <a:t>Pagina Web de CENACE: </a:t>
            </a:r>
            <a:r>
              <a:rPr lang="es-MX" sz="1600" dirty="0">
                <a:latin typeface="Arial" panose="020B0604020202020204" pitchFamily="34" charset="0"/>
                <a:cs typeface="Arial" panose="020B0604020202020204" pitchFamily="34" charset="0"/>
                <a:hlinkClick r:id="rId2"/>
              </a:rPr>
              <a:t>http://www.cenace.gob.mx/Paginas/Publicas/MercadoOperacion/SubastasLP.aspx</a:t>
            </a:r>
            <a:r>
              <a:rPr lang="es-MX" sz="1600" dirty="0">
                <a:latin typeface="Arial" panose="020B0604020202020204" pitchFamily="34" charset="0"/>
                <a:cs typeface="Arial" panose="020B0604020202020204" pitchFamily="34" charset="0"/>
              </a:rPr>
              <a:t> </a:t>
            </a:r>
          </a:p>
        </p:txBody>
      </p:sp>
      <p:graphicFrame>
        <p:nvGraphicFramePr>
          <p:cNvPr id="4" name="Tabla 3"/>
          <p:cNvGraphicFramePr>
            <a:graphicFrameLocks noGrp="1"/>
          </p:cNvGraphicFramePr>
          <p:nvPr>
            <p:extLst>
              <p:ext uri="{D42A27DB-BD31-4B8C-83A1-F6EECF244321}">
                <p14:modId xmlns:p14="http://schemas.microsoft.com/office/powerpoint/2010/main" val="3947189734"/>
              </p:ext>
            </p:extLst>
          </p:nvPr>
        </p:nvGraphicFramePr>
        <p:xfrm>
          <a:off x="1403648" y="4509120"/>
          <a:ext cx="6096000" cy="741680"/>
        </p:xfrm>
        <a:graphic>
          <a:graphicData uri="http://schemas.openxmlformats.org/drawingml/2006/table">
            <a:tbl>
              <a:tblPr firstRow="1" bandRow="1">
                <a:tableStyleId>{FABFCF23-3B69-468F-B69F-88F6DE6A72F2}</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r>
                        <a:rPr lang="es-MX" dirty="0"/>
                        <a:t>Bases</a:t>
                      </a:r>
                      <a:r>
                        <a:rPr lang="es-MX" baseline="0" dirty="0"/>
                        <a:t> Preliminares</a:t>
                      </a:r>
                      <a:endParaRPr lang="es-MX" dirty="0"/>
                    </a:p>
                  </a:txBody>
                  <a:tcPr/>
                </a:tc>
                <a:tc>
                  <a:txBody>
                    <a:bodyPr/>
                    <a:lstStyle/>
                    <a:p>
                      <a:pPr algn="ctr"/>
                      <a:r>
                        <a:rPr lang="es-MX" dirty="0"/>
                        <a:t>Bases Finales</a:t>
                      </a:r>
                    </a:p>
                  </a:txBody>
                  <a:tcPr/>
                </a:tc>
                <a:extLst>
                  <a:ext uri="{0D108BD9-81ED-4DB2-BD59-A6C34878D82A}">
                    <a16:rowId xmlns:a16="http://schemas.microsoft.com/office/drawing/2014/main" val="10000"/>
                  </a:ext>
                </a:extLst>
              </a:tr>
              <a:tr h="370840">
                <a:tc>
                  <a:txBody>
                    <a:bodyPr/>
                    <a:lstStyle/>
                    <a:p>
                      <a:pPr algn="ctr"/>
                      <a:r>
                        <a:rPr lang="es-MX" dirty="0"/>
                        <a:t>abril de 2017</a:t>
                      </a:r>
                    </a:p>
                  </a:txBody>
                  <a:tcPr/>
                </a:tc>
                <a:tc>
                  <a:txBody>
                    <a:bodyPr/>
                    <a:lstStyle/>
                    <a:p>
                      <a:pPr algn="ctr"/>
                      <a:r>
                        <a:rPr lang="es-MX" dirty="0"/>
                        <a:t>Calendario</a:t>
                      </a:r>
                      <a:r>
                        <a:rPr lang="es-MX" baseline="0" dirty="0"/>
                        <a:t> de la Subasta</a:t>
                      </a:r>
                      <a:endParaRPr lang="es-MX"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40918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sz="2800" dirty="0"/>
              <a:t>Contenido </a:t>
            </a:r>
          </a:p>
        </p:txBody>
      </p:sp>
      <p:graphicFrame>
        <p:nvGraphicFramePr>
          <p:cNvPr id="4" name="Marcador de contenido 3"/>
          <p:cNvGraphicFramePr>
            <a:graphicFrameLocks noGrp="1"/>
          </p:cNvGraphicFramePr>
          <p:nvPr>
            <p:ph idx="1"/>
            <p:extLst>
              <p:ext uri="{D42A27DB-BD31-4B8C-83A1-F6EECF244321}">
                <p14:modId xmlns:p14="http://schemas.microsoft.com/office/powerpoint/2010/main" val="803137043"/>
              </p:ext>
            </p:extLst>
          </p:nvPr>
        </p:nvGraphicFramePr>
        <p:xfrm>
          <a:off x="457200" y="1484313"/>
          <a:ext cx="8229600"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ángulo 4"/>
          <p:cNvSpPr/>
          <p:nvPr/>
        </p:nvSpPr>
        <p:spPr>
          <a:xfrm>
            <a:off x="1835696" y="1628800"/>
            <a:ext cx="490840" cy="369332"/>
          </a:xfrm>
          <a:prstGeom prst="rect">
            <a:avLst/>
          </a:prstGeom>
        </p:spPr>
        <p:txBody>
          <a:bodyPr wrap="none">
            <a:spAutoFit/>
          </a:bodyPr>
          <a:lstStyle/>
          <a:p>
            <a:r>
              <a:rPr lang="es-MX" b="1" dirty="0"/>
              <a:t>❶</a:t>
            </a:r>
          </a:p>
        </p:txBody>
      </p:sp>
      <p:sp>
        <p:nvSpPr>
          <p:cNvPr id="6" name="Rectángulo 5"/>
          <p:cNvSpPr/>
          <p:nvPr/>
        </p:nvSpPr>
        <p:spPr>
          <a:xfrm>
            <a:off x="4427984" y="1628800"/>
            <a:ext cx="490840" cy="369332"/>
          </a:xfrm>
          <a:prstGeom prst="rect">
            <a:avLst/>
          </a:prstGeom>
        </p:spPr>
        <p:txBody>
          <a:bodyPr wrap="none">
            <a:spAutoFit/>
          </a:bodyPr>
          <a:lstStyle/>
          <a:p>
            <a:r>
              <a:rPr lang="es-MX" b="1" dirty="0"/>
              <a:t>❷</a:t>
            </a:r>
          </a:p>
        </p:txBody>
      </p:sp>
      <p:sp>
        <p:nvSpPr>
          <p:cNvPr id="7" name="Rectángulo 6"/>
          <p:cNvSpPr/>
          <p:nvPr/>
        </p:nvSpPr>
        <p:spPr>
          <a:xfrm>
            <a:off x="6948264" y="1626734"/>
            <a:ext cx="490840" cy="369332"/>
          </a:xfrm>
          <a:prstGeom prst="rect">
            <a:avLst/>
          </a:prstGeom>
        </p:spPr>
        <p:txBody>
          <a:bodyPr wrap="none">
            <a:spAutoFit/>
          </a:bodyPr>
          <a:lstStyle/>
          <a:p>
            <a:r>
              <a:rPr lang="es-MX" b="1" dirty="0"/>
              <a:t>❸</a:t>
            </a:r>
          </a:p>
        </p:txBody>
      </p:sp>
      <p:sp>
        <p:nvSpPr>
          <p:cNvPr id="8" name="Rectángulo 7"/>
          <p:cNvSpPr/>
          <p:nvPr/>
        </p:nvSpPr>
        <p:spPr>
          <a:xfrm>
            <a:off x="1835696" y="3140968"/>
            <a:ext cx="490840" cy="369332"/>
          </a:xfrm>
          <a:prstGeom prst="rect">
            <a:avLst/>
          </a:prstGeom>
        </p:spPr>
        <p:txBody>
          <a:bodyPr wrap="none">
            <a:spAutoFit/>
          </a:bodyPr>
          <a:lstStyle/>
          <a:p>
            <a:r>
              <a:rPr lang="es-MX" b="1" dirty="0"/>
              <a:t>❹</a:t>
            </a:r>
          </a:p>
        </p:txBody>
      </p:sp>
      <p:sp>
        <p:nvSpPr>
          <p:cNvPr id="9" name="Rectángulo 8"/>
          <p:cNvSpPr/>
          <p:nvPr/>
        </p:nvSpPr>
        <p:spPr>
          <a:xfrm>
            <a:off x="4424285" y="3140968"/>
            <a:ext cx="490840" cy="369332"/>
          </a:xfrm>
          <a:prstGeom prst="rect">
            <a:avLst/>
          </a:prstGeom>
        </p:spPr>
        <p:txBody>
          <a:bodyPr wrap="none">
            <a:spAutoFit/>
          </a:bodyPr>
          <a:lstStyle/>
          <a:p>
            <a:r>
              <a:rPr lang="es-MX" b="1" dirty="0"/>
              <a:t>❺</a:t>
            </a:r>
          </a:p>
        </p:txBody>
      </p:sp>
      <p:sp>
        <p:nvSpPr>
          <p:cNvPr id="10" name="Rectángulo 9"/>
          <p:cNvSpPr/>
          <p:nvPr/>
        </p:nvSpPr>
        <p:spPr>
          <a:xfrm>
            <a:off x="6948264" y="3140968"/>
            <a:ext cx="490840" cy="369332"/>
          </a:xfrm>
          <a:prstGeom prst="rect">
            <a:avLst/>
          </a:prstGeom>
        </p:spPr>
        <p:txBody>
          <a:bodyPr wrap="none">
            <a:spAutoFit/>
          </a:bodyPr>
          <a:lstStyle/>
          <a:p>
            <a:r>
              <a:rPr lang="es-MX" b="1" dirty="0"/>
              <a:t>❻</a:t>
            </a:r>
          </a:p>
        </p:txBody>
      </p:sp>
      <p:sp>
        <p:nvSpPr>
          <p:cNvPr id="11" name="Rectángulo 10"/>
          <p:cNvSpPr/>
          <p:nvPr/>
        </p:nvSpPr>
        <p:spPr>
          <a:xfrm>
            <a:off x="3059832" y="4521826"/>
            <a:ext cx="490840" cy="369332"/>
          </a:xfrm>
          <a:prstGeom prst="rect">
            <a:avLst/>
          </a:prstGeom>
        </p:spPr>
        <p:txBody>
          <a:bodyPr wrap="none">
            <a:spAutoFit/>
          </a:bodyPr>
          <a:lstStyle/>
          <a:p>
            <a:r>
              <a:rPr lang="es-MX" b="1" dirty="0"/>
              <a:t>❼</a:t>
            </a:r>
          </a:p>
        </p:txBody>
      </p:sp>
      <p:sp>
        <p:nvSpPr>
          <p:cNvPr id="12" name="Rectángulo 11"/>
          <p:cNvSpPr/>
          <p:nvPr/>
        </p:nvSpPr>
        <p:spPr>
          <a:xfrm>
            <a:off x="5652120" y="4538412"/>
            <a:ext cx="490840" cy="369332"/>
          </a:xfrm>
          <a:prstGeom prst="rect">
            <a:avLst/>
          </a:prstGeom>
        </p:spPr>
        <p:txBody>
          <a:bodyPr wrap="none">
            <a:spAutoFit/>
          </a:bodyPr>
          <a:lstStyle/>
          <a:p>
            <a:r>
              <a:rPr lang="es-MX" b="1" dirty="0"/>
              <a:t>❽</a:t>
            </a:r>
          </a:p>
        </p:txBody>
      </p:sp>
    </p:spTree>
    <p:extLst>
      <p:ext uri="{BB962C8B-B14F-4D97-AF65-F5344CB8AC3E}">
        <p14:creationId xmlns:p14="http://schemas.microsoft.com/office/powerpoint/2010/main" val="478524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Junta de Aclaraciones</a:t>
            </a:r>
          </a:p>
        </p:txBody>
      </p:sp>
      <p:sp>
        <p:nvSpPr>
          <p:cNvPr id="3" name="Marcador de contenido 2"/>
          <p:cNvSpPr>
            <a:spLocks noGrp="1"/>
          </p:cNvSpPr>
          <p:nvPr>
            <p:ph idx="1"/>
          </p:nvPr>
        </p:nvSpPr>
        <p:spPr>
          <a:xfrm>
            <a:off x="971600" y="1628800"/>
            <a:ext cx="7355160" cy="3888432"/>
          </a:xfrm>
        </p:spPr>
        <p:txBody>
          <a:bodyPr>
            <a:noAutofit/>
          </a:bodyPr>
          <a:lstStyle/>
          <a:p>
            <a:pPr marL="0" indent="0">
              <a:buNone/>
            </a:pPr>
            <a:r>
              <a:rPr lang="es-MX" sz="1800" b="1" dirty="0">
                <a:latin typeface="Arial" panose="020B0604020202020204" pitchFamily="34" charset="0"/>
                <a:cs typeface="Arial" panose="020B0604020202020204" pitchFamily="34" charset="0"/>
              </a:rPr>
              <a:t>Objeto</a:t>
            </a:r>
          </a:p>
          <a:p>
            <a:pPr marL="0" lvl="2" algn="just"/>
            <a:r>
              <a:rPr lang="es-ES_tradnl" sz="1800" dirty="0">
                <a:latin typeface="Arial" panose="020B0604020202020204" pitchFamily="34" charset="0"/>
                <a:cs typeface="Arial" panose="020B0604020202020204" pitchFamily="34" charset="0"/>
              </a:rPr>
              <a:t>Recibir y atender las preguntas o solicitudes de relacionadas con el contenido de las Bases de Licitación.</a:t>
            </a:r>
          </a:p>
          <a:p>
            <a:endParaRPr lang="es-ES_tradnl" sz="1800" dirty="0">
              <a:latin typeface="Arial" panose="020B0604020202020204" pitchFamily="34" charset="0"/>
              <a:cs typeface="Arial" panose="020B0604020202020204" pitchFamily="34" charset="0"/>
            </a:endParaRPr>
          </a:p>
          <a:p>
            <a:pPr marL="0" indent="0">
              <a:buNone/>
            </a:pPr>
            <a:r>
              <a:rPr lang="es-ES_tradnl" sz="1800" b="1" dirty="0">
                <a:latin typeface="Arial" panose="020B0604020202020204" pitchFamily="34" charset="0"/>
                <a:cs typeface="Arial" panose="020B0604020202020204" pitchFamily="34" charset="0"/>
              </a:rPr>
              <a:t>Participantes</a:t>
            </a:r>
          </a:p>
          <a:p>
            <a:r>
              <a:rPr lang="es-ES_tradnl" sz="1800" dirty="0">
                <a:latin typeface="Arial" panose="020B0604020202020204" pitchFamily="34" charset="0"/>
                <a:cs typeface="Arial" panose="020B0604020202020204" pitchFamily="34" charset="0"/>
              </a:rPr>
              <a:t>Cualquier Interesado, Comprador Potencial o Licitante.</a:t>
            </a:r>
          </a:p>
          <a:p>
            <a:endParaRPr lang="es-ES_tradnl" sz="1800" dirty="0">
              <a:latin typeface="Arial" panose="020B0604020202020204" pitchFamily="34" charset="0"/>
              <a:cs typeface="Arial" panose="020B0604020202020204" pitchFamily="34" charset="0"/>
            </a:endParaRPr>
          </a:p>
          <a:p>
            <a:pPr marL="0" indent="0">
              <a:buNone/>
            </a:pPr>
            <a:r>
              <a:rPr lang="es-ES_tradnl" sz="1800" b="1" dirty="0">
                <a:latin typeface="Arial" panose="020B0604020202020204" pitchFamily="34" charset="0"/>
                <a:cs typeface="Arial" panose="020B0604020202020204" pitchFamily="34" charset="0"/>
              </a:rPr>
              <a:t>Requisitos</a:t>
            </a:r>
          </a:p>
          <a:p>
            <a:pPr marL="285750" lvl="2" indent="-285750" algn="just"/>
            <a:r>
              <a:rPr lang="es-ES_tradnl" sz="1800" dirty="0">
                <a:latin typeface="Arial" panose="020B0604020202020204" pitchFamily="34" charset="0"/>
                <a:cs typeface="Arial" panose="020B0604020202020204" pitchFamily="34" charset="0"/>
              </a:rPr>
              <a:t>Cubrir el costo por la adquisición de las Bases de Licitación.</a:t>
            </a:r>
          </a:p>
          <a:p>
            <a:pPr algn="just"/>
            <a:r>
              <a:rPr lang="es-MX" sz="1800" dirty="0">
                <a:latin typeface="Arial" panose="020B0604020202020204" pitchFamily="34" charset="0"/>
                <a:cs typeface="Arial" panose="020B0604020202020204" pitchFamily="34" charset="0"/>
              </a:rPr>
              <a:t>Presentar las preguntas o aclaraciones a través del Sitio en las fechas establecidas.</a:t>
            </a:r>
          </a:p>
          <a:p>
            <a:endParaRPr lang="es-MX"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04122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Forma de Participación</a:t>
            </a:r>
          </a:p>
        </p:txBody>
      </p:sp>
      <p:sp>
        <p:nvSpPr>
          <p:cNvPr id="4" name="Rectángulo 3"/>
          <p:cNvSpPr/>
          <p:nvPr/>
        </p:nvSpPr>
        <p:spPr>
          <a:xfrm>
            <a:off x="482802" y="1484784"/>
            <a:ext cx="3441125" cy="144016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just"/>
            <a:r>
              <a:rPr lang="es-MX" dirty="0"/>
              <a:t>El participante envía las preguntas:</a:t>
            </a:r>
          </a:p>
          <a:p>
            <a:pPr marL="285750" indent="-285750" algn="just">
              <a:buFont typeface="Arial" panose="020B0604020202020204" pitchFamily="34" charset="0"/>
              <a:buChar char="•"/>
            </a:pPr>
            <a:r>
              <a:rPr lang="es-MX" dirty="0"/>
              <a:t>A través del Sitio</a:t>
            </a:r>
          </a:p>
          <a:p>
            <a:pPr marL="285750" indent="-285750" algn="just">
              <a:buFont typeface="Arial" panose="020B0604020202020204" pitchFamily="34" charset="0"/>
              <a:buChar char="•"/>
            </a:pPr>
            <a:r>
              <a:rPr lang="es-MX" dirty="0"/>
              <a:t>En el periodo establecido</a:t>
            </a:r>
          </a:p>
        </p:txBody>
      </p:sp>
      <p:sp>
        <p:nvSpPr>
          <p:cNvPr id="5" name="Flecha derecha 4"/>
          <p:cNvSpPr/>
          <p:nvPr/>
        </p:nvSpPr>
        <p:spPr>
          <a:xfrm>
            <a:off x="4369096" y="1916832"/>
            <a:ext cx="936104"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Rectángulo 5"/>
          <p:cNvSpPr/>
          <p:nvPr/>
        </p:nvSpPr>
        <p:spPr>
          <a:xfrm>
            <a:off x="5796136" y="1484784"/>
            <a:ext cx="2890664" cy="144016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just"/>
            <a:r>
              <a:rPr lang="es-MX" dirty="0"/>
              <a:t>El CENACE publica las preguntas y respuestas en el Sitio</a:t>
            </a:r>
          </a:p>
        </p:txBody>
      </p:sp>
      <p:sp>
        <p:nvSpPr>
          <p:cNvPr id="7" name="Flecha abajo 6"/>
          <p:cNvSpPr/>
          <p:nvPr/>
        </p:nvSpPr>
        <p:spPr>
          <a:xfrm>
            <a:off x="7236296" y="3041318"/>
            <a:ext cx="2880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Rectángulo 7"/>
          <p:cNvSpPr/>
          <p:nvPr/>
        </p:nvSpPr>
        <p:spPr>
          <a:xfrm>
            <a:off x="5765304" y="3589740"/>
            <a:ext cx="2921496" cy="1584176"/>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just"/>
            <a:r>
              <a:rPr lang="es-MX" dirty="0"/>
              <a:t>El participante envía las repreguntas:</a:t>
            </a:r>
          </a:p>
          <a:p>
            <a:pPr marL="285750" indent="-285750" algn="just">
              <a:buFont typeface="Arial" panose="020B0604020202020204" pitchFamily="34" charset="0"/>
              <a:buChar char="•"/>
            </a:pPr>
            <a:r>
              <a:rPr lang="es-MX" dirty="0"/>
              <a:t>A través del Sitio</a:t>
            </a:r>
          </a:p>
          <a:p>
            <a:pPr marL="285750" indent="-285750" algn="just">
              <a:buFont typeface="Arial" panose="020B0604020202020204" pitchFamily="34" charset="0"/>
              <a:buChar char="•"/>
            </a:pPr>
            <a:r>
              <a:rPr lang="es-MX" dirty="0"/>
              <a:t>En el periodo establecido</a:t>
            </a:r>
          </a:p>
        </p:txBody>
      </p:sp>
      <p:sp>
        <p:nvSpPr>
          <p:cNvPr id="9" name="Flecha derecha 8"/>
          <p:cNvSpPr/>
          <p:nvPr/>
        </p:nvSpPr>
        <p:spPr>
          <a:xfrm rot="10800000">
            <a:off x="4585120" y="4096814"/>
            <a:ext cx="720080" cy="38830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Rectángulo 9"/>
          <p:cNvSpPr/>
          <p:nvPr/>
        </p:nvSpPr>
        <p:spPr>
          <a:xfrm>
            <a:off x="487241" y="3589740"/>
            <a:ext cx="3441125" cy="1383637"/>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just"/>
            <a:r>
              <a:rPr lang="es-MX" dirty="0"/>
              <a:t>CENACE publica las repreguntas y respuestas en el Sitio</a:t>
            </a:r>
          </a:p>
        </p:txBody>
      </p:sp>
      <p:sp>
        <p:nvSpPr>
          <p:cNvPr id="11" name="Elipse 10"/>
          <p:cNvSpPr/>
          <p:nvPr/>
        </p:nvSpPr>
        <p:spPr>
          <a:xfrm>
            <a:off x="3563887" y="2564904"/>
            <a:ext cx="360040" cy="36004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MX" dirty="0"/>
              <a:t>1</a:t>
            </a:r>
          </a:p>
        </p:txBody>
      </p:sp>
      <p:sp>
        <p:nvSpPr>
          <p:cNvPr id="12" name="Elipse 11"/>
          <p:cNvSpPr/>
          <p:nvPr/>
        </p:nvSpPr>
        <p:spPr>
          <a:xfrm>
            <a:off x="8326760" y="2564904"/>
            <a:ext cx="360040" cy="36004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MX" dirty="0"/>
              <a:t>2</a:t>
            </a:r>
          </a:p>
        </p:txBody>
      </p:sp>
      <p:sp>
        <p:nvSpPr>
          <p:cNvPr id="13" name="Elipse 12"/>
          <p:cNvSpPr/>
          <p:nvPr/>
        </p:nvSpPr>
        <p:spPr>
          <a:xfrm>
            <a:off x="8359605" y="4845427"/>
            <a:ext cx="360040" cy="36004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MX" dirty="0"/>
              <a:t>3</a:t>
            </a:r>
          </a:p>
        </p:txBody>
      </p:sp>
      <p:sp>
        <p:nvSpPr>
          <p:cNvPr id="14" name="Elipse 13"/>
          <p:cNvSpPr/>
          <p:nvPr/>
        </p:nvSpPr>
        <p:spPr>
          <a:xfrm>
            <a:off x="3581127" y="4613337"/>
            <a:ext cx="360040" cy="36004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MX" dirty="0"/>
              <a:t>4</a:t>
            </a:r>
          </a:p>
        </p:txBody>
      </p:sp>
      <p:pic>
        <p:nvPicPr>
          <p:cNvPr id="17" name="Marcador de contenido 16"/>
          <p:cNvPicPr>
            <a:picLocks noGrp="1" noChangeAspect="1"/>
          </p:cNvPicPr>
          <p:nvPr>
            <p:ph idx="1"/>
          </p:nvPr>
        </p:nvPicPr>
        <p:blipFill>
          <a:blip r:embed="rId2"/>
          <a:stretch>
            <a:fillRect/>
          </a:stretch>
        </p:blipFill>
        <p:spPr>
          <a:xfrm>
            <a:off x="502500" y="5445224"/>
            <a:ext cx="531697" cy="531697"/>
          </a:xfrm>
          <a:prstGeom prst="rect">
            <a:avLst/>
          </a:prstGeom>
        </p:spPr>
      </p:pic>
      <p:sp>
        <p:nvSpPr>
          <p:cNvPr id="21" name="Marcador de contenido 2"/>
          <p:cNvSpPr txBox="1">
            <a:spLocks/>
          </p:cNvSpPr>
          <p:nvPr/>
        </p:nvSpPr>
        <p:spPr>
          <a:xfrm>
            <a:off x="1028291" y="5565778"/>
            <a:ext cx="7658509" cy="441991"/>
          </a:xfrm>
          <a:prstGeom prst="rect">
            <a:avLst/>
          </a:prstGeom>
        </p:spPr>
        <p:txBody>
          <a:bodyPr vert="horz" lIns="91440" tIns="45720" rIns="91440" bIns="45720" rtlCol="0">
            <a:noAutofit/>
          </a:bodyPr>
          <a:lstStyle>
            <a:lvl1pPr marL="0"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1pPr>
            <a:lvl2pPr marL="268288" indent="4763" algn="l" defTabSz="914400" rtl="0" eaLnBrk="1" latinLnBrk="0" hangingPunct="1">
              <a:spcBef>
                <a:spcPct val="20000"/>
              </a:spcBef>
              <a:buFont typeface="Arial" pitchFamily="34" charset="0"/>
              <a:buNone/>
              <a:defRPr sz="1500" kern="1200">
                <a:solidFill>
                  <a:schemeClr val="tx1"/>
                </a:solidFill>
                <a:latin typeface="+mn-lt"/>
                <a:ea typeface="+mn-ea"/>
                <a:cs typeface="+mn-cs"/>
              </a:defRPr>
            </a:lvl2pPr>
            <a:lvl3pPr marL="623888"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3pPr>
            <a:lvl4pPr marL="993775"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4pPr>
            <a:lvl5pPr marL="1344613"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s-MX" sz="1400" dirty="0"/>
              <a:t>Las preguntas, repreguntas y respuestas serán publicadas en el Sitio, por lo cual se recomienda </a:t>
            </a:r>
            <a:r>
              <a:rPr lang="es-ES_tradnl" sz="1400" dirty="0"/>
              <a:t>cuidar no incluir información considerada como sensible, estratégica, confidencial o reservada.</a:t>
            </a:r>
            <a:endParaRPr lang="es-MX" sz="1400" dirty="0"/>
          </a:p>
          <a:p>
            <a:endParaRPr lang="es-MX" sz="1400" dirty="0"/>
          </a:p>
        </p:txBody>
      </p:sp>
    </p:spTree>
    <p:extLst>
      <p:ext uri="{BB962C8B-B14F-4D97-AF65-F5344CB8AC3E}">
        <p14:creationId xmlns:p14="http://schemas.microsoft.com/office/powerpoint/2010/main" val="3233099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Generalidades</a:t>
            </a:r>
          </a:p>
        </p:txBody>
      </p:sp>
      <p:sp>
        <p:nvSpPr>
          <p:cNvPr id="3" name="Marcador de contenido 2"/>
          <p:cNvSpPr>
            <a:spLocks noGrp="1"/>
          </p:cNvSpPr>
          <p:nvPr>
            <p:ph idx="1"/>
          </p:nvPr>
        </p:nvSpPr>
        <p:spPr>
          <a:xfrm>
            <a:off x="971600" y="1556792"/>
            <a:ext cx="7211144" cy="4608513"/>
          </a:xfrm>
        </p:spPr>
        <p:txBody>
          <a:bodyPr>
            <a:normAutofit/>
          </a:bodyPr>
          <a:lstStyle/>
          <a:p>
            <a:pPr marL="0" indent="0">
              <a:buNone/>
            </a:pPr>
            <a:r>
              <a:rPr lang="es-MX" sz="1800" b="1" dirty="0">
                <a:latin typeface="Arial" panose="020B0604020202020204" pitchFamily="34" charset="0"/>
                <a:cs typeface="Arial" panose="020B0604020202020204" pitchFamily="34" charset="0"/>
              </a:rPr>
              <a:t>Periodo </a:t>
            </a:r>
          </a:p>
          <a:p>
            <a:pPr algn="just"/>
            <a:r>
              <a:rPr lang="es-MX" sz="1800" dirty="0">
                <a:latin typeface="Arial" panose="020B0604020202020204" pitchFamily="34" charset="0"/>
                <a:cs typeface="Arial" panose="020B0604020202020204" pitchFamily="34" charset="0"/>
              </a:rPr>
              <a:t>Calendario de la Subasta de Largo Plazo SLP-1/2017.</a:t>
            </a:r>
          </a:p>
          <a:p>
            <a:pPr marL="0" indent="0">
              <a:buNone/>
            </a:pPr>
            <a:endParaRPr lang="es-MX" sz="1800" dirty="0">
              <a:latin typeface="Arial" panose="020B0604020202020204" pitchFamily="34" charset="0"/>
              <a:cs typeface="Arial" panose="020B0604020202020204" pitchFamily="34" charset="0"/>
            </a:endParaRPr>
          </a:p>
          <a:p>
            <a:pPr marL="0" indent="0">
              <a:buNone/>
            </a:pPr>
            <a:r>
              <a:rPr lang="es-MX" sz="1800" b="1" dirty="0">
                <a:latin typeface="Arial" panose="020B0604020202020204" pitchFamily="34" charset="0"/>
                <a:cs typeface="Arial" panose="020B0604020202020204" pitchFamily="34" charset="0"/>
              </a:rPr>
              <a:t>Inconsistencias</a:t>
            </a:r>
          </a:p>
          <a:p>
            <a:pPr algn="just"/>
            <a:r>
              <a:rPr lang="es-MX" sz="1800" dirty="0">
                <a:latin typeface="Arial" panose="020B0604020202020204" pitchFamily="34" charset="0"/>
                <a:cs typeface="Arial" panose="020B0604020202020204" pitchFamily="34" charset="0"/>
              </a:rPr>
              <a:t>Prevalecen las Bases de Licitación sobre las respuestas publicadas en la Junta de Aclaraciones y Mesa de  Ayuda.</a:t>
            </a:r>
          </a:p>
          <a:p>
            <a:pPr algn="just"/>
            <a:endParaRPr lang="es-MX" sz="1800" dirty="0">
              <a:latin typeface="Arial" panose="020B0604020202020204" pitchFamily="34" charset="0"/>
              <a:cs typeface="Arial" panose="020B0604020202020204" pitchFamily="34" charset="0"/>
            </a:endParaRPr>
          </a:p>
          <a:p>
            <a:pPr marL="0" indent="0" algn="just">
              <a:buNone/>
            </a:pPr>
            <a:r>
              <a:rPr lang="es-MX" sz="1800" b="1" dirty="0">
                <a:latin typeface="Arial" panose="020B0604020202020204" pitchFamily="34" charset="0"/>
                <a:cs typeface="Arial" panose="020B0604020202020204" pitchFamily="34" charset="0"/>
              </a:rPr>
              <a:t>Implicaciones</a:t>
            </a:r>
            <a:r>
              <a:rPr lang="es-MX" sz="1800" dirty="0">
                <a:latin typeface="Arial" panose="020B0604020202020204" pitchFamily="34" charset="0"/>
                <a:cs typeface="Arial" panose="020B0604020202020204" pitchFamily="34" charset="0"/>
              </a:rPr>
              <a:t> </a:t>
            </a:r>
          </a:p>
          <a:p>
            <a:pPr algn="just"/>
            <a:r>
              <a:rPr lang="es-ES" sz="1800" dirty="0">
                <a:latin typeface="Arial" panose="020B0604020202020204" pitchFamily="34" charset="0"/>
                <a:cs typeface="Arial" panose="020B0604020202020204" pitchFamily="34" charset="0"/>
              </a:rPr>
              <a:t>Si es procedente, algunas aclaraciones de la junta serán incorporados en las bases de licitación finales</a:t>
            </a:r>
            <a:r>
              <a:rPr lang="es-MX" sz="18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344949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323528" y="3717032"/>
            <a:ext cx="8636496" cy="1470025"/>
          </a:xfrm>
        </p:spPr>
        <p:txBody>
          <a:bodyPr>
            <a:normAutofit/>
          </a:bodyPr>
          <a:lstStyle/>
          <a:p>
            <a:r>
              <a:rPr lang="es-MX" dirty="0"/>
              <a:t>REGISTRO DE COMPRADORES POTENCIALES Y SUS OFERTAS</a:t>
            </a:r>
          </a:p>
        </p:txBody>
      </p:sp>
    </p:spTree>
    <p:extLst>
      <p:ext uri="{BB962C8B-B14F-4D97-AF65-F5344CB8AC3E}">
        <p14:creationId xmlns:p14="http://schemas.microsoft.com/office/powerpoint/2010/main" val="4229439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70831" y="3789040"/>
            <a:ext cx="7772400" cy="1470025"/>
          </a:xfrm>
        </p:spPr>
        <p:txBody>
          <a:bodyPr>
            <a:normAutofit/>
          </a:bodyPr>
          <a:lstStyle/>
          <a:p>
            <a:r>
              <a:rPr lang="es-MX" dirty="0"/>
              <a:t>PROCESO GENERAL DE LA SUBASTA DE LARGO PLAZO </a:t>
            </a:r>
          </a:p>
        </p:txBody>
      </p:sp>
    </p:spTree>
    <p:extLst>
      <p:ext uri="{BB962C8B-B14F-4D97-AF65-F5344CB8AC3E}">
        <p14:creationId xmlns:p14="http://schemas.microsoft.com/office/powerpoint/2010/main" val="35688123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707904" y="332656"/>
            <a:ext cx="4978896" cy="864096"/>
          </a:xfrm>
        </p:spPr>
        <p:txBody>
          <a:bodyPr/>
          <a:lstStyle/>
          <a:p>
            <a:r>
              <a:rPr lang="es-MX" dirty="0">
                <a:solidFill>
                  <a:schemeClr val="tx1"/>
                </a:solidFill>
              </a:rPr>
              <a:t>Participantes Compradores</a:t>
            </a:r>
            <a:endParaRPr lang="es-ES" dirty="0">
              <a:solidFill>
                <a:schemeClr val="tx1"/>
              </a:solidFill>
            </a:endParaRPr>
          </a:p>
        </p:txBody>
      </p:sp>
      <p:sp>
        <p:nvSpPr>
          <p:cNvPr id="5" name="Rectángulo 4"/>
          <p:cNvSpPr/>
          <p:nvPr/>
        </p:nvSpPr>
        <p:spPr>
          <a:xfrm>
            <a:off x="2480883" y="2621811"/>
            <a:ext cx="4179349" cy="203132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marL="285750" indent="-285750">
              <a:buClr>
                <a:srgbClr val="0070C0"/>
              </a:buClr>
              <a:buFont typeface="Wingdings" panose="05000000000000000000" pitchFamily="2" charset="2"/>
              <a:buChar char="ü"/>
            </a:pPr>
            <a:r>
              <a:rPr lang="es-ES" dirty="0">
                <a:latin typeface="Arial" panose="020B0604020202020204" pitchFamily="34" charset="0"/>
                <a:cs typeface="Arial" panose="020B0604020202020204" pitchFamily="34" charset="0"/>
              </a:rPr>
              <a:t>Suministrador de </a:t>
            </a:r>
            <a:r>
              <a:rPr lang="es-MX" dirty="0">
                <a:latin typeface="Arial" panose="020B0604020202020204" pitchFamily="34" charset="0"/>
                <a:cs typeface="Arial" panose="020B0604020202020204" pitchFamily="34" charset="0"/>
              </a:rPr>
              <a:t>Servicio Básico</a:t>
            </a:r>
          </a:p>
          <a:p>
            <a:pPr marL="285750" indent="-285750">
              <a:buClr>
                <a:srgbClr val="0070C0"/>
              </a:buClr>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buClr>
                <a:srgbClr val="0070C0"/>
              </a:buClr>
              <a:buFont typeface="Wingdings" panose="05000000000000000000" pitchFamily="2" charset="2"/>
              <a:buChar char="ü"/>
            </a:pPr>
            <a:r>
              <a:rPr lang="es-MX" dirty="0">
                <a:latin typeface="Arial" panose="020B0604020202020204" pitchFamily="34" charset="0"/>
                <a:cs typeface="Arial" panose="020B0604020202020204" pitchFamily="34" charset="0"/>
              </a:rPr>
              <a:t>Suministrador de Servicio Calificado</a:t>
            </a:r>
          </a:p>
          <a:p>
            <a:pPr marL="285750" indent="-285750">
              <a:buClr>
                <a:srgbClr val="0070C0"/>
              </a:buClr>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buClr>
                <a:srgbClr val="0070C0"/>
              </a:buClr>
              <a:buFont typeface="Wingdings" panose="05000000000000000000" pitchFamily="2" charset="2"/>
              <a:buChar char="ü"/>
            </a:pPr>
            <a:r>
              <a:rPr lang="es-MX" dirty="0">
                <a:latin typeface="Arial" panose="020B0604020202020204" pitchFamily="34" charset="0"/>
                <a:cs typeface="Arial" panose="020B0604020202020204" pitchFamily="34" charset="0"/>
              </a:rPr>
              <a:t>Suministrador de Último Recurso</a:t>
            </a:r>
          </a:p>
          <a:p>
            <a:pPr marL="285750" indent="-285750">
              <a:buClr>
                <a:srgbClr val="0070C0"/>
              </a:buClr>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buClr>
                <a:srgbClr val="0070C0"/>
              </a:buClr>
              <a:buFont typeface="Wingdings" panose="05000000000000000000" pitchFamily="2" charset="2"/>
              <a:buChar char="ü"/>
            </a:pPr>
            <a:r>
              <a:rPr lang="es-MX" dirty="0">
                <a:latin typeface="Arial" panose="020B0604020202020204" pitchFamily="34" charset="0"/>
                <a:cs typeface="Arial" panose="020B0604020202020204" pitchFamily="34" charset="0"/>
              </a:rPr>
              <a:t>Usuario Calificado</a:t>
            </a:r>
            <a:endParaRPr lang="es-ES" dirty="0">
              <a:latin typeface="Arial" panose="020B0604020202020204" pitchFamily="34" charset="0"/>
              <a:cs typeface="Arial" panose="020B0604020202020204" pitchFamily="34" charset="0"/>
            </a:endParaRPr>
          </a:p>
        </p:txBody>
      </p:sp>
      <p:sp>
        <p:nvSpPr>
          <p:cNvPr id="6" name="Rectángulo 5"/>
          <p:cNvSpPr/>
          <p:nvPr/>
        </p:nvSpPr>
        <p:spPr>
          <a:xfrm>
            <a:off x="545722" y="4999816"/>
            <a:ext cx="8130734" cy="646331"/>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Los tres últimos solo podrán participar en la Subasta cuando la Cámara de Compensación ya esté operando.</a:t>
            </a:r>
            <a:endParaRPr lang="es-ES" dirty="0">
              <a:latin typeface="Arial" panose="020B0604020202020204" pitchFamily="34" charset="0"/>
              <a:cs typeface="Arial" panose="020B0604020202020204" pitchFamily="34" charset="0"/>
            </a:endParaRPr>
          </a:p>
        </p:txBody>
      </p:sp>
      <p:sp>
        <p:nvSpPr>
          <p:cNvPr id="7" name="Rectángulo 6"/>
          <p:cNvSpPr/>
          <p:nvPr/>
        </p:nvSpPr>
        <p:spPr>
          <a:xfrm>
            <a:off x="539552" y="1628800"/>
            <a:ext cx="8136904" cy="646331"/>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Los compradores potenciales de la subasta son las </a:t>
            </a:r>
            <a:r>
              <a:rPr lang="es-MX" b="1" dirty="0">
                <a:latin typeface="Arial" panose="020B0604020202020204" pitchFamily="34" charset="0"/>
                <a:cs typeface="Arial" panose="020B0604020202020204" pitchFamily="34" charset="0"/>
              </a:rPr>
              <a:t>Entidades Responsables de Carga</a:t>
            </a:r>
            <a:r>
              <a:rPr lang="es-MX" dirty="0">
                <a:latin typeface="Arial" panose="020B0604020202020204" pitchFamily="34" charset="0"/>
                <a:cs typeface="Arial" panose="020B0604020202020204" pitchFamily="34" charset="0"/>
              </a:rPr>
              <a:t>:</a:t>
            </a:r>
            <a:endParaRPr lang="es-E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07159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5896" y="332656"/>
            <a:ext cx="5050904" cy="864096"/>
          </a:xfrm>
        </p:spPr>
        <p:txBody>
          <a:bodyPr/>
          <a:lstStyle/>
          <a:p>
            <a:r>
              <a:rPr lang="es-MX" dirty="0">
                <a:solidFill>
                  <a:schemeClr val="tx1"/>
                </a:solidFill>
              </a:rPr>
              <a:t>Requisitos para el Registro de Compradores</a:t>
            </a:r>
          </a:p>
        </p:txBody>
      </p:sp>
      <p:sp>
        <p:nvSpPr>
          <p:cNvPr id="8" name="CuadroTexto 7"/>
          <p:cNvSpPr txBox="1"/>
          <p:nvPr/>
        </p:nvSpPr>
        <p:spPr>
          <a:xfrm>
            <a:off x="464729" y="1340768"/>
            <a:ext cx="6555543" cy="4801314"/>
          </a:xfrm>
          <a:prstGeom prst="rect">
            <a:avLst/>
          </a:prstGeom>
          <a:noFill/>
        </p:spPr>
        <p:txBody>
          <a:bodyPr wrap="square" rtlCol="0">
            <a:spAutoFit/>
          </a:bodyPr>
          <a:lstStyle/>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Solicitar al CENACE su registro como comprador potencial.</a:t>
            </a:r>
            <a:r>
              <a:rPr lang="es-MX" dirty="0">
                <a:latin typeface="Arial" panose="020B0604020202020204" pitchFamily="34" charset="0"/>
                <a:cs typeface="Arial" panose="020B0604020202020204" pitchFamily="34" charset="0"/>
                <a:hlinkClick r:id="rId3" action="ppaction://hlinkfile"/>
              </a:rPr>
              <a:t> </a:t>
            </a:r>
          </a:p>
          <a:p>
            <a:pPr algn="just"/>
            <a:r>
              <a:rPr lang="es-MX" dirty="0">
                <a:latin typeface="Arial" panose="020B0604020202020204" pitchFamily="34" charset="0"/>
                <a:cs typeface="Arial" panose="020B0604020202020204" pitchFamily="34" charset="0"/>
                <a:hlinkClick r:id="rId3" action="ppaction://hlinkfile"/>
              </a:rPr>
              <a:t> </a:t>
            </a:r>
            <a:endParaRPr lang="es-MX"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Realizar el pago correspondiente para la adquisición de las Bases de Licitación. (5,000 </a:t>
            </a:r>
            <a:r>
              <a:rPr lang="es-MX" dirty="0" err="1">
                <a:latin typeface="Arial" panose="020B0604020202020204" pitchFamily="34" charset="0"/>
                <a:cs typeface="Arial" panose="020B0604020202020204" pitchFamily="34" charset="0"/>
              </a:rPr>
              <a:t>UDIs</a:t>
            </a:r>
            <a:r>
              <a:rPr lang="es-MX" dirty="0">
                <a:latin typeface="Arial" panose="020B0604020202020204" pitchFamily="34" charset="0"/>
                <a:cs typeface="Arial" panose="020B0604020202020204" pitchFamily="34" charset="0"/>
              </a:rPr>
              <a:t>)</a:t>
            </a:r>
          </a:p>
          <a:p>
            <a:pPr algn="just"/>
            <a:endParaRPr lang="es-MX"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Realizar el pago correspondiente para la evaluación de su solicitud de registro. (50,000 </a:t>
            </a:r>
            <a:r>
              <a:rPr lang="es-MX" dirty="0" err="1">
                <a:latin typeface="Arial" panose="020B0604020202020204" pitchFamily="34" charset="0"/>
                <a:cs typeface="Arial" panose="020B0604020202020204" pitchFamily="34" charset="0"/>
              </a:rPr>
              <a:t>UDIs</a:t>
            </a:r>
            <a:r>
              <a:rPr lang="es-MX" dirty="0">
                <a:latin typeface="Arial" panose="020B0604020202020204" pitchFamily="34" charset="0"/>
                <a:cs typeface="Arial" panose="020B0604020202020204" pitchFamily="34" charset="0"/>
              </a:rPr>
              <a:t>)</a:t>
            </a:r>
          </a:p>
          <a:p>
            <a:pPr marL="285750" indent="-285750" algn="just">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Contar con suficiente capacidad legal, técnica y de ejecución para cumplir con las Ofertas de Compra que pretenda presentar.</a:t>
            </a:r>
          </a:p>
          <a:p>
            <a:pPr marL="285750" indent="-285750" algn="just">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Obligarse a presentar en tiempo y forma la Garantía de Seriedad correspondiente.</a:t>
            </a:r>
          </a:p>
          <a:p>
            <a:pPr marL="285750" indent="-285750" algn="just">
              <a:buFont typeface="Wingdings" panose="05000000000000000000" pitchFamily="2" charset="2"/>
              <a:buChar char="ü"/>
            </a:pPr>
            <a:endParaRPr lang="es-MX"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ü"/>
            </a:pPr>
            <a:r>
              <a:rPr lang="es-MX" dirty="0">
                <a:latin typeface="Arial" panose="020B0604020202020204" pitchFamily="34" charset="0"/>
                <a:cs typeface="Arial" panose="020B0604020202020204" pitchFamily="34" charset="0"/>
              </a:rPr>
              <a:t>Se deberá cumplir además con lo establecido por la cámara de compensación.</a:t>
            </a:r>
          </a:p>
        </p:txBody>
      </p:sp>
      <p:pic>
        <p:nvPicPr>
          <p:cNvPr id="9" name="Imagen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8304" y="2852936"/>
            <a:ext cx="1121726" cy="1676142"/>
          </a:xfrm>
          <a:prstGeom prst="rect">
            <a:avLst/>
          </a:prstGeom>
        </p:spPr>
      </p:pic>
    </p:spTree>
    <p:extLst>
      <p:ext uri="{BB962C8B-B14F-4D97-AF65-F5344CB8AC3E}">
        <p14:creationId xmlns:p14="http://schemas.microsoft.com/office/powerpoint/2010/main" val="2461291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anim calcmode="lin" valueType="num">
                                      <p:cBhvr>
                                        <p:cTn id="14"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8">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8">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anim calcmode="lin" valueType="num">
                                      <p:cBhvr>
                                        <p:cTn id="21"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8">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8">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8">
                                            <p:txEl>
                                              <p:pRg st="4" end="4"/>
                                            </p:txEl>
                                          </p:spTgt>
                                        </p:tgtEl>
                                        <p:attrNameLst>
                                          <p:attrName>style.visibility</p:attrName>
                                        </p:attrNameLst>
                                      </p:cBhvr>
                                      <p:to>
                                        <p:strVal val="visible"/>
                                      </p:to>
                                    </p:set>
                                    <p:anim calcmode="lin" valueType="num">
                                      <p:cBhvr>
                                        <p:cTn id="28" dur="500" fill="hold"/>
                                        <p:tgtEl>
                                          <p:spTgt spid="8">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8">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8">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8">
                                            <p:txEl>
                                              <p:pRg st="6" end="6"/>
                                            </p:txEl>
                                          </p:spTgt>
                                        </p:tgtEl>
                                        <p:attrNameLst>
                                          <p:attrName>style.visibility</p:attrName>
                                        </p:attrNameLst>
                                      </p:cBhvr>
                                      <p:to>
                                        <p:strVal val="visible"/>
                                      </p:to>
                                    </p:set>
                                    <p:anim calcmode="lin" valueType="num">
                                      <p:cBhvr>
                                        <p:cTn id="35" dur="500" fill="hold"/>
                                        <p:tgtEl>
                                          <p:spTgt spid="8">
                                            <p:txEl>
                                              <p:pRg st="6" end="6"/>
                                            </p:txEl>
                                          </p:spTgt>
                                        </p:tgtEl>
                                        <p:attrNameLst>
                                          <p:attrName>ppt_w</p:attrName>
                                        </p:attrNameLst>
                                      </p:cBhvr>
                                      <p:tavLst>
                                        <p:tav tm="0">
                                          <p:val>
                                            <p:fltVal val="0"/>
                                          </p:val>
                                        </p:tav>
                                        <p:tav tm="100000">
                                          <p:val>
                                            <p:strVal val="#ppt_w"/>
                                          </p:val>
                                        </p:tav>
                                      </p:tavLst>
                                    </p:anim>
                                    <p:anim calcmode="lin" valueType="num">
                                      <p:cBhvr>
                                        <p:cTn id="36" dur="500" fill="hold"/>
                                        <p:tgtEl>
                                          <p:spTgt spid="8">
                                            <p:txEl>
                                              <p:pRg st="6" end="6"/>
                                            </p:txEl>
                                          </p:spTgt>
                                        </p:tgtEl>
                                        <p:attrNameLst>
                                          <p:attrName>ppt_h</p:attrName>
                                        </p:attrNameLst>
                                      </p:cBhvr>
                                      <p:tavLst>
                                        <p:tav tm="0">
                                          <p:val>
                                            <p:fltVal val="0"/>
                                          </p:val>
                                        </p:tav>
                                        <p:tav tm="100000">
                                          <p:val>
                                            <p:strVal val="#ppt_h"/>
                                          </p:val>
                                        </p:tav>
                                      </p:tavLst>
                                    </p:anim>
                                    <p:animEffect transition="in" filter="fade">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8">
                                            <p:txEl>
                                              <p:pRg st="8" end="8"/>
                                            </p:txEl>
                                          </p:spTgt>
                                        </p:tgtEl>
                                        <p:attrNameLst>
                                          <p:attrName>style.visibility</p:attrName>
                                        </p:attrNameLst>
                                      </p:cBhvr>
                                      <p:to>
                                        <p:strVal val="visible"/>
                                      </p:to>
                                    </p:set>
                                    <p:anim calcmode="lin" valueType="num">
                                      <p:cBhvr>
                                        <p:cTn id="42" dur="500" fill="hold"/>
                                        <p:tgtEl>
                                          <p:spTgt spid="8">
                                            <p:txEl>
                                              <p:pRg st="8" end="8"/>
                                            </p:txEl>
                                          </p:spTgt>
                                        </p:tgtEl>
                                        <p:attrNameLst>
                                          <p:attrName>ppt_w</p:attrName>
                                        </p:attrNameLst>
                                      </p:cBhvr>
                                      <p:tavLst>
                                        <p:tav tm="0">
                                          <p:val>
                                            <p:fltVal val="0"/>
                                          </p:val>
                                        </p:tav>
                                        <p:tav tm="100000">
                                          <p:val>
                                            <p:strVal val="#ppt_w"/>
                                          </p:val>
                                        </p:tav>
                                      </p:tavLst>
                                    </p:anim>
                                    <p:anim calcmode="lin" valueType="num">
                                      <p:cBhvr>
                                        <p:cTn id="43" dur="500" fill="hold"/>
                                        <p:tgtEl>
                                          <p:spTgt spid="8">
                                            <p:txEl>
                                              <p:pRg st="8" end="8"/>
                                            </p:txEl>
                                          </p:spTgt>
                                        </p:tgtEl>
                                        <p:attrNameLst>
                                          <p:attrName>ppt_h</p:attrName>
                                        </p:attrNameLst>
                                      </p:cBhvr>
                                      <p:tavLst>
                                        <p:tav tm="0">
                                          <p:val>
                                            <p:fltVal val="0"/>
                                          </p:val>
                                        </p:tav>
                                        <p:tav tm="100000">
                                          <p:val>
                                            <p:strVal val="#ppt_h"/>
                                          </p:val>
                                        </p:tav>
                                      </p:tavLst>
                                    </p:anim>
                                    <p:animEffect transition="in" filter="fade">
                                      <p:cBhvr>
                                        <p:cTn id="44" dur="500"/>
                                        <p:tgtEl>
                                          <p:spTgt spid="8">
                                            <p:txEl>
                                              <p:pRg st="8" end="8"/>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8">
                                            <p:txEl>
                                              <p:pRg st="10" end="10"/>
                                            </p:txEl>
                                          </p:spTgt>
                                        </p:tgtEl>
                                        <p:attrNameLst>
                                          <p:attrName>style.visibility</p:attrName>
                                        </p:attrNameLst>
                                      </p:cBhvr>
                                      <p:to>
                                        <p:strVal val="visible"/>
                                      </p:to>
                                    </p:set>
                                    <p:anim calcmode="lin" valueType="num">
                                      <p:cBhvr>
                                        <p:cTn id="49" dur="500" fill="hold"/>
                                        <p:tgtEl>
                                          <p:spTgt spid="8">
                                            <p:txEl>
                                              <p:pRg st="10" end="10"/>
                                            </p:txEl>
                                          </p:spTgt>
                                        </p:tgtEl>
                                        <p:attrNameLst>
                                          <p:attrName>ppt_w</p:attrName>
                                        </p:attrNameLst>
                                      </p:cBhvr>
                                      <p:tavLst>
                                        <p:tav tm="0">
                                          <p:val>
                                            <p:fltVal val="0"/>
                                          </p:val>
                                        </p:tav>
                                        <p:tav tm="100000">
                                          <p:val>
                                            <p:strVal val="#ppt_w"/>
                                          </p:val>
                                        </p:tav>
                                      </p:tavLst>
                                    </p:anim>
                                    <p:anim calcmode="lin" valueType="num">
                                      <p:cBhvr>
                                        <p:cTn id="50" dur="500" fill="hold"/>
                                        <p:tgtEl>
                                          <p:spTgt spid="8">
                                            <p:txEl>
                                              <p:pRg st="10" end="10"/>
                                            </p:txEl>
                                          </p:spTgt>
                                        </p:tgtEl>
                                        <p:attrNameLst>
                                          <p:attrName>ppt_h</p:attrName>
                                        </p:attrNameLst>
                                      </p:cBhvr>
                                      <p:tavLst>
                                        <p:tav tm="0">
                                          <p:val>
                                            <p:fltVal val="0"/>
                                          </p:val>
                                        </p:tav>
                                        <p:tav tm="100000">
                                          <p:val>
                                            <p:strVal val="#ppt_h"/>
                                          </p:val>
                                        </p:tav>
                                      </p:tavLst>
                                    </p:anim>
                                    <p:animEffect transition="in" filter="fade">
                                      <p:cBhvr>
                                        <p:cTn id="51" dur="500"/>
                                        <p:tgtEl>
                                          <p:spTgt spid="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Proceso de Revisión</a:t>
            </a:r>
            <a:endParaRPr lang="es-ES" dirty="0"/>
          </a:p>
        </p:txBody>
      </p:sp>
      <p:graphicFrame>
        <p:nvGraphicFramePr>
          <p:cNvPr id="4" name="Diagrama 3"/>
          <p:cNvGraphicFramePr/>
          <p:nvPr>
            <p:extLst>
              <p:ext uri="{D42A27DB-BD31-4B8C-83A1-F6EECF244321}">
                <p14:modId xmlns:p14="http://schemas.microsoft.com/office/powerpoint/2010/main" val="2450053680"/>
              </p:ext>
            </p:extLst>
          </p:nvPr>
        </p:nvGraphicFramePr>
        <p:xfrm>
          <a:off x="754211" y="1268760"/>
          <a:ext cx="7931224"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1466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63888" y="332656"/>
            <a:ext cx="5122912" cy="864096"/>
          </a:xfrm>
        </p:spPr>
        <p:txBody>
          <a:bodyPr/>
          <a:lstStyle/>
          <a:p>
            <a:r>
              <a:rPr lang="es-MX" dirty="0"/>
              <a:t>Requisitos para presentar de Ofertas de Compra</a:t>
            </a:r>
          </a:p>
        </p:txBody>
      </p:sp>
      <p:sp>
        <p:nvSpPr>
          <p:cNvPr id="4" name="Rectángulo 3"/>
          <p:cNvSpPr/>
          <p:nvPr/>
        </p:nvSpPr>
        <p:spPr>
          <a:xfrm>
            <a:off x="467544" y="2348880"/>
            <a:ext cx="6860208" cy="923330"/>
          </a:xfrm>
          <a:prstGeom prst="rect">
            <a:avLst/>
          </a:prstGeom>
        </p:spPr>
        <p:txBody>
          <a:bodyPr wrap="square">
            <a:spAutoFit/>
          </a:bodyPr>
          <a:lstStyle/>
          <a:p>
            <a:pPr algn="just"/>
            <a:r>
              <a:rPr lang="es-MX" dirty="0">
                <a:latin typeface="Arial" panose="020B0604020202020204" pitchFamily="34" charset="0"/>
                <a:ea typeface="Calibri" panose="020F0502020204030204" pitchFamily="34" charset="0"/>
                <a:cs typeface="Arial" panose="020B0604020202020204" pitchFamily="34" charset="0"/>
              </a:rPr>
              <a:t>La solicitud de registro y la documentación requerida deberán ser presentadas en los términos de los formatos establecidos en las bases de licitación:</a:t>
            </a:r>
          </a:p>
        </p:txBody>
      </p:sp>
      <p:pic>
        <p:nvPicPr>
          <p:cNvPr id="7" name="Imagen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27752" y="3837384"/>
            <a:ext cx="1313892" cy="1751856"/>
          </a:xfrm>
          <a:prstGeom prst="rect">
            <a:avLst/>
          </a:prstGeom>
        </p:spPr>
      </p:pic>
      <p:sp>
        <p:nvSpPr>
          <p:cNvPr id="6" name="Rectángulo 5"/>
          <p:cNvSpPr/>
          <p:nvPr/>
        </p:nvSpPr>
        <p:spPr>
          <a:xfrm>
            <a:off x="467544" y="1367457"/>
            <a:ext cx="5040559" cy="981423"/>
          </a:xfrm>
          <a:prstGeom prst="rect">
            <a:avLst/>
          </a:prstGeom>
        </p:spPr>
        <p:txBody>
          <a:bodyPr wrap="square">
            <a:spAutoFit/>
          </a:bodyPr>
          <a:lstStyle/>
          <a:p>
            <a:pPr algn="just">
              <a:lnSpc>
                <a:spcPct val="107000"/>
              </a:lnSpc>
              <a:spcAft>
                <a:spcPts val="0"/>
              </a:spcAft>
            </a:pPr>
            <a:r>
              <a:rPr lang="es-MX" dirty="0">
                <a:latin typeface="Arial" panose="020B0604020202020204" pitchFamily="34" charset="0"/>
                <a:ea typeface="Calibri" panose="020F0502020204030204" pitchFamily="34" charset="0"/>
                <a:cs typeface="Arial" panose="020B0604020202020204" pitchFamily="34" charset="0"/>
              </a:rPr>
              <a:t>Para poder presentar una oferta de compra en la SLP01-2017 es indispensable ser una ERC y estar registrado como comprador potencial.</a:t>
            </a:r>
            <a:endParaRPr lang="es-MX" dirty="0">
              <a:effectLst/>
              <a:latin typeface="Arial" panose="020B0604020202020204" pitchFamily="34" charset="0"/>
              <a:ea typeface="Calibri" panose="020F0502020204030204" pitchFamily="34" charset="0"/>
              <a:cs typeface="Arial" panose="020B0604020202020204" pitchFamily="34" charset="0"/>
            </a:endParaRPr>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4500" y="1572828"/>
            <a:ext cx="2635932" cy="514709"/>
          </a:xfrm>
          <a:prstGeom prst="rect">
            <a:avLst/>
          </a:prstGeom>
        </p:spPr>
      </p:pic>
      <p:sp>
        <p:nvSpPr>
          <p:cNvPr id="3" name="Rectángulo 2"/>
          <p:cNvSpPr/>
          <p:nvPr/>
        </p:nvSpPr>
        <p:spPr>
          <a:xfrm>
            <a:off x="701822" y="2996952"/>
            <a:ext cx="6678489" cy="3046988"/>
          </a:xfrm>
          <a:prstGeom prst="rect">
            <a:avLst/>
          </a:prstGeom>
        </p:spPr>
        <p:txBody>
          <a:bodyPr wrap="square">
            <a:spAutoFit/>
          </a:bodyPr>
          <a:lstStyle/>
          <a:p>
            <a:pPr algn="just">
              <a:buClr>
                <a:srgbClr val="0070C0"/>
              </a:buCl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Declaración de que la Oferta es vinculante e irrevocable</a:t>
            </a:r>
          </a:p>
          <a:p>
            <a:pPr marL="285750" indent="-285750" algn="just">
              <a:buClr>
                <a:srgbClr val="0070C0"/>
              </a:buClr>
              <a:buFont typeface="Arial" panose="020B0604020202020204" pitchFamily="34" charset="0"/>
              <a:buChar cha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El compromiso de firma de contratos</a:t>
            </a:r>
          </a:p>
          <a:p>
            <a:pPr marL="285750" indent="-285750" algn="just">
              <a:buClr>
                <a:srgbClr val="0070C0"/>
              </a:buClr>
              <a:buFont typeface="Arial" panose="020B0604020202020204" pitchFamily="34" charset="0"/>
              <a:buChar cha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La aceptación de la normatividad</a:t>
            </a:r>
          </a:p>
          <a:p>
            <a:pPr marL="285750" indent="-285750" algn="just">
              <a:buClr>
                <a:srgbClr val="0070C0"/>
              </a:buClr>
              <a:buFont typeface="Arial" panose="020B0604020202020204" pitchFamily="34" charset="0"/>
              <a:buChar cha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El compromiso de ser participante del mercado</a:t>
            </a:r>
          </a:p>
          <a:p>
            <a:pPr marL="285750" indent="-285750" algn="just">
              <a:buClr>
                <a:srgbClr val="0070C0"/>
              </a:buClr>
              <a:buFont typeface="Arial" panose="020B0604020202020204" pitchFamily="34" charset="0"/>
              <a:buChar cha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La oferta de compra autónoma</a:t>
            </a:r>
          </a:p>
          <a:p>
            <a:pPr marL="285750" indent="-285750" algn="just">
              <a:buClr>
                <a:srgbClr val="0070C0"/>
              </a:buClr>
              <a:buFont typeface="Arial" panose="020B0604020202020204" pitchFamily="34" charset="0"/>
              <a:buChar char="•"/>
            </a:pPr>
            <a:endParaRPr lang="es-MX"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Clr>
                <a:srgbClr val="0070C0"/>
              </a:buClr>
              <a:buFont typeface="Arial" panose="020B0604020202020204" pitchFamily="34" charset="0"/>
              <a:buChar char="•"/>
            </a:pPr>
            <a:r>
              <a:rPr lang="es-MX" sz="1600" dirty="0">
                <a:latin typeface="Arial" panose="020B0604020202020204" pitchFamily="34" charset="0"/>
                <a:ea typeface="Calibri" panose="020F0502020204030204" pitchFamily="34" charset="0"/>
                <a:cs typeface="Arial" panose="020B0604020202020204" pitchFamily="34" charset="0"/>
              </a:rPr>
              <a:t>Garantía de seriedad</a:t>
            </a:r>
          </a:p>
        </p:txBody>
      </p:sp>
    </p:spTree>
    <p:extLst>
      <p:ext uri="{BB962C8B-B14F-4D97-AF65-F5344CB8AC3E}">
        <p14:creationId xmlns:p14="http://schemas.microsoft.com/office/powerpoint/2010/main" val="1937979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a:solidFill>
                  <a:schemeClr val="tx1"/>
                </a:solidFill>
              </a:rPr>
              <a:t>Oferta de Compra de SSB</a:t>
            </a:r>
          </a:p>
        </p:txBody>
      </p:sp>
      <p:sp>
        <p:nvSpPr>
          <p:cNvPr id="5" name="Rectángulo 4"/>
          <p:cNvSpPr/>
          <p:nvPr/>
        </p:nvSpPr>
        <p:spPr>
          <a:xfrm>
            <a:off x="467544" y="1414517"/>
            <a:ext cx="6408712" cy="646331"/>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En la Subasta se recibirán primero las OC de los SSB y después se recibirán las OC de las demás ERC.</a:t>
            </a:r>
          </a:p>
        </p:txBody>
      </p:sp>
      <p:sp>
        <p:nvSpPr>
          <p:cNvPr id="6" name="Rectángulo 5"/>
          <p:cNvSpPr/>
          <p:nvPr/>
        </p:nvSpPr>
        <p:spPr>
          <a:xfrm>
            <a:off x="467544" y="2204864"/>
            <a:ext cx="6408712" cy="1200329"/>
          </a:xfrm>
          <a:prstGeom prst="rect">
            <a:avLst/>
          </a:prstGeom>
        </p:spPr>
        <p:txBody>
          <a:bodyPr wrap="square">
            <a:spAutoFit/>
          </a:bodyPr>
          <a:lstStyle/>
          <a:p>
            <a:pPr algn="just"/>
            <a:r>
              <a:rPr lang="es-MX" dirty="0">
                <a:latin typeface="Arial" panose="020B0604020202020204" pitchFamily="34" charset="0"/>
                <a:cs typeface="Arial" panose="020B0604020202020204" pitchFamily="34" charset="0"/>
              </a:rPr>
              <a:t>Los Suministradores de Servicios Básicos podrán determinar libremente las cantidades de cada Producto que ofrezcan comprar y, en su caso, los porcentajes que estén dispuestos a comprar en fechas irregulares.</a:t>
            </a:r>
          </a:p>
        </p:txBody>
      </p:sp>
      <p:pic>
        <p:nvPicPr>
          <p:cNvPr id="8"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4288" y="1412776"/>
            <a:ext cx="1440160" cy="1440160"/>
          </a:xfrm>
          <a:prstGeom prst="rect">
            <a:avLst/>
          </a:prstGeom>
        </p:spPr>
      </p:pic>
      <p:graphicFrame>
        <p:nvGraphicFramePr>
          <p:cNvPr id="11" name="Diagrama 10"/>
          <p:cNvGraphicFramePr/>
          <p:nvPr>
            <p:extLst>
              <p:ext uri="{D42A27DB-BD31-4B8C-83A1-F6EECF244321}">
                <p14:modId xmlns:p14="http://schemas.microsoft.com/office/powerpoint/2010/main" val="716032224"/>
              </p:ext>
            </p:extLst>
          </p:nvPr>
        </p:nvGraphicFramePr>
        <p:xfrm>
          <a:off x="467544" y="3501008"/>
          <a:ext cx="8219256" cy="18722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Rectángulo 11"/>
          <p:cNvSpPr/>
          <p:nvPr/>
        </p:nvSpPr>
        <p:spPr>
          <a:xfrm>
            <a:off x="3058199" y="5446964"/>
            <a:ext cx="5688632" cy="646331"/>
          </a:xfrm>
          <a:prstGeom prst="rect">
            <a:avLst/>
          </a:prstGeom>
        </p:spPr>
        <p:txBody>
          <a:bodyPr wrap="square">
            <a:spAutoFit/>
          </a:bodyPr>
          <a:lstStyle/>
          <a:p>
            <a:pPr algn="just"/>
            <a:r>
              <a:rPr lang="es-MX" b="1" dirty="0"/>
              <a:t>La CRE podrá establecer para las Ofertas de Compra los precios máximos que aplican para cada Producto</a:t>
            </a:r>
            <a:r>
              <a:rPr lang="es-MX" dirty="0"/>
              <a:t>.</a:t>
            </a:r>
          </a:p>
        </p:txBody>
      </p:sp>
      <p:pic>
        <p:nvPicPr>
          <p:cNvPr id="13" name="Imagen 12"/>
          <p:cNvPicPr>
            <a:picLocks noChangeAspect="1"/>
          </p:cNvPicPr>
          <p:nvPr/>
        </p:nvPicPr>
        <p:blipFill rotWithShape="1">
          <a:blip r:embed="rId9">
            <a:extLst>
              <a:ext uri="{28A0092B-C50C-407E-A947-70E740481C1C}">
                <a14:useLocalDpi xmlns:a14="http://schemas.microsoft.com/office/drawing/2010/main" val="0"/>
              </a:ext>
            </a:extLst>
          </a:blip>
          <a:srcRect t="15227" b="23120"/>
          <a:stretch/>
        </p:blipFill>
        <p:spPr>
          <a:xfrm>
            <a:off x="1547664" y="5445224"/>
            <a:ext cx="1281412" cy="576064"/>
          </a:xfrm>
          <a:prstGeom prst="rect">
            <a:avLst/>
          </a:prstGeom>
        </p:spPr>
      </p:pic>
    </p:spTree>
    <p:extLst>
      <p:ext uri="{BB962C8B-B14F-4D97-AF65-F5344CB8AC3E}">
        <p14:creationId xmlns:p14="http://schemas.microsoft.com/office/powerpoint/2010/main" val="1200062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2000"/>
                                        <p:tgtEl>
                                          <p:spTgt spid="13"/>
                                        </p:tgtEl>
                                      </p:cBhvr>
                                    </p:animEffect>
                                    <p:anim calcmode="lin" valueType="num">
                                      <p:cBhvr>
                                        <p:cTn id="15" dur="2000" fill="hold"/>
                                        <p:tgtEl>
                                          <p:spTgt spid="13"/>
                                        </p:tgtEl>
                                        <p:attrNameLst>
                                          <p:attrName>ppt_w</p:attrName>
                                        </p:attrNameLst>
                                      </p:cBhvr>
                                      <p:tavLst>
                                        <p:tav tm="0" fmla="#ppt_w*sin(2.5*pi*$)">
                                          <p:val>
                                            <p:fltVal val="0"/>
                                          </p:val>
                                        </p:tav>
                                        <p:tav tm="100000">
                                          <p:val>
                                            <p:fltVal val="1"/>
                                          </p:val>
                                        </p:tav>
                                      </p:tavLst>
                                    </p:anim>
                                    <p:anim calcmode="lin" valueType="num">
                                      <p:cBhvr>
                                        <p:cTn id="16"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2">
                                            <p:txEl>
                                              <p:pRg st="0" end="0"/>
                                            </p:txEl>
                                          </p:spTgt>
                                        </p:tgtEl>
                                        <p:attrNameLst>
                                          <p:attrName>style.visibility</p:attrName>
                                        </p:attrNameLst>
                                      </p:cBhvr>
                                      <p:to>
                                        <p:strVal val="visible"/>
                                      </p:to>
                                    </p:set>
                                    <p:animEffect transition="in" filter="wipe(left)">
                                      <p:cBhvr>
                                        <p:cTn id="2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 name="Gráfico 91"/>
          <p:cNvGraphicFramePr>
            <a:graphicFrameLocks/>
          </p:cNvGraphicFramePr>
          <p:nvPr>
            <p:extLst>
              <p:ext uri="{D42A27DB-BD31-4B8C-83A1-F6EECF244321}">
                <p14:modId xmlns:p14="http://schemas.microsoft.com/office/powerpoint/2010/main" val="973432067"/>
              </p:ext>
            </p:extLst>
          </p:nvPr>
        </p:nvGraphicFramePr>
        <p:xfrm>
          <a:off x="799567" y="2196886"/>
          <a:ext cx="5716649" cy="3032314"/>
        </p:xfrm>
        <a:graphic>
          <a:graphicData uri="http://schemas.openxmlformats.org/drawingml/2006/chart">
            <c:chart xmlns:c="http://schemas.openxmlformats.org/drawingml/2006/chart" xmlns:r="http://schemas.openxmlformats.org/officeDocument/2006/relationships" r:id="rId3"/>
          </a:graphicData>
        </a:graphic>
      </p:graphicFrame>
      <p:sp>
        <p:nvSpPr>
          <p:cNvPr id="2" name="Título 1"/>
          <p:cNvSpPr>
            <a:spLocks noGrp="1"/>
          </p:cNvSpPr>
          <p:nvPr>
            <p:ph type="title"/>
          </p:nvPr>
        </p:nvSpPr>
        <p:spPr/>
        <p:txBody>
          <a:bodyPr/>
          <a:lstStyle/>
          <a:p>
            <a:r>
              <a:rPr lang="es-MX" dirty="0">
                <a:solidFill>
                  <a:schemeClr val="tx1"/>
                </a:solidFill>
              </a:rPr>
              <a:t>Oferta de Compra de SSB</a:t>
            </a:r>
          </a:p>
        </p:txBody>
      </p:sp>
      <p:sp>
        <p:nvSpPr>
          <p:cNvPr id="5" name="Rectángulo 4"/>
          <p:cNvSpPr/>
          <p:nvPr/>
        </p:nvSpPr>
        <p:spPr>
          <a:xfrm>
            <a:off x="467544" y="1340768"/>
            <a:ext cx="8219256" cy="646331"/>
          </a:xfrm>
          <a:prstGeom prst="rect">
            <a:avLst/>
          </a:prstGeom>
        </p:spPr>
        <p:txBody>
          <a:bodyPr wrap="square">
            <a:spAutoFit/>
          </a:bodyPr>
          <a:lstStyle/>
          <a:p>
            <a:pPr algn="just"/>
            <a:r>
              <a:rPr lang="es-MX" dirty="0"/>
              <a:t>Las Ofertas de Compra presentadas por los SSB deberán cumplir con lo siguiente respecto a los precios y las cantidades ofertadas.</a:t>
            </a:r>
          </a:p>
        </p:txBody>
      </p:sp>
      <p:cxnSp>
        <p:nvCxnSpPr>
          <p:cNvPr id="94" name="Conector recto 93"/>
          <p:cNvCxnSpPr/>
          <p:nvPr/>
        </p:nvCxnSpPr>
        <p:spPr>
          <a:xfrm>
            <a:off x="1530000" y="2451986"/>
            <a:ext cx="4748418" cy="0"/>
          </a:xfrm>
          <a:prstGeom prst="line">
            <a:avLst/>
          </a:prstGeom>
          <a:ln w="31750" cap="rnd">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09" name="Grupo 108"/>
          <p:cNvGrpSpPr/>
          <p:nvPr/>
        </p:nvGrpSpPr>
        <p:grpSpPr>
          <a:xfrm>
            <a:off x="7020272" y="2384305"/>
            <a:ext cx="575113" cy="1081714"/>
            <a:chOff x="7381263" y="2059254"/>
            <a:chExt cx="575113" cy="1081714"/>
          </a:xfrm>
        </p:grpSpPr>
        <p:sp>
          <p:nvSpPr>
            <p:cNvPr id="97" name="Rectángulo 96"/>
            <p:cNvSpPr/>
            <p:nvPr/>
          </p:nvSpPr>
          <p:spPr>
            <a:xfrm>
              <a:off x="7381263" y="2059254"/>
              <a:ext cx="114189" cy="10557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8" name="Rectángulo 97"/>
            <p:cNvSpPr/>
            <p:nvPr/>
          </p:nvSpPr>
          <p:spPr>
            <a:xfrm>
              <a:off x="7534904" y="2059259"/>
              <a:ext cx="114189" cy="10557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9" name="Rectángulo 98"/>
            <p:cNvSpPr/>
            <p:nvPr/>
          </p:nvSpPr>
          <p:spPr>
            <a:xfrm>
              <a:off x="7688546" y="2059257"/>
              <a:ext cx="114189" cy="105578"/>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0" name="Rectángulo 99"/>
            <p:cNvSpPr/>
            <p:nvPr/>
          </p:nvSpPr>
          <p:spPr>
            <a:xfrm>
              <a:off x="7842187" y="2059256"/>
              <a:ext cx="114189" cy="10557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1" name="Rectángulo 100"/>
            <p:cNvSpPr/>
            <p:nvPr/>
          </p:nvSpPr>
          <p:spPr>
            <a:xfrm>
              <a:off x="7381263" y="2386228"/>
              <a:ext cx="114189" cy="10557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2" name="Rectángulo 101"/>
            <p:cNvSpPr/>
            <p:nvPr/>
          </p:nvSpPr>
          <p:spPr>
            <a:xfrm>
              <a:off x="7534904" y="2384653"/>
              <a:ext cx="114189" cy="10557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3" name="Rectángulo 102"/>
            <p:cNvSpPr/>
            <p:nvPr/>
          </p:nvSpPr>
          <p:spPr>
            <a:xfrm>
              <a:off x="7688546" y="2384653"/>
              <a:ext cx="114189" cy="105578"/>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4" name="Rectángulo 103"/>
            <p:cNvSpPr/>
            <p:nvPr/>
          </p:nvSpPr>
          <p:spPr>
            <a:xfrm>
              <a:off x="7381263" y="2710809"/>
              <a:ext cx="114189" cy="10557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5" name="Rectángulo 104"/>
            <p:cNvSpPr/>
            <p:nvPr/>
          </p:nvSpPr>
          <p:spPr>
            <a:xfrm>
              <a:off x="7536227" y="2710809"/>
              <a:ext cx="114189" cy="10557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6" name="Rectángulo 105"/>
            <p:cNvSpPr/>
            <p:nvPr/>
          </p:nvSpPr>
          <p:spPr>
            <a:xfrm>
              <a:off x="7381263" y="3035390"/>
              <a:ext cx="114189" cy="10557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sp>
        <p:nvSpPr>
          <p:cNvPr id="111" name="CuadroTexto 110"/>
          <p:cNvSpPr txBox="1"/>
          <p:nvPr/>
        </p:nvSpPr>
        <p:spPr>
          <a:xfrm>
            <a:off x="7624028" y="2275984"/>
            <a:ext cx="1440160" cy="276999"/>
          </a:xfrm>
          <a:prstGeom prst="rect">
            <a:avLst/>
          </a:prstGeom>
          <a:noFill/>
        </p:spPr>
        <p:txBody>
          <a:bodyPr wrap="square" rtlCol="0">
            <a:spAutoFit/>
          </a:bodyPr>
          <a:lstStyle/>
          <a:p>
            <a:r>
              <a:rPr lang="es-MX" sz="1200" dirty="0"/>
              <a:t>80 % producto</a:t>
            </a:r>
          </a:p>
        </p:txBody>
      </p:sp>
      <p:sp>
        <p:nvSpPr>
          <p:cNvPr id="112" name="CuadroTexto 111"/>
          <p:cNvSpPr txBox="1"/>
          <p:nvPr/>
        </p:nvSpPr>
        <p:spPr>
          <a:xfrm>
            <a:off x="7624028" y="2623993"/>
            <a:ext cx="1440160" cy="276999"/>
          </a:xfrm>
          <a:prstGeom prst="rect">
            <a:avLst/>
          </a:prstGeom>
          <a:noFill/>
        </p:spPr>
        <p:txBody>
          <a:bodyPr wrap="square" rtlCol="0">
            <a:spAutoFit/>
          </a:bodyPr>
          <a:lstStyle/>
          <a:p>
            <a:r>
              <a:rPr lang="es-MX" sz="1200" dirty="0"/>
              <a:t>60 % producto</a:t>
            </a:r>
          </a:p>
        </p:txBody>
      </p:sp>
      <p:sp>
        <p:nvSpPr>
          <p:cNvPr id="113" name="CuadroTexto 112"/>
          <p:cNvSpPr txBox="1"/>
          <p:nvPr/>
        </p:nvSpPr>
        <p:spPr>
          <a:xfrm>
            <a:off x="7624028" y="2947729"/>
            <a:ext cx="1440160" cy="276999"/>
          </a:xfrm>
          <a:prstGeom prst="rect">
            <a:avLst/>
          </a:prstGeom>
          <a:noFill/>
        </p:spPr>
        <p:txBody>
          <a:bodyPr wrap="square" rtlCol="0">
            <a:spAutoFit/>
          </a:bodyPr>
          <a:lstStyle/>
          <a:p>
            <a:r>
              <a:rPr lang="es-MX" sz="1200" dirty="0"/>
              <a:t>40 % producto</a:t>
            </a:r>
          </a:p>
        </p:txBody>
      </p:sp>
      <p:sp>
        <p:nvSpPr>
          <p:cNvPr id="114" name="CuadroTexto 113"/>
          <p:cNvSpPr txBox="1"/>
          <p:nvPr/>
        </p:nvSpPr>
        <p:spPr>
          <a:xfrm>
            <a:off x="7624028" y="3296017"/>
            <a:ext cx="1440160" cy="276999"/>
          </a:xfrm>
          <a:prstGeom prst="rect">
            <a:avLst/>
          </a:prstGeom>
          <a:noFill/>
        </p:spPr>
        <p:txBody>
          <a:bodyPr wrap="square" rtlCol="0">
            <a:spAutoFit/>
          </a:bodyPr>
          <a:lstStyle/>
          <a:p>
            <a:r>
              <a:rPr lang="es-MX" sz="1200" dirty="0"/>
              <a:t>20 % producto</a:t>
            </a:r>
          </a:p>
        </p:txBody>
      </p:sp>
      <p:sp>
        <p:nvSpPr>
          <p:cNvPr id="116" name="Rectángulo 115"/>
          <p:cNvSpPr/>
          <p:nvPr/>
        </p:nvSpPr>
        <p:spPr>
          <a:xfrm>
            <a:off x="395536" y="5241974"/>
            <a:ext cx="8219256" cy="923330"/>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El CENACE verificará que las Ofertas de Compra presentadas cumplan con lo establecido. En caso de incumplimiento las ajustará según corresponda</a:t>
            </a:r>
            <a:r>
              <a:rPr lang="es-MX" dirty="0">
                <a:latin typeface="Arial" panose="020B0604020202020204" pitchFamily="34" charset="0"/>
                <a:cs typeface="Arial" panose="020B0604020202020204" pitchFamily="34" charset="0"/>
              </a:rPr>
              <a:t>.</a:t>
            </a:r>
          </a:p>
        </p:txBody>
      </p:sp>
      <p:pic>
        <p:nvPicPr>
          <p:cNvPr id="117" name="Imagen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020351" y="3667417"/>
            <a:ext cx="1728113" cy="1633791"/>
          </a:xfrm>
          <a:prstGeom prst="rect">
            <a:avLst/>
          </a:prstGeom>
        </p:spPr>
      </p:pic>
    </p:spTree>
    <p:extLst>
      <p:ext uri="{BB962C8B-B14F-4D97-AF65-F5344CB8AC3E}">
        <p14:creationId xmlns:p14="http://schemas.microsoft.com/office/powerpoint/2010/main" val="4159498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left)">
                                      <p:cBhvr>
                                        <p:cTn id="7" dur="500"/>
                                        <p:tgtEl>
                                          <p:spTgt spid="116"/>
                                        </p:tgtEl>
                                      </p:cBhvr>
                                    </p:animEffect>
                                  </p:childTnLst>
                                </p:cTn>
                              </p:par>
                              <p:par>
                                <p:cTn id="8" presetID="22" presetClass="entr" presetSubtype="8" fill="hold" nodeType="withEffect">
                                  <p:stCondLst>
                                    <p:cond delay="0"/>
                                  </p:stCondLst>
                                  <p:childTnLst>
                                    <p:set>
                                      <p:cBhvr>
                                        <p:cTn id="9" dur="1" fill="hold">
                                          <p:stCondLst>
                                            <p:cond delay="0"/>
                                          </p:stCondLst>
                                        </p:cTn>
                                        <p:tgtEl>
                                          <p:spTgt spid="117"/>
                                        </p:tgtEl>
                                        <p:attrNameLst>
                                          <p:attrName>style.visibility</p:attrName>
                                        </p:attrNameLst>
                                      </p:cBhvr>
                                      <p:to>
                                        <p:strVal val="visible"/>
                                      </p:to>
                                    </p:set>
                                    <p:animEffect transition="in" filter="wipe(left)">
                                      <p:cBhvr>
                                        <p:cTn id="10"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3419872" y="332656"/>
            <a:ext cx="5266928" cy="864096"/>
          </a:xfrm>
        </p:spPr>
        <p:txBody>
          <a:bodyPr/>
          <a:lstStyle/>
          <a:p>
            <a:r>
              <a:rPr lang="es-MX" dirty="0">
                <a:solidFill>
                  <a:schemeClr val="tx1"/>
                </a:solidFill>
              </a:rPr>
              <a:t>Oferta de Compra de ERC no SSB</a:t>
            </a:r>
          </a:p>
        </p:txBody>
      </p:sp>
      <p:sp>
        <p:nvSpPr>
          <p:cNvPr id="5" name="CuadroTexto 4"/>
          <p:cNvSpPr txBox="1"/>
          <p:nvPr/>
        </p:nvSpPr>
        <p:spPr>
          <a:xfrm>
            <a:off x="605776" y="1484784"/>
            <a:ext cx="5982448" cy="923330"/>
          </a:xfrm>
          <a:prstGeom prst="rect">
            <a:avLst/>
          </a:prstGeom>
          <a:noFill/>
        </p:spPr>
        <p:txBody>
          <a:bodyPr wrap="square" rtlCol="0">
            <a:spAutoFit/>
          </a:bodyPr>
          <a:lstStyle/>
          <a:p>
            <a:pPr algn="just"/>
            <a:r>
              <a:rPr lang="es-MX" dirty="0">
                <a:latin typeface="Arial" panose="020B0604020202020204" pitchFamily="34" charset="0"/>
                <a:cs typeface="Arial" panose="020B0604020202020204" pitchFamily="34" charset="0"/>
              </a:rPr>
              <a:t>Las ERC que no sean SSB podrán realizar OC para adquirir cantidades de Productos en proporción al mismo portafolio de Productos incluido en las OC de SSB.</a:t>
            </a:r>
          </a:p>
        </p:txBody>
      </p:sp>
      <p:sp>
        <p:nvSpPr>
          <p:cNvPr id="6" name="CuadroTexto 5"/>
          <p:cNvSpPr txBox="1"/>
          <p:nvPr/>
        </p:nvSpPr>
        <p:spPr>
          <a:xfrm>
            <a:off x="467544" y="4061971"/>
            <a:ext cx="2839916" cy="2031325"/>
          </a:xfrm>
          <a:prstGeom prst="rect">
            <a:avLst/>
          </a:prstGeom>
          <a:ln w="3175"/>
        </p:spPr>
        <p:style>
          <a:lnRef idx="2">
            <a:schemeClr val="accent3"/>
          </a:lnRef>
          <a:fillRef idx="1">
            <a:schemeClr val="lt1"/>
          </a:fillRef>
          <a:effectRef idx="0">
            <a:schemeClr val="accent3"/>
          </a:effectRef>
          <a:fontRef idx="minor">
            <a:schemeClr val="dk1"/>
          </a:fontRef>
        </p:style>
        <p:txBody>
          <a:bodyPr wrap="square" rtlCol="0">
            <a:spAutoFit/>
          </a:bodyPr>
          <a:lstStyle/>
          <a:p>
            <a:pPr algn="just"/>
            <a:r>
              <a:rPr lang="es-MX" dirty="0">
                <a:latin typeface="Arial" panose="020B0604020202020204" pitchFamily="34" charset="0"/>
                <a:cs typeface="Arial" panose="020B0604020202020204" pitchFamily="34" charset="0"/>
              </a:rPr>
              <a:t>Podrá presentar la cantidad de </a:t>
            </a:r>
            <a:r>
              <a:rPr lang="es-MX" dirty="0" err="1">
                <a:latin typeface="Arial" panose="020B0604020202020204" pitchFamily="34" charset="0"/>
                <a:cs typeface="Arial" panose="020B0604020202020204" pitchFamily="34" charset="0"/>
              </a:rPr>
              <a:t>CELs</a:t>
            </a:r>
            <a:r>
              <a:rPr lang="es-MX" dirty="0">
                <a:latin typeface="Arial" panose="020B0604020202020204" pitchFamily="34" charset="0"/>
                <a:cs typeface="Arial" panose="020B0604020202020204" pitchFamily="34" charset="0"/>
              </a:rPr>
              <a:t> que deseen adquirir. La cantidad ofrecida de Potencia y EEA se calculará  por el CENACE de manera proporcional. </a:t>
            </a:r>
          </a:p>
        </p:txBody>
      </p:sp>
      <p:graphicFrame>
        <p:nvGraphicFramePr>
          <p:cNvPr id="8" name="Diagrama 7"/>
          <p:cNvGraphicFramePr/>
          <p:nvPr>
            <p:extLst>
              <p:ext uri="{D42A27DB-BD31-4B8C-83A1-F6EECF244321}">
                <p14:modId xmlns:p14="http://schemas.microsoft.com/office/powerpoint/2010/main" val="2642546052"/>
              </p:ext>
            </p:extLst>
          </p:nvPr>
        </p:nvGraphicFramePr>
        <p:xfrm>
          <a:off x="202964" y="2475803"/>
          <a:ext cx="3216908" cy="144157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a 11"/>
          <p:cNvGraphicFramePr/>
          <p:nvPr>
            <p:extLst>
              <p:ext uri="{D42A27DB-BD31-4B8C-83A1-F6EECF244321}">
                <p14:modId xmlns:p14="http://schemas.microsoft.com/office/powerpoint/2010/main" val="783292887"/>
              </p:ext>
            </p:extLst>
          </p:nvPr>
        </p:nvGraphicFramePr>
        <p:xfrm>
          <a:off x="3424613" y="2673270"/>
          <a:ext cx="2695559" cy="124410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3" name="CuadroTexto 12"/>
          <p:cNvSpPr txBox="1"/>
          <p:nvPr/>
        </p:nvSpPr>
        <p:spPr>
          <a:xfrm>
            <a:off x="3419872" y="4077072"/>
            <a:ext cx="2880320" cy="2031325"/>
          </a:xfrm>
          <a:prstGeom prst="rect">
            <a:avLst/>
          </a:prstGeom>
          <a:ln w="3175"/>
        </p:spPr>
        <p:style>
          <a:lnRef idx="2">
            <a:schemeClr val="accent6"/>
          </a:lnRef>
          <a:fillRef idx="1">
            <a:schemeClr val="lt1"/>
          </a:fillRef>
          <a:effectRef idx="0">
            <a:schemeClr val="accent6"/>
          </a:effectRef>
          <a:fontRef idx="minor">
            <a:schemeClr val="dk1"/>
          </a:fontRef>
        </p:style>
        <p:txBody>
          <a:bodyPr wrap="square" rtlCol="0">
            <a:spAutoFit/>
          </a:bodyPr>
          <a:lstStyle/>
          <a:p>
            <a:pPr algn="just"/>
            <a:r>
              <a:rPr lang="es-MX" dirty="0">
                <a:latin typeface="Arial" panose="020B0604020202020204" pitchFamily="34" charset="0"/>
                <a:cs typeface="Arial" panose="020B0604020202020204" pitchFamily="34" charset="0"/>
              </a:rPr>
              <a:t>Solamente podrá presentar la cantidad de Potencia que deseen adquirir. La cantidad ofrecida de EEA se calculará por el CENACE de manera proporcional.</a:t>
            </a:r>
          </a:p>
        </p:txBody>
      </p:sp>
      <p:graphicFrame>
        <p:nvGraphicFramePr>
          <p:cNvPr id="14" name="Diagrama 13"/>
          <p:cNvGraphicFramePr/>
          <p:nvPr>
            <p:extLst>
              <p:ext uri="{D42A27DB-BD31-4B8C-83A1-F6EECF244321}">
                <p14:modId xmlns:p14="http://schemas.microsoft.com/office/powerpoint/2010/main" val="2506769829"/>
              </p:ext>
            </p:extLst>
          </p:nvPr>
        </p:nvGraphicFramePr>
        <p:xfrm>
          <a:off x="6804248" y="3485327"/>
          <a:ext cx="1122551" cy="43204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15" name="CuadroTexto 14"/>
          <p:cNvSpPr txBox="1"/>
          <p:nvPr/>
        </p:nvSpPr>
        <p:spPr>
          <a:xfrm>
            <a:off x="6372200" y="4077072"/>
            <a:ext cx="2292396" cy="1200329"/>
          </a:xfrm>
          <a:prstGeom prst="rect">
            <a:avLst/>
          </a:prstGeom>
          <a:ln w="3175"/>
        </p:spPr>
        <p:style>
          <a:lnRef idx="2">
            <a:schemeClr val="accent1"/>
          </a:lnRef>
          <a:fillRef idx="1">
            <a:schemeClr val="lt1"/>
          </a:fillRef>
          <a:effectRef idx="0">
            <a:schemeClr val="accent1"/>
          </a:effectRef>
          <a:fontRef idx="minor">
            <a:schemeClr val="dk1"/>
          </a:fontRef>
        </p:style>
        <p:txBody>
          <a:bodyPr wrap="square" rtlCol="0">
            <a:spAutoFit/>
          </a:bodyPr>
          <a:lstStyle/>
          <a:p>
            <a:pPr algn="just"/>
            <a:r>
              <a:rPr lang="es-MX" dirty="0">
                <a:latin typeface="Arial" panose="020B0604020202020204" pitchFamily="34" charset="0"/>
                <a:cs typeface="Arial" panose="020B0604020202020204" pitchFamily="34" charset="0"/>
              </a:rPr>
              <a:t>Solamente podrá presentar la cantidad de EEA que deseen adquirir.</a:t>
            </a:r>
          </a:p>
        </p:txBody>
      </p:sp>
      <p:pic>
        <p:nvPicPr>
          <p:cNvPr id="16" name="Imagen 15"/>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116266" y="1527823"/>
            <a:ext cx="1488182" cy="1181097"/>
          </a:xfrm>
          <a:prstGeom prst="rect">
            <a:avLst/>
          </a:prstGeom>
        </p:spPr>
      </p:pic>
    </p:spTree>
    <p:extLst>
      <p:ext uri="{BB962C8B-B14F-4D97-AF65-F5344CB8AC3E}">
        <p14:creationId xmlns:p14="http://schemas.microsoft.com/office/powerpoint/2010/main" val="92603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style.rotation</p:attrName>
                                        </p:attrNameLst>
                                      </p:cBhvr>
                                      <p:tavLst>
                                        <p:tav tm="0">
                                          <p:val>
                                            <p:fltVal val="90"/>
                                          </p:val>
                                        </p:tav>
                                        <p:tav tm="100000">
                                          <p:val>
                                            <p:fltVal val="0"/>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fltVal val="0"/>
                                          </p:val>
                                        </p:tav>
                                        <p:tav tm="100000">
                                          <p:val>
                                            <p:strVal val="#ppt_w"/>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 calcmode="lin" valueType="num">
                                      <p:cBhvr>
                                        <p:cTn id="23" dur="1000" fill="hold"/>
                                        <p:tgtEl>
                                          <p:spTgt spid="12"/>
                                        </p:tgtEl>
                                        <p:attrNameLst>
                                          <p:attrName>style.rotation</p:attrName>
                                        </p:attrNameLst>
                                      </p:cBhvr>
                                      <p:tavLst>
                                        <p:tav tm="0">
                                          <p:val>
                                            <p:fltVal val="90"/>
                                          </p:val>
                                        </p:tav>
                                        <p:tav tm="100000">
                                          <p:val>
                                            <p:fltVal val="0"/>
                                          </p:val>
                                        </p:tav>
                                      </p:tavLst>
                                    </p:anim>
                                    <p:animEffect transition="in" filter="fade">
                                      <p:cBhvr>
                                        <p:cTn id="24" dur="1000"/>
                                        <p:tgtEl>
                                          <p:spTgt spid="12"/>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style.rotation</p:attrName>
                                        </p:attrNameLst>
                                      </p:cBhvr>
                                      <p:tavLst>
                                        <p:tav tm="0">
                                          <p:val>
                                            <p:fltVal val="90"/>
                                          </p:val>
                                        </p:tav>
                                        <p:tav tm="100000">
                                          <p:val>
                                            <p:fltVal val="0"/>
                                          </p:val>
                                        </p:tav>
                                      </p:tavLst>
                                    </p:anim>
                                    <p:animEffect transition="in" filter="fade">
                                      <p:cBhvr>
                                        <p:cTn id="38" dur="1000"/>
                                        <p:tgtEl>
                                          <p:spTgt spid="14"/>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1000" fill="hold"/>
                                        <p:tgtEl>
                                          <p:spTgt spid="15"/>
                                        </p:tgtEl>
                                        <p:attrNameLst>
                                          <p:attrName>ppt_w</p:attrName>
                                        </p:attrNameLst>
                                      </p:cBhvr>
                                      <p:tavLst>
                                        <p:tav tm="0">
                                          <p:val>
                                            <p:fltVal val="0"/>
                                          </p:val>
                                        </p:tav>
                                        <p:tav tm="100000">
                                          <p:val>
                                            <p:strVal val="#ppt_w"/>
                                          </p:val>
                                        </p:tav>
                                      </p:tavLst>
                                    </p:anim>
                                    <p:anim calcmode="lin" valueType="num">
                                      <p:cBhvr>
                                        <p:cTn id="42" dur="1000" fill="hold"/>
                                        <p:tgtEl>
                                          <p:spTgt spid="15"/>
                                        </p:tgtEl>
                                        <p:attrNameLst>
                                          <p:attrName>ppt_h</p:attrName>
                                        </p:attrNameLst>
                                      </p:cBhvr>
                                      <p:tavLst>
                                        <p:tav tm="0">
                                          <p:val>
                                            <p:fltVal val="0"/>
                                          </p:val>
                                        </p:tav>
                                        <p:tav tm="100000">
                                          <p:val>
                                            <p:strVal val="#ppt_h"/>
                                          </p:val>
                                        </p:tav>
                                      </p:tavLst>
                                    </p:anim>
                                    <p:anim calcmode="lin" valueType="num">
                                      <p:cBhvr>
                                        <p:cTn id="43" dur="1000" fill="hold"/>
                                        <p:tgtEl>
                                          <p:spTgt spid="15"/>
                                        </p:tgtEl>
                                        <p:attrNameLst>
                                          <p:attrName>style.rotation</p:attrName>
                                        </p:attrNameLst>
                                      </p:cBhvr>
                                      <p:tavLst>
                                        <p:tav tm="0">
                                          <p:val>
                                            <p:fltVal val="90"/>
                                          </p:val>
                                        </p:tav>
                                        <p:tav tm="100000">
                                          <p:val>
                                            <p:fltVal val="0"/>
                                          </p:val>
                                        </p:tav>
                                      </p:tavLst>
                                    </p:anim>
                                    <p:animEffect transition="in" filter="fade">
                                      <p:cBhvr>
                                        <p:cTn id="4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8" grpId="0">
        <p:bldAsOne/>
      </p:bldGraphic>
      <p:bldGraphic spid="12" grpId="0">
        <p:bldAsOne/>
      </p:bldGraphic>
      <p:bldP spid="13" grpId="0" animBg="1"/>
      <p:bldGraphic spid="14" grpId="0">
        <p:bldAsOne/>
      </p:bldGraphic>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91880" y="332656"/>
            <a:ext cx="5194920" cy="864096"/>
          </a:xfrm>
        </p:spPr>
        <p:txBody>
          <a:bodyPr/>
          <a:lstStyle/>
          <a:p>
            <a:r>
              <a:rPr lang="es-MX" dirty="0"/>
              <a:t>Ejemplo:</a:t>
            </a:r>
            <a:br>
              <a:rPr lang="es-MX" dirty="0"/>
            </a:br>
            <a:r>
              <a:rPr lang="es-MX" sz="2000" dirty="0"/>
              <a:t>Oferta de Compra Aceptada de SSB</a:t>
            </a:r>
          </a:p>
        </p:txBody>
      </p:sp>
      <p:graphicFrame>
        <p:nvGraphicFramePr>
          <p:cNvPr id="8" name="Gráfico 7"/>
          <p:cNvGraphicFramePr>
            <a:graphicFrameLocks/>
          </p:cNvGraphicFramePr>
          <p:nvPr>
            <p:extLst>
              <p:ext uri="{D42A27DB-BD31-4B8C-83A1-F6EECF244321}">
                <p14:modId xmlns:p14="http://schemas.microsoft.com/office/powerpoint/2010/main" val="307917536"/>
              </p:ext>
            </p:extLst>
          </p:nvPr>
        </p:nvGraphicFramePr>
        <p:xfrm>
          <a:off x="1403648" y="1484784"/>
          <a:ext cx="6758940" cy="3816424"/>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ángulo 8"/>
          <p:cNvSpPr/>
          <p:nvPr/>
        </p:nvSpPr>
        <p:spPr>
          <a:xfrm>
            <a:off x="467544" y="5229200"/>
            <a:ext cx="8219256" cy="738664"/>
          </a:xfrm>
          <a:prstGeom prst="rect">
            <a:avLst/>
          </a:prstGeom>
        </p:spPr>
        <p:txBody>
          <a:bodyPr wrap="square">
            <a:spAutoFit/>
          </a:bodyPr>
          <a:lstStyle/>
          <a:p>
            <a:pPr algn="just"/>
            <a:r>
              <a:rPr lang="es-MX" sz="1400" dirty="0">
                <a:latin typeface="Arial" panose="020B0604020202020204" pitchFamily="34" charset="0"/>
              </a:rPr>
              <a:t>Una vez determinadas las Ofertas de Compra Aceptadas de los Suministradores de Servicios Básicos, el CENACE hará conocer esta información a través del Sitio o del Sistema de Información del Mercado</a:t>
            </a:r>
            <a:endParaRPr lang="es-MX" sz="1400" dirty="0"/>
          </a:p>
        </p:txBody>
      </p:sp>
    </p:spTree>
    <p:extLst>
      <p:ext uri="{BB962C8B-B14F-4D97-AF65-F5344CB8AC3E}">
        <p14:creationId xmlns:p14="http://schemas.microsoft.com/office/powerpoint/2010/main" val="19008810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p:cNvPicPr>
            <a:picLocks noChangeAspect="1"/>
          </p:cNvPicPr>
          <p:nvPr/>
        </p:nvPicPr>
        <p:blipFill>
          <a:blip r:embed="rId3"/>
          <a:stretch>
            <a:fillRect/>
          </a:stretch>
        </p:blipFill>
        <p:spPr>
          <a:xfrm>
            <a:off x="6976326" y="4437112"/>
            <a:ext cx="1725318" cy="1633870"/>
          </a:xfrm>
          <a:prstGeom prst="rect">
            <a:avLst/>
          </a:prstGeom>
        </p:spPr>
      </p:pic>
      <p:sp>
        <p:nvSpPr>
          <p:cNvPr id="4" name="Rectángulo 3"/>
          <p:cNvSpPr/>
          <p:nvPr/>
        </p:nvSpPr>
        <p:spPr>
          <a:xfrm>
            <a:off x="4499992" y="1426073"/>
            <a:ext cx="4186808" cy="2462213"/>
          </a:xfrm>
          <a:prstGeom prst="rect">
            <a:avLst/>
          </a:prstGeom>
        </p:spPr>
        <p:txBody>
          <a:bodyPr wrap="square">
            <a:spAutoFit/>
          </a:bodyPr>
          <a:lstStyle/>
          <a:p>
            <a:pPr algn="just"/>
            <a:r>
              <a:rPr lang="es-MX" sz="1400" dirty="0">
                <a:latin typeface="Arial" panose="020B0604020202020204" pitchFamily="34" charset="0"/>
              </a:rPr>
              <a:t>Las cantidades demandadas de cada uno de los Productos deberán corresponder a un porcentaje constante de las cantidades de cada Producto incluidas en las OC Aceptadas de los SSB. </a:t>
            </a:r>
          </a:p>
          <a:p>
            <a:pPr algn="just"/>
            <a:endParaRPr lang="es-MX" sz="1400" dirty="0">
              <a:latin typeface="Arial" panose="020B0604020202020204" pitchFamily="34" charset="0"/>
            </a:endParaRPr>
          </a:p>
          <a:p>
            <a:pPr algn="just"/>
            <a:endParaRPr lang="es-MX" sz="1400" dirty="0">
              <a:latin typeface="Arial" panose="020B0604020202020204" pitchFamily="34" charset="0"/>
            </a:endParaRPr>
          </a:p>
          <a:p>
            <a:pPr algn="just"/>
            <a:endParaRPr lang="es-MX" sz="1400" dirty="0">
              <a:latin typeface="Arial" panose="020B0604020202020204" pitchFamily="34" charset="0"/>
            </a:endParaRPr>
          </a:p>
          <a:p>
            <a:pPr algn="just"/>
            <a:r>
              <a:rPr lang="es-MX" sz="1400" dirty="0">
                <a:latin typeface="Arial" panose="020B0604020202020204" pitchFamily="34" charset="0"/>
              </a:rPr>
              <a:t>Las ERC sólo deben ofrecer, en su caso, comprar una cantidad de CEL. La cantidad ofrecida de Potencia y Energía Eléctrica Acumulable se calculará por el CENACE de manera proporcional.</a:t>
            </a:r>
          </a:p>
        </p:txBody>
      </p:sp>
      <p:graphicFrame>
        <p:nvGraphicFramePr>
          <p:cNvPr id="8" name="Gráfico 7"/>
          <p:cNvGraphicFramePr>
            <a:graphicFrameLocks/>
          </p:cNvGraphicFramePr>
          <p:nvPr>
            <p:extLst>
              <p:ext uri="{D42A27DB-BD31-4B8C-83A1-F6EECF244321}">
                <p14:modId xmlns:p14="http://schemas.microsoft.com/office/powerpoint/2010/main" val="3525956258"/>
              </p:ext>
            </p:extLst>
          </p:nvPr>
        </p:nvGraphicFramePr>
        <p:xfrm>
          <a:off x="323528" y="2827893"/>
          <a:ext cx="5328592" cy="3276006"/>
        </p:xfrm>
        <a:graphic>
          <a:graphicData uri="http://schemas.openxmlformats.org/drawingml/2006/chart">
            <c:chart xmlns:c="http://schemas.openxmlformats.org/drawingml/2006/chart" xmlns:r="http://schemas.openxmlformats.org/officeDocument/2006/relationships" r:id="rId4"/>
          </a:graphicData>
        </a:graphic>
      </p:graphicFrame>
      <p:sp>
        <p:nvSpPr>
          <p:cNvPr id="14" name="Llamada ovalada 13"/>
          <p:cNvSpPr/>
          <p:nvPr/>
        </p:nvSpPr>
        <p:spPr>
          <a:xfrm>
            <a:off x="4499992" y="3904128"/>
            <a:ext cx="1888958" cy="854406"/>
          </a:xfrm>
          <a:prstGeom prst="wedgeEllipseCallout">
            <a:avLst>
              <a:gd name="adj1" fmla="val 114794"/>
              <a:gd name="adj2" fmla="val 21781"/>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s-MX" dirty="0">
                <a:ln w="0"/>
                <a:solidFill>
                  <a:schemeClr val="tx1"/>
                </a:solidFill>
                <a:effectLst>
                  <a:outerShdw blurRad="38100" dist="19050" dir="2700000" algn="tl" rotWithShape="0">
                    <a:schemeClr val="dk1">
                      <a:alpha val="40000"/>
                    </a:schemeClr>
                  </a:outerShdw>
                </a:effectLst>
              </a:rPr>
              <a:t>Verificación</a:t>
            </a:r>
          </a:p>
        </p:txBody>
      </p:sp>
      <p:pic>
        <p:nvPicPr>
          <p:cNvPr id="3" name="Imagen 2"/>
          <p:cNvPicPr>
            <a:picLocks noChangeAspect="1"/>
          </p:cNvPicPr>
          <p:nvPr/>
        </p:nvPicPr>
        <p:blipFill>
          <a:blip r:embed="rId5"/>
          <a:stretch>
            <a:fillRect/>
          </a:stretch>
        </p:blipFill>
        <p:spPr>
          <a:xfrm>
            <a:off x="491952" y="1454921"/>
            <a:ext cx="4032448" cy="1293987"/>
          </a:xfrm>
          <a:prstGeom prst="rect">
            <a:avLst/>
          </a:prstGeom>
        </p:spPr>
      </p:pic>
      <p:sp>
        <p:nvSpPr>
          <p:cNvPr id="9" name="Título 1"/>
          <p:cNvSpPr txBox="1">
            <a:spLocks/>
          </p:cNvSpPr>
          <p:nvPr/>
        </p:nvSpPr>
        <p:spPr>
          <a:xfrm>
            <a:off x="3491880" y="332656"/>
            <a:ext cx="5194920"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MX" dirty="0"/>
              <a:t>Ejemplo:</a:t>
            </a:r>
            <a:br>
              <a:rPr lang="es-MX" dirty="0"/>
            </a:br>
            <a:r>
              <a:rPr lang="es-MX" sz="2000" dirty="0"/>
              <a:t>Oferta de ERC1</a:t>
            </a:r>
          </a:p>
        </p:txBody>
      </p:sp>
    </p:spTree>
    <p:extLst>
      <p:ext uri="{BB962C8B-B14F-4D97-AF65-F5344CB8AC3E}">
        <p14:creationId xmlns:p14="http://schemas.microsoft.com/office/powerpoint/2010/main" val="2893175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499992" y="1426073"/>
            <a:ext cx="4186808" cy="2462213"/>
          </a:xfrm>
          <a:prstGeom prst="rect">
            <a:avLst/>
          </a:prstGeom>
        </p:spPr>
        <p:txBody>
          <a:bodyPr wrap="square">
            <a:spAutoFit/>
          </a:bodyPr>
          <a:lstStyle/>
          <a:p>
            <a:pPr algn="just"/>
            <a:r>
              <a:rPr lang="es-MX" sz="1400" dirty="0">
                <a:latin typeface="Arial" panose="020B0604020202020204" pitchFamily="34" charset="0"/>
              </a:rPr>
              <a:t>Las cantidades demandadas de cada uno de los Productos deberán corresponder a un porcentaje constante de las cantidades de cada Producto incluidas en las OC Aceptadas de los SSB. </a:t>
            </a:r>
          </a:p>
          <a:p>
            <a:pPr algn="just"/>
            <a:endParaRPr lang="es-MX" sz="1400" dirty="0">
              <a:latin typeface="Arial" panose="020B0604020202020204" pitchFamily="34" charset="0"/>
            </a:endParaRPr>
          </a:p>
          <a:p>
            <a:pPr algn="just"/>
            <a:endParaRPr lang="es-MX" sz="1400" dirty="0">
              <a:latin typeface="Arial" panose="020B0604020202020204" pitchFamily="34" charset="0"/>
            </a:endParaRPr>
          </a:p>
          <a:p>
            <a:pPr algn="just"/>
            <a:endParaRPr lang="es-MX" sz="1400" dirty="0">
              <a:latin typeface="Arial" panose="020B0604020202020204" pitchFamily="34" charset="0"/>
            </a:endParaRPr>
          </a:p>
          <a:p>
            <a:pPr algn="just"/>
            <a:r>
              <a:rPr lang="es-MX" sz="1400" dirty="0">
                <a:latin typeface="Arial" panose="020B0604020202020204" pitchFamily="34" charset="0"/>
              </a:rPr>
              <a:t>Las ERC sólo deben ofrecer, en su caso, comprar una cantidad de CEL. La cantidad ofrecida de Potencia y Energía Eléctrica Acumulable se calculará por el CENACE de manera proporcional.</a:t>
            </a:r>
          </a:p>
        </p:txBody>
      </p:sp>
      <p:graphicFrame>
        <p:nvGraphicFramePr>
          <p:cNvPr id="7" name="Gráfico 6"/>
          <p:cNvGraphicFramePr>
            <a:graphicFrameLocks/>
          </p:cNvGraphicFramePr>
          <p:nvPr>
            <p:extLst/>
          </p:nvPr>
        </p:nvGraphicFramePr>
        <p:xfrm>
          <a:off x="827584" y="2698525"/>
          <a:ext cx="5184576" cy="3452722"/>
        </p:xfrm>
        <a:graphic>
          <a:graphicData uri="http://schemas.openxmlformats.org/drawingml/2006/chart">
            <c:chart xmlns:c="http://schemas.openxmlformats.org/drawingml/2006/chart" xmlns:r="http://schemas.openxmlformats.org/officeDocument/2006/relationships" r:id="rId3"/>
          </a:graphicData>
        </a:graphic>
      </p:graphicFrame>
      <p:pic>
        <p:nvPicPr>
          <p:cNvPr id="10" name="Imagen 9"/>
          <p:cNvPicPr>
            <a:picLocks noChangeAspect="1"/>
          </p:cNvPicPr>
          <p:nvPr/>
        </p:nvPicPr>
        <p:blipFill>
          <a:blip r:embed="rId4"/>
          <a:stretch>
            <a:fillRect/>
          </a:stretch>
        </p:blipFill>
        <p:spPr>
          <a:xfrm>
            <a:off x="6976326" y="4437112"/>
            <a:ext cx="1725318" cy="1633870"/>
          </a:xfrm>
          <a:prstGeom prst="rect">
            <a:avLst/>
          </a:prstGeom>
        </p:spPr>
      </p:pic>
      <p:sp>
        <p:nvSpPr>
          <p:cNvPr id="11" name="Llamada ovalada 10"/>
          <p:cNvSpPr/>
          <p:nvPr/>
        </p:nvSpPr>
        <p:spPr>
          <a:xfrm>
            <a:off x="4499992" y="3904128"/>
            <a:ext cx="1888958" cy="854406"/>
          </a:xfrm>
          <a:prstGeom prst="wedgeEllipseCallout">
            <a:avLst>
              <a:gd name="adj1" fmla="val 114794"/>
              <a:gd name="adj2" fmla="val 21781"/>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MX" dirty="0">
                <a:ln w="0"/>
                <a:solidFill>
                  <a:schemeClr val="tx1"/>
                </a:solidFill>
                <a:effectLst>
                  <a:outerShdw blurRad="38100" dist="19050" dir="2700000" algn="tl" rotWithShape="0">
                    <a:schemeClr val="dk1">
                      <a:alpha val="40000"/>
                    </a:schemeClr>
                  </a:outerShdw>
                </a:effectLst>
              </a:rPr>
              <a:t>Verificación</a:t>
            </a:r>
          </a:p>
        </p:txBody>
      </p:sp>
      <p:pic>
        <p:nvPicPr>
          <p:cNvPr id="5" name="Imagen 4"/>
          <p:cNvPicPr>
            <a:picLocks noChangeAspect="1"/>
          </p:cNvPicPr>
          <p:nvPr/>
        </p:nvPicPr>
        <p:blipFill>
          <a:blip r:embed="rId5"/>
          <a:stretch>
            <a:fillRect/>
          </a:stretch>
        </p:blipFill>
        <p:spPr>
          <a:xfrm>
            <a:off x="544346" y="1426073"/>
            <a:ext cx="3980550" cy="1348933"/>
          </a:xfrm>
          <a:prstGeom prst="rect">
            <a:avLst/>
          </a:prstGeom>
        </p:spPr>
      </p:pic>
      <p:sp>
        <p:nvSpPr>
          <p:cNvPr id="9" name="Título 1"/>
          <p:cNvSpPr txBox="1">
            <a:spLocks/>
          </p:cNvSpPr>
          <p:nvPr/>
        </p:nvSpPr>
        <p:spPr>
          <a:xfrm>
            <a:off x="3491880" y="332656"/>
            <a:ext cx="5194920"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MX" dirty="0"/>
              <a:t>Ejemplo:</a:t>
            </a:r>
            <a:br>
              <a:rPr lang="es-MX" dirty="0"/>
            </a:br>
            <a:r>
              <a:rPr lang="es-MX" sz="2000" dirty="0"/>
              <a:t>Oferta de ERC2</a:t>
            </a:r>
          </a:p>
        </p:txBody>
      </p:sp>
    </p:spTree>
    <p:extLst>
      <p:ext uri="{BB962C8B-B14F-4D97-AF65-F5344CB8AC3E}">
        <p14:creationId xmlns:p14="http://schemas.microsoft.com/office/powerpoint/2010/main" val="312485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ítulo 17"/>
          <p:cNvSpPr>
            <a:spLocks noGrp="1"/>
          </p:cNvSpPr>
          <p:nvPr>
            <p:ph type="title"/>
          </p:nvPr>
        </p:nvSpPr>
        <p:spPr>
          <a:xfrm>
            <a:off x="3419872" y="369740"/>
            <a:ext cx="5194920" cy="864096"/>
          </a:xfrm>
        </p:spPr>
        <p:txBody>
          <a:bodyPr/>
          <a:lstStyle/>
          <a:p>
            <a:r>
              <a:rPr lang="es-MX" dirty="0"/>
              <a:t>Proceso General de la Subasta</a:t>
            </a:r>
          </a:p>
        </p:txBody>
      </p:sp>
      <p:sp>
        <p:nvSpPr>
          <p:cNvPr id="20" name="Forma libre 19"/>
          <p:cNvSpPr/>
          <p:nvPr/>
        </p:nvSpPr>
        <p:spPr>
          <a:xfrm>
            <a:off x="1973402" y="2736027"/>
            <a:ext cx="2034015" cy="2034015"/>
          </a:xfrm>
          <a:custGeom>
            <a:avLst/>
            <a:gdLst>
              <a:gd name="connsiteX0" fmla="*/ 0 w 2034015"/>
              <a:gd name="connsiteY0" fmla="*/ 1017008 h 2034015"/>
              <a:gd name="connsiteX1" fmla="*/ 1017008 w 2034015"/>
              <a:gd name="connsiteY1" fmla="*/ 0 h 2034015"/>
              <a:gd name="connsiteX2" fmla="*/ 2034016 w 2034015"/>
              <a:gd name="connsiteY2" fmla="*/ 1017008 h 2034015"/>
              <a:gd name="connsiteX3" fmla="*/ 1017008 w 2034015"/>
              <a:gd name="connsiteY3" fmla="*/ 2034016 h 2034015"/>
              <a:gd name="connsiteX4" fmla="*/ 0 w 2034015"/>
              <a:gd name="connsiteY4" fmla="*/ 1017008 h 2034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015" h="2034015">
                <a:moveTo>
                  <a:pt x="0" y="1017008"/>
                </a:moveTo>
                <a:cubicBezTo>
                  <a:pt x="0" y="455330"/>
                  <a:pt x="455330" y="0"/>
                  <a:pt x="1017008" y="0"/>
                </a:cubicBezTo>
                <a:cubicBezTo>
                  <a:pt x="1578686" y="0"/>
                  <a:pt x="2034016" y="455330"/>
                  <a:pt x="2034016" y="1017008"/>
                </a:cubicBezTo>
                <a:cubicBezTo>
                  <a:pt x="2034016" y="1578686"/>
                  <a:pt x="1578686" y="2034016"/>
                  <a:pt x="1017008" y="2034016"/>
                </a:cubicBezTo>
                <a:cubicBezTo>
                  <a:pt x="455330" y="2034016"/>
                  <a:pt x="0" y="1578686"/>
                  <a:pt x="0" y="1017008"/>
                </a:cubicBezTo>
                <a:close/>
              </a:path>
            </a:pathLst>
          </a:custGeom>
          <a:blipFill>
            <a:blip r:embed="rId2"/>
            <a:stretch>
              <a:fillRect/>
            </a:stretch>
          </a:bli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80425" tIns="380425" rIns="380425" bIns="380425" numCol="1" spcCol="1270" anchor="ctr" anchorCtr="0">
            <a:noAutofit/>
          </a:bodyPr>
          <a:lstStyle/>
          <a:p>
            <a:pPr lvl="0" algn="ctr" defTabSz="2889250">
              <a:lnSpc>
                <a:spcPct val="90000"/>
              </a:lnSpc>
              <a:spcBef>
                <a:spcPct val="0"/>
              </a:spcBef>
              <a:spcAft>
                <a:spcPct val="35000"/>
              </a:spcAft>
            </a:pPr>
            <a:endParaRPr lang="es-MX" sz="6500" kern="1200" dirty="0"/>
          </a:p>
        </p:txBody>
      </p:sp>
      <p:sp>
        <p:nvSpPr>
          <p:cNvPr id="21" name="Forma libre 20"/>
          <p:cNvSpPr/>
          <p:nvPr/>
        </p:nvSpPr>
        <p:spPr>
          <a:xfrm>
            <a:off x="2481906" y="1414427"/>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1">
              <a:hueOff val="0"/>
              <a:satOff val="0"/>
              <a:lumOff val="0"/>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Convocatoria</a:t>
            </a:r>
          </a:p>
        </p:txBody>
      </p:sp>
      <p:sp>
        <p:nvSpPr>
          <p:cNvPr id="22" name="Forma libre 21"/>
          <p:cNvSpPr/>
          <p:nvPr/>
        </p:nvSpPr>
        <p:spPr>
          <a:xfrm>
            <a:off x="3275958" y="159566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Publicación de Bases</a:t>
            </a:r>
          </a:p>
        </p:txBody>
      </p:sp>
      <p:sp>
        <p:nvSpPr>
          <p:cNvPr id="23" name="Forma libre 22"/>
          <p:cNvSpPr/>
          <p:nvPr/>
        </p:nvSpPr>
        <p:spPr>
          <a:xfrm>
            <a:off x="3912738" y="2103480"/>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3">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Periodo de Pagos</a:t>
            </a:r>
          </a:p>
        </p:txBody>
      </p:sp>
      <p:sp>
        <p:nvSpPr>
          <p:cNvPr id="24" name="Forma libre 23"/>
          <p:cNvSpPr/>
          <p:nvPr/>
        </p:nvSpPr>
        <p:spPr>
          <a:xfrm>
            <a:off x="4266125" y="283729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4">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Junta de Aclaraciones</a:t>
            </a:r>
          </a:p>
        </p:txBody>
      </p:sp>
      <p:sp>
        <p:nvSpPr>
          <p:cNvPr id="38" name="CuadroTexto 37"/>
          <p:cNvSpPr txBox="1"/>
          <p:nvPr/>
        </p:nvSpPr>
        <p:spPr>
          <a:xfrm>
            <a:off x="5217759" y="1387625"/>
            <a:ext cx="3403668" cy="923330"/>
          </a:xfrm>
          <a:prstGeom prst="rect">
            <a:avLst/>
          </a:prstGeom>
          <a:noFill/>
        </p:spPr>
        <p:txBody>
          <a:bodyPr wrap="square" rtlCol="0">
            <a:spAutoFit/>
          </a:bodyPr>
          <a:lstStyle/>
          <a:p>
            <a:pPr marL="285750" indent="-285750" algn="just">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El CENACE publica en su sitio web la convocatoria a la Subasta SLP 2017.</a:t>
            </a:r>
          </a:p>
        </p:txBody>
      </p:sp>
      <p:sp>
        <p:nvSpPr>
          <p:cNvPr id="39" name="CuadroTexto 38"/>
          <p:cNvSpPr txBox="1"/>
          <p:nvPr/>
        </p:nvSpPr>
        <p:spPr>
          <a:xfrm>
            <a:off x="5364088" y="2368040"/>
            <a:ext cx="3322712" cy="923330"/>
          </a:xfrm>
          <a:prstGeom prst="rect">
            <a:avLst/>
          </a:prstGeom>
          <a:noFill/>
        </p:spPr>
        <p:txBody>
          <a:bodyPr wrap="square" rtlCol="0">
            <a:spAutoFit/>
          </a:bodyPr>
          <a:lstStyle/>
          <a:p>
            <a:pPr marL="285750" indent="-285750" algn="just">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El CENACE realiza una publicación de Bases de Licitación.</a:t>
            </a:r>
          </a:p>
        </p:txBody>
      </p:sp>
      <p:sp>
        <p:nvSpPr>
          <p:cNvPr id="40" name="CuadroTexto 39"/>
          <p:cNvSpPr txBox="1"/>
          <p:nvPr/>
        </p:nvSpPr>
        <p:spPr>
          <a:xfrm>
            <a:off x="5364088" y="3471961"/>
            <a:ext cx="3322711" cy="923330"/>
          </a:xfrm>
          <a:prstGeom prst="rect">
            <a:avLst/>
          </a:prstGeom>
          <a:noFill/>
        </p:spPr>
        <p:txBody>
          <a:bodyPr wrap="square" rtlCol="0">
            <a:spAutoFit/>
          </a:bodyPr>
          <a:lstStyle/>
          <a:p>
            <a:pPr marL="285750" indent="-285750" algn="just">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En este momento inicia el periodo de pagos para participar en la Subasta.</a:t>
            </a:r>
          </a:p>
        </p:txBody>
      </p:sp>
      <p:sp>
        <p:nvSpPr>
          <p:cNvPr id="42" name="CuadroTexto 41"/>
          <p:cNvSpPr txBox="1"/>
          <p:nvPr/>
        </p:nvSpPr>
        <p:spPr>
          <a:xfrm>
            <a:off x="4644008" y="4509120"/>
            <a:ext cx="4048926" cy="1477328"/>
          </a:xfrm>
          <a:prstGeom prst="rect">
            <a:avLst/>
          </a:prstGeom>
          <a:noFill/>
        </p:spPr>
        <p:txBody>
          <a:bodyPr wrap="square" rtlCol="0">
            <a:spAutoFit/>
          </a:bodyPr>
          <a:lstStyle/>
          <a:p>
            <a:pPr marL="285750" indent="-285750" algn="just">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Se lleva a cabo la Junta de Aclaraciones. Preguntas-respuestas, repreguntas-respuestas  sobre las Bases de Licitación.</a:t>
            </a:r>
          </a:p>
        </p:txBody>
      </p:sp>
      <p:sp>
        <p:nvSpPr>
          <p:cNvPr id="4" name="Rectángulo 3"/>
          <p:cNvSpPr/>
          <p:nvPr/>
        </p:nvSpPr>
        <p:spPr>
          <a:xfrm rot="19636116">
            <a:off x="2693033" y="3654248"/>
            <a:ext cx="1063112" cy="400110"/>
          </a:xfrm>
          <a:prstGeom prst="rect">
            <a:avLst/>
          </a:prstGeom>
          <a:noFill/>
        </p:spPr>
        <p:txBody>
          <a:bodyPr wrap="none" lIns="91440" tIns="45720" rIns="91440" bIns="45720">
            <a:spAutoFit/>
          </a:bodyPr>
          <a:lstStyle/>
          <a:p>
            <a:pPr algn="ctr"/>
            <a:r>
              <a:rPr lang="es-ES" sz="2000" dirty="0">
                <a:ln w="0"/>
                <a:effectLst>
                  <a:outerShdw blurRad="38100" dist="19050" dir="2700000" algn="tl" rotWithShape="0">
                    <a:schemeClr val="dk1">
                      <a:alpha val="40000"/>
                    </a:schemeClr>
                  </a:outerShdw>
                </a:effectLst>
              </a:rPr>
              <a:t>SLP2017</a:t>
            </a:r>
            <a:endParaRPr lang="es-ES" sz="20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343614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000"/>
                                        <p:tgtEl>
                                          <p:spTgt spid="40"/>
                                        </p:tgtEl>
                                      </p:cBhvr>
                                    </p:animEffect>
                                    <p:anim calcmode="lin" valueType="num">
                                      <p:cBhvr>
                                        <p:cTn id="32" dur="1000" fill="hold"/>
                                        <p:tgtEl>
                                          <p:spTgt spid="40"/>
                                        </p:tgtEl>
                                        <p:attrNameLst>
                                          <p:attrName>ppt_x</p:attrName>
                                        </p:attrNameLst>
                                      </p:cBhvr>
                                      <p:tavLst>
                                        <p:tav tm="0">
                                          <p:val>
                                            <p:strVal val="#ppt_x"/>
                                          </p:val>
                                        </p:tav>
                                        <p:tav tm="100000">
                                          <p:val>
                                            <p:strVal val="#ppt_x"/>
                                          </p:val>
                                        </p:tav>
                                      </p:tavLst>
                                    </p:anim>
                                    <p:anim calcmode="lin" valueType="num">
                                      <p:cBhvr>
                                        <p:cTn id="3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38" grpId="0"/>
      <p:bldP spid="39" grpId="0"/>
      <p:bldP spid="40" grpId="0"/>
      <p:bldP spid="4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áfico 4"/>
          <p:cNvGraphicFramePr>
            <a:graphicFrameLocks/>
          </p:cNvGraphicFramePr>
          <p:nvPr>
            <p:extLst>
              <p:ext uri="{D42A27DB-BD31-4B8C-83A1-F6EECF244321}">
                <p14:modId xmlns:p14="http://schemas.microsoft.com/office/powerpoint/2010/main" val="760193807"/>
              </p:ext>
            </p:extLst>
          </p:nvPr>
        </p:nvGraphicFramePr>
        <p:xfrm>
          <a:off x="1115616" y="1753324"/>
          <a:ext cx="6758940" cy="44119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Gráfico 6"/>
          <p:cNvGraphicFramePr>
            <a:graphicFrameLocks/>
          </p:cNvGraphicFramePr>
          <p:nvPr>
            <p:extLst>
              <p:ext uri="{D42A27DB-BD31-4B8C-83A1-F6EECF244321}">
                <p14:modId xmlns:p14="http://schemas.microsoft.com/office/powerpoint/2010/main" val="1620000538"/>
              </p:ext>
            </p:extLst>
          </p:nvPr>
        </p:nvGraphicFramePr>
        <p:xfrm>
          <a:off x="1259632" y="1753324"/>
          <a:ext cx="6758940" cy="44119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Gráfico 8"/>
          <p:cNvGraphicFramePr>
            <a:graphicFrameLocks/>
          </p:cNvGraphicFramePr>
          <p:nvPr>
            <p:extLst>
              <p:ext uri="{D42A27DB-BD31-4B8C-83A1-F6EECF244321}">
                <p14:modId xmlns:p14="http://schemas.microsoft.com/office/powerpoint/2010/main" val="1720723952"/>
              </p:ext>
            </p:extLst>
          </p:nvPr>
        </p:nvGraphicFramePr>
        <p:xfrm>
          <a:off x="1403648" y="1681316"/>
          <a:ext cx="6758940" cy="441198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Gráfico 9"/>
          <p:cNvGraphicFramePr>
            <a:graphicFrameLocks/>
          </p:cNvGraphicFramePr>
          <p:nvPr>
            <p:extLst>
              <p:ext uri="{D42A27DB-BD31-4B8C-83A1-F6EECF244321}">
                <p14:modId xmlns:p14="http://schemas.microsoft.com/office/powerpoint/2010/main" val="4033410134"/>
              </p:ext>
            </p:extLst>
          </p:nvPr>
        </p:nvGraphicFramePr>
        <p:xfrm>
          <a:off x="1331640" y="1753324"/>
          <a:ext cx="6758940" cy="4411980"/>
        </p:xfrm>
        <a:graphic>
          <a:graphicData uri="http://schemas.openxmlformats.org/drawingml/2006/chart">
            <c:chart xmlns:c="http://schemas.openxmlformats.org/drawingml/2006/chart" xmlns:r="http://schemas.openxmlformats.org/officeDocument/2006/relationships" r:id="rId6"/>
          </a:graphicData>
        </a:graphic>
      </p:graphicFrame>
      <p:sp>
        <p:nvSpPr>
          <p:cNvPr id="11" name="CuadroTexto 10"/>
          <p:cNvSpPr txBox="1"/>
          <p:nvPr/>
        </p:nvSpPr>
        <p:spPr>
          <a:xfrm>
            <a:off x="5796136" y="2545412"/>
            <a:ext cx="2150428" cy="461665"/>
          </a:xfrm>
          <a:prstGeom prst="rect">
            <a:avLst/>
          </a:prstGeom>
          <a:noFill/>
        </p:spPr>
        <p:txBody>
          <a:bodyPr wrap="square" rtlCol="0">
            <a:spAutoFit/>
          </a:bodyPr>
          <a:lstStyle/>
          <a:p>
            <a:r>
              <a:rPr lang="es-MX" sz="1200" dirty="0"/>
              <a:t>Total de oferta de compra de potencia: 608.05 MW</a:t>
            </a:r>
          </a:p>
        </p:txBody>
      </p:sp>
      <p:sp>
        <p:nvSpPr>
          <p:cNvPr id="12" name="Título 1"/>
          <p:cNvSpPr txBox="1">
            <a:spLocks/>
          </p:cNvSpPr>
          <p:nvPr/>
        </p:nvSpPr>
        <p:spPr>
          <a:xfrm>
            <a:off x="3491880" y="332656"/>
            <a:ext cx="5194920"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MX" dirty="0"/>
              <a:t>Ejemplo:</a:t>
            </a:r>
            <a:br>
              <a:rPr lang="es-MX" dirty="0"/>
            </a:br>
            <a:r>
              <a:rPr lang="es-MX" sz="2000" dirty="0"/>
              <a:t>Oferta de Compra Total Aceptada</a:t>
            </a:r>
          </a:p>
        </p:txBody>
      </p:sp>
    </p:spTree>
    <p:extLst>
      <p:ext uri="{BB962C8B-B14F-4D97-AF65-F5344CB8AC3E}">
        <p14:creationId xmlns:p14="http://schemas.microsoft.com/office/powerpoint/2010/main" val="1943258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9" grpId="0">
        <p:bldAsOne/>
      </p:bldGraphic>
      <p:bldGraphic spid="10" grpId="0">
        <p:bldAsOne/>
      </p:bldGraphic>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19872" y="332656"/>
            <a:ext cx="5266928" cy="864096"/>
          </a:xfrm>
        </p:spPr>
        <p:txBody>
          <a:bodyPr/>
          <a:lstStyle/>
          <a:p>
            <a:r>
              <a:rPr lang="es-MX" dirty="0"/>
              <a:t>Publicación de la OC Aceptada</a:t>
            </a:r>
          </a:p>
        </p:txBody>
      </p:sp>
      <p:sp>
        <p:nvSpPr>
          <p:cNvPr id="4" name="Rectángulo 3"/>
          <p:cNvSpPr/>
          <p:nvPr/>
        </p:nvSpPr>
        <p:spPr>
          <a:xfrm>
            <a:off x="467544" y="1412776"/>
            <a:ext cx="8219256" cy="646331"/>
          </a:xfrm>
          <a:prstGeom prst="rect">
            <a:avLst/>
          </a:prstGeom>
        </p:spPr>
        <p:txBody>
          <a:bodyPr wrap="square">
            <a:spAutoFit/>
          </a:bodyPr>
          <a:lstStyle/>
          <a:p>
            <a:r>
              <a:rPr lang="es-MX" dirty="0">
                <a:latin typeface="Arial" panose="020B0604020202020204" pitchFamily="34" charset="0"/>
              </a:rPr>
              <a:t>El CENACE dará a conocer al menos la siguiente información dentro de los 5 días hábiles siguientes a la fecha de recepción de Ofertas de Compra:</a:t>
            </a:r>
          </a:p>
        </p:txBody>
      </p:sp>
      <p:sp>
        <p:nvSpPr>
          <p:cNvPr id="5" name="Rectángulo 4"/>
          <p:cNvSpPr/>
          <p:nvPr/>
        </p:nvSpPr>
        <p:spPr>
          <a:xfrm>
            <a:off x="2776972" y="2204864"/>
            <a:ext cx="5909828" cy="3970318"/>
          </a:xfrm>
          <a:prstGeom prst="rect">
            <a:avLst/>
          </a:prstGeom>
        </p:spPr>
        <p:txBody>
          <a:bodyPr wrap="square">
            <a:spAutoFit/>
          </a:bodyPr>
          <a:lstStyle/>
          <a:p>
            <a:pPr algn="just"/>
            <a:r>
              <a:rPr lang="es-MX" dirty="0">
                <a:solidFill>
                  <a:schemeClr val="tx2"/>
                </a:solidFill>
                <a:latin typeface="Arial" panose="020B0604020202020204" pitchFamily="34" charset="0"/>
              </a:rPr>
              <a:t>La cantidad de Productos incluidos en las Oferta de Compra Aceptada objeto de la Subasta.</a:t>
            </a:r>
          </a:p>
          <a:p>
            <a:pPr algn="just"/>
            <a:endParaRPr lang="es-MX" dirty="0">
              <a:latin typeface="Arial" panose="020B0604020202020204" pitchFamily="34" charset="0"/>
            </a:endParaRPr>
          </a:p>
          <a:p>
            <a:pPr algn="just"/>
            <a:r>
              <a:rPr lang="es-MX" dirty="0">
                <a:solidFill>
                  <a:schemeClr val="accent2"/>
                </a:solidFill>
                <a:latin typeface="Arial" panose="020B0604020202020204" pitchFamily="34" charset="0"/>
              </a:rPr>
              <a:t>Los precios correspondientes a cada Oferta de Compra Aceptada.</a:t>
            </a:r>
          </a:p>
          <a:p>
            <a:pPr algn="just"/>
            <a:endParaRPr lang="es-MX" dirty="0">
              <a:latin typeface="Arial" panose="020B0604020202020204" pitchFamily="34" charset="0"/>
            </a:endParaRPr>
          </a:p>
          <a:p>
            <a:pPr algn="just"/>
            <a:r>
              <a:rPr lang="es-MX" dirty="0">
                <a:solidFill>
                  <a:schemeClr val="accent4"/>
                </a:solidFill>
                <a:latin typeface="Arial" panose="020B0604020202020204" pitchFamily="34" charset="0"/>
              </a:rPr>
              <a:t>Los porcentajes máximos respecto a la cantidad de cada Producto que se puedan recibir con fecha de inicio ofertada irregular anterior, y con fecha de inicio ofertada irregular posterior.</a:t>
            </a:r>
          </a:p>
          <a:p>
            <a:pPr algn="just"/>
            <a:endParaRPr lang="es-MX" dirty="0">
              <a:solidFill>
                <a:schemeClr val="accent4"/>
              </a:solidFill>
              <a:latin typeface="Arial" panose="020B0604020202020204" pitchFamily="34" charset="0"/>
            </a:endParaRPr>
          </a:p>
          <a:p>
            <a:pPr marL="0" lvl="3" algn="just"/>
            <a:r>
              <a:rPr lang="es-ES_tradnl" dirty="0">
                <a:solidFill>
                  <a:srgbClr val="00B050"/>
                </a:solidFill>
                <a:latin typeface="Arial" panose="020B0604020202020204" pitchFamily="34" charset="0"/>
              </a:rPr>
              <a:t>Los precios máximos que, en su caso, haya emitido la CRE, o bien, que haya establecido el SSB.</a:t>
            </a:r>
            <a:endParaRPr lang="es-MX" dirty="0">
              <a:solidFill>
                <a:srgbClr val="00B050"/>
              </a:solidFill>
              <a:latin typeface="Arial" panose="020B0604020202020204" pitchFamily="34" charset="0"/>
            </a:endParaRPr>
          </a:p>
          <a:p>
            <a:pPr algn="just"/>
            <a:endParaRPr lang="es-MX" dirty="0">
              <a:solidFill>
                <a:srgbClr val="00B050"/>
              </a:solidFill>
            </a:endParaRPr>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3140968"/>
            <a:ext cx="1972719" cy="1440160"/>
          </a:xfrm>
          <a:prstGeom prst="rect">
            <a:avLst/>
          </a:prstGeom>
        </p:spPr>
      </p:pic>
    </p:spTree>
    <p:extLst>
      <p:ext uri="{BB962C8B-B14F-4D97-AF65-F5344CB8AC3E}">
        <p14:creationId xmlns:p14="http://schemas.microsoft.com/office/powerpoint/2010/main" val="886403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7864" y="3987315"/>
            <a:ext cx="2095500" cy="2095500"/>
          </a:xfrm>
          <a:prstGeom prst="rect">
            <a:avLst/>
          </a:prstGeom>
        </p:spPr>
      </p:pic>
      <p:sp>
        <p:nvSpPr>
          <p:cNvPr id="2" name="Título 1"/>
          <p:cNvSpPr>
            <a:spLocks noGrp="1"/>
          </p:cNvSpPr>
          <p:nvPr>
            <p:ph type="title"/>
          </p:nvPr>
        </p:nvSpPr>
        <p:spPr/>
        <p:txBody>
          <a:bodyPr/>
          <a:lstStyle/>
          <a:p>
            <a:r>
              <a:rPr lang="es-MX" dirty="0"/>
              <a:t>Periodos Regulares e Irregulares</a:t>
            </a:r>
          </a:p>
        </p:txBody>
      </p:sp>
      <p:sp>
        <p:nvSpPr>
          <p:cNvPr id="4" name="Flecha izquierda y derecha 3"/>
          <p:cNvSpPr/>
          <p:nvPr/>
        </p:nvSpPr>
        <p:spPr>
          <a:xfrm>
            <a:off x="484312" y="2400085"/>
            <a:ext cx="8219256" cy="642764"/>
          </a:xfrm>
          <a:prstGeom prst="lef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MX"/>
          </a:p>
        </p:txBody>
      </p:sp>
      <p:sp>
        <p:nvSpPr>
          <p:cNvPr id="5" name="Rectángulo redondeado 4"/>
          <p:cNvSpPr/>
          <p:nvPr/>
        </p:nvSpPr>
        <p:spPr>
          <a:xfrm>
            <a:off x="4027165" y="1829160"/>
            <a:ext cx="1080120" cy="64807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dirty="0"/>
              <a:t>Fecha de operación estándar</a:t>
            </a:r>
          </a:p>
        </p:txBody>
      </p:sp>
      <p:sp>
        <p:nvSpPr>
          <p:cNvPr id="6" name="Rectángulo redondeado 5"/>
          <p:cNvSpPr/>
          <p:nvPr/>
        </p:nvSpPr>
        <p:spPr>
          <a:xfrm>
            <a:off x="884344" y="3674851"/>
            <a:ext cx="1618346" cy="648072"/>
          </a:xfrm>
          <a:prstGeom prst="roundRect">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dirty="0"/>
              <a:t>Fecha irregular anterior</a:t>
            </a:r>
          </a:p>
        </p:txBody>
      </p:sp>
      <p:sp>
        <p:nvSpPr>
          <p:cNvPr id="10" name="CuadroTexto 9"/>
          <p:cNvSpPr txBox="1"/>
          <p:nvPr/>
        </p:nvSpPr>
        <p:spPr>
          <a:xfrm>
            <a:off x="4050035" y="2607543"/>
            <a:ext cx="1080120" cy="307777"/>
          </a:xfrm>
          <a:prstGeom prst="rect">
            <a:avLst/>
          </a:prstGeom>
          <a:noFill/>
        </p:spPr>
        <p:txBody>
          <a:bodyPr wrap="square" rtlCol="0">
            <a:spAutoFit/>
          </a:bodyPr>
          <a:lstStyle/>
          <a:p>
            <a:r>
              <a:rPr lang="es-MX" sz="1400" b="1" dirty="0"/>
              <a:t>1/ene/2020</a:t>
            </a:r>
          </a:p>
        </p:txBody>
      </p:sp>
      <p:sp>
        <p:nvSpPr>
          <p:cNvPr id="11" name="CuadroTexto 10"/>
          <p:cNvSpPr txBox="1"/>
          <p:nvPr/>
        </p:nvSpPr>
        <p:spPr>
          <a:xfrm>
            <a:off x="2411760" y="2589074"/>
            <a:ext cx="1080120" cy="307777"/>
          </a:xfrm>
          <a:prstGeom prst="rect">
            <a:avLst/>
          </a:prstGeom>
          <a:noFill/>
        </p:spPr>
        <p:txBody>
          <a:bodyPr wrap="square" rtlCol="0">
            <a:spAutoFit/>
          </a:bodyPr>
          <a:lstStyle/>
          <a:p>
            <a:r>
              <a:rPr lang="es-MX" sz="1400" b="1" dirty="0"/>
              <a:t>1/jul/2019</a:t>
            </a:r>
          </a:p>
        </p:txBody>
      </p:sp>
      <p:sp>
        <p:nvSpPr>
          <p:cNvPr id="12" name="CuadroTexto 11"/>
          <p:cNvSpPr txBox="1"/>
          <p:nvPr/>
        </p:nvSpPr>
        <p:spPr>
          <a:xfrm>
            <a:off x="5652120" y="2589075"/>
            <a:ext cx="1121829" cy="307777"/>
          </a:xfrm>
          <a:prstGeom prst="rect">
            <a:avLst/>
          </a:prstGeom>
          <a:noFill/>
        </p:spPr>
        <p:txBody>
          <a:bodyPr wrap="square" rtlCol="0">
            <a:spAutoFit/>
          </a:bodyPr>
          <a:lstStyle/>
          <a:p>
            <a:r>
              <a:rPr lang="es-MX" sz="1400" b="1" dirty="0"/>
              <a:t>30/jun/2020</a:t>
            </a:r>
          </a:p>
        </p:txBody>
      </p:sp>
      <p:sp>
        <p:nvSpPr>
          <p:cNvPr id="13" name="CuadroTexto 12"/>
          <p:cNvSpPr txBox="1"/>
          <p:nvPr/>
        </p:nvSpPr>
        <p:spPr>
          <a:xfrm>
            <a:off x="488517" y="2589073"/>
            <a:ext cx="1080120" cy="307777"/>
          </a:xfrm>
          <a:prstGeom prst="rect">
            <a:avLst/>
          </a:prstGeom>
          <a:noFill/>
        </p:spPr>
        <p:txBody>
          <a:bodyPr wrap="square" rtlCol="0">
            <a:spAutoFit/>
          </a:bodyPr>
          <a:lstStyle/>
          <a:p>
            <a:r>
              <a:rPr lang="es-MX" sz="1400" b="1" dirty="0"/>
              <a:t>1/ene/2019</a:t>
            </a:r>
          </a:p>
        </p:txBody>
      </p:sp>
      <p:sp>
        <p:nvSpPr>
          <p:cNvPr id="14" name="CuadroTexto 13"/>
          <p:cNvSpPr txBox="1"/>
          <p:nvPr/>
        </p:nvSpPr>
        <p:spPr>
          <a:xfrm>
            <a:off x="7611553" y="2589073"/>
            <a:ext cx="1208919" cy="307777"/>
          </a:xfrm>
          <a:prstGeom prst="rect">
            <a:avLst/>
          </a:prstGeom>
          <a:noFill/>
        </p:spPr>
        <p:txBody>
          <a:bodyPr wrap="square" rtlCol="0">
            <a:spAutoFit/>
          </a:bodyPr>
          <a:lstStyle/>
          <a:p>
            <a:r>
              <a:rPr lang="es-MX" sz="1400" b="1" dirty="0"/>
              <a:t>31/dic/2021</a:t>
            </a:r>
          </a:p>
        </p:txBody>
      </p:sp>
      <p:sp>
        <p:nvSpPr>
          <p:cNvPr id="16" name="Abrir llave 15"/>
          <p:cNvSpPr/>
          <p:nvPr/>
        </p:nvSpPr>
        <p:spPr>
          <a:xfrm rot="16200000">
            <a:off x="1513553" y="2304571"/>
            <a:ext cx="359928" cy="2156570"/>
          </a:xfrm>
          <a:prstGeom prst="leftBrace">
            <a:avLst>
              <a:gd name="adj1" fmla="val 71846"/>
              <a:gd name="adj2" fmla="val 50452"/>
            </a:avLst>
          </a:prstGeom>
          <a:ln w="28575" cmpd="sng">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7" name="Abrir llave 16"/>
          <p:cNvSpPr/>
          <p:nvPr/>
        </p:nvSpPr>
        <p:spPr>
          <a:xfrm rot="16200000">
            <a:off x="7252613" y="2250474"/>
            <a:ext cx="359928" cy="2264765"/>
          </a:xfrm>
          <a:prstGeom prst="leftBrace">
            <a:avLst>
              <a:gd name="adj1" fmla="val 71846"/>
              <a:gd name="adj2" fmla="val 49127"/>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8" name="Abrir llave 17"/>
          <p:cNvSpPr/>
          <p:nvPr/>
        </p:nvSpPr>
        <p:spPr>
          <a:xfrm rot="16200000">
            <a:off x="4356033" y="1688582"/>
            <a:ext cx="359928" cy="3384379"/>
          </a:xfrm>
          <a:prstGeom prst="leftBrace">
            <a:avLst>
              <a:gd name="adj1" fmla="val 71846"/>
              <a:gd name="adj2" fmla="val 50534"/>
            </a:avLst>
          </a:prstGeom>
          <a:ln w="28575">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9" name="Rectángulo redondeado 18"/>
          <p:cNvSpPr/>
          <p:nvPr/>
        </p:nvSpPr>
        <p:spPr>
          <a:xfrm>
            <a:off x="3726824" y="3675595"/>
            <a:ext cx="1618346" cy="648072"/>
          </a:xfrm>
          <a:prstGeom prst="roundRect">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dirty="0"/>
              <a:t>Fecha regular</a:t>
            </a:r>
          </a:p>
        </p:txBody>
      </p:sp>
      <p:sp>
        <p:nvSpPr>
          <p:cNvPr id="20" name="Rectángulo redondeado 19"/>
          <p:cNvSpPr/>
          <p:nvPr/>
        </p:nvSpPr>
        <p:spPr>
          <a:xfrm>
            <a:off x="6628176" y="3674851"/>
            <a:ext cx="1618346" cy="648072"/>
          </a:xfrm>
          <a:prstGeom prst="roundRect">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style>
          <a:lnRef idx="1">
            <a:schemeClr val="accent4"/>
          </a:lnRef>
          <a:fillRef idx="2">
            <a:schemeClr val="accent4"/>
          </a:fillRef>
          <a:effectRef idx="1">
            <a:schemeClr val="accent4"/>
          </a:effectRef>
          <a:fontRef idx="minor">
            <a:schemeClr val="dk1"/>
          </a:fontRef>
        </p:style>
        <p:txBody>
          <a:bodyPr rtlCol="0" anchor="ctr"/>
          <a:lstStyle/>
          <a:p>
            <a:pPr algn="ctr"/>
            <a:r>
              <a:rPr lang="es-MX" sz="1400" dirty="0"/>
              <a:t>Fecha irregular posterior</a:t>
            </a:r>
          </a:p>
        </p:txBody>
      </p:sp>
      <p:sp>
        <p:nvSpPr>
          <p:cNvPr id="7" name="Rectángulo redondeado 6"/>
          <p:cNvSpPr/>
          <p:nvPr/>
        </p:nvSpPr>
        <p:spPr>
          <a:xfrm>
            <a:off x="3491880" y="5675083"/>
            <a:ext cx="2196245" cy="27419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1586134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2780928"/>
            <a:ext cx="7772400" cy="1470025"/>
          </a:xfrm>
        </p:spPr>
        <p:txBody>
          <a:bodyPr>
            <a:normAutofit/>
          </a:bodyPr>
          <a:lstStyle/>
          <a:p>
            <a:r>
              <a:rPr lang="es-MX" dirty="0"/>
              <a:t>Precalificación de Oferta de Venta Técnica </a:t>
            </a:r>
          </a:p>
        </p:txBody>
      </p:sp>
      <p:sp>
        <p:nvSpPr>
          <p:cNvPr id="5" name="Rectángulo redondeado 4"/>
          <p:cNvSpPr/>
          <p:nvPr/>
        </p:nvSpPr>
        <p:spPr>
          <a:xfrm>
            <a:off x="3851920" y="5805264"/>
            <a:ext cx="1728192" cy="6480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4612" y="4197573"/>
            <a:ext cx="2095500" cy="2095500"/>
          </a:xfrm>
          <a:prstGeom prst="rect">
            <a:avLst/>
          </a:prstGeom>
        </p:spPr>
      </p:pic>
      <p:sp>
        <p:nvSpPr>
          <p:cNvPr id="7" name="Rectángulo redondeado 6"/>
          <p:cNvSpPr/>
          <p:nvPr/>
        </p:nvSpPr>
        <p:spPr>
          <a:xfrm>
            <a:off x="3628628" y="5895900"/>
            <a:ext cx="2448272" cy="54118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29079896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556" y="1393984"/>
            <a:ext cx="1728192" cy="1587869"/>
          </a:xfrm>
          <a:prstGeom prst="rect">
            <a:avLst/>
          </a:prstGeom>
        </p:spPr>
      </p:pic>
      <p:sp>
        <p:nvSpPr>
          <p:cNvPr id="2" name="Title 1"/>
          <p:cNvSpPr>
            <a:spLocks noGrp="1"/>
          </p:cNvSpPr>
          <p:nvPr>
            <p:ph type="title"/>
          </p:nvPr>
        </p:nvSpPr>
        <p:spPr/>
        <p:txBody>
          <a:bodyPr/>
          <a:lstStyle/>
          <a:p>
            <a:r>
              <a:rPr lang="es-MX" sz="2800" dirty="0"/>
              <a:t>Solicitud de Precalificación (requisitos y fechas)</a:t>
            </a:r>
          </a:p>
        </p:txBody>
      </p:sp>
      <p:sp>
        <p:nvSpPr>
          <p:cNvPr id="4" name="Rectángulo 3"/>
          <p:cNvSpPr/>
          <p:nvPr/>
        </p:nvSpPr>
        <p:spPr>
          <a:xfrm>
            <a:off x="467544" y="2982515"/>
            <a:ext cx="4320480" cy="1569660"/>
          </a:xfrm>
          <a:prstGeom prst="rect">
            <a:avLst/>
          </a:prstGeom>
        </p:spPr>
        <p:txBody>
          <a:bodyPr wrap="square">
            <a:spAutoFit/>
          </a:bodyPr>
          <a:lstStyle/>
          <a:p>
            <a:pPr algn="just"/>
            <a:r>
              <a:rPr lang="es-MX" sz="1600" dirty="0">
                <a:latin typeface="Arial" panose="020B0604020202020204" pitchFamily="34" charset="0"/>
                <a:ea typeface="MS Mincho"/>
              </a:rPr>
              <a:t>Las Ofertas de Venta se sujetarán a un proceso de precalificación, a fin de validar la capacidad legal, financiera y técnica y de ejecución, del Licitante para honrar su Oferta de Venta, y al otorgamiento de la Garantía de Seriedad</a:t>
            </a:r>
            <a:endParaRPr lang="es-MX" sz="1600" dirty="0"/>
          </a:p>
        </p:txBody>
      </p:sp>
      <p:sp>
        <p:nvSpPr>
          <p:cNvPr id="5" name="Rectángulo 4"/>
          <p:cNvSpPr/>
          <p:nvPr/>
        </p:nvSpPr>
        <p:spPr>
          <a:xfrm>
            <a:off x="4067944" y="1340768"/>
            <a:ext cx="4618856" cy="1077218"/>
          </a:xfrm>
          <a:prstGeom prst="rect">
            <a:avLst/>
          </a:prstGeom>
        </p:spPr>
        <p:txBody>
          <a:bodyPr wrap="square">
            <a:spAutoFit/>
          </a:bodyPr>
          <a:lstStyle/>
          <a:p>
            <a:pPr algn="just"/>
            <a:r>
              <a:rPr lang="es-MX" sz="1600" dirty="0">
                <a:latin typeface="Arial" panose="020B0604020202020204" pitchFamily="34" charset="0"/>
                <a:ea typeface="MS Mincho"/>
              </a:rPr>
              <a:t>Los Interesados deberán presentar al CENACE su solicitud o solicitudes de precalificación de Ofertas de Venta. En el  formato de solicitud de precalificación de Oferta de Venta </a:t>
            </a:r>
            <a:endParaRPr lang="es-MX" sz="1600" b="1" dirty="0">
              <a:latin typeface="Arial" panose="020B0604020202020204" pitchFamily="34" charset="0"/>
              <a:ea typeface="MS Mincho"/>
            </a:endParaRPr>
          </a:p>
        </p:txBody>
      </p:sp>
      <p:sp>
        <p:nvSpPr>
          <p:cNvPr id="7" name="Rectángulo 6"/>
          <p:cNvSpPr/>
          <p:nvPr/>
        </p:nvSpPr>
        <p:spPr>
          <a:xfrm>
            <a:off x="4067944" y="4869160"/>
            <a:ext cx="4622288" cy="1077218"/>
          </a:xfrm>
          <a:prstGeom prst="rect">
            <a:avLst/>
          </a:prstGeom>
        </p:spPr>
        <p:txBody>
          <a:bodyPr wrap="square">
            <a:spAutoFit/>
          </a:bodyPr>
          <a:lstStyle/>
          <a:p>
            <a:pPr algn="just"/>
            <a:r>
              <a:rPr lang="es-MX" sz="1600" dirty="0">
                <a:latin typeface="Arial" panose="020B0604020202020204" pitchFamily="34" charset="0"/>
                <a:ea typeface="MS Mincho"/>
              </a:rPr>
              <a:t>Salvo por la Garantía de Seriedad, toda la documentación relativa a las solicitudes de precalificación de Ofertas de Venta deberá ser presentada al CENACE a través del Sitio.</a:t>
            </a:r>
            <a:endParaRPr lang="es-MX" sz="1600" dirty="0"/>
          </a:p>
        </p:txBody>
      </p:sp>
      <p:pic>
        <p:nvPicPr>
          <p:cNvPr id="10" name="Imagen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8951" y="1572313"/>
            <a:ext cx="1908993" cy="1106569"/>
          </a:xfrm>
          <a:prstGeom prst="rect">
            <a:avLst/>
          </a:prstGeom>
        </p:spPr>
      </p:pic>
      <p:pic>
        <p:nvPicPr>
          <p:cNvPr id="11" name="Imagen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7634" y="4869160"/>
            <a:ext cx="2052228" cy="1138611"/>
          </a:xfrm>
          <a:prstGeom prst="rect">
            <a:avLst/>
          </a:prstGeom>
        </p:spPr>
      </p:pic>
      <p:pic>
        <p:nvPicPr>
          <p:cNvPr id="6" name="Imagen 5"/>
          <p:cNvPicPr>
            <a:picLocks noChangeAspect="1"/>
          </p:cNvPicPr>
          <p:nvPr/>
        </p:nvPicPr>
        <p:blipFill>
          <a:blip r:embed="rId6"/>
          <a:stretch>
            <a:fillRect/>
          </a:stretch>
        </p:blipFill>
        <p:spPr>
          <a:xfrm>
            <a:off x="5004048" y="2604880"/>
            <a:ext cx="3371615" cy="1929287"/>
          </a:xfrm>
          <a:prstGeom prst="rect">
            <a:avLst/>
          </a:prstGeom>
        </p:spPr>
      </p:pic>
    </p:spTree>
    <p:extLst>
      <p:ext uri="{BB962C8B-B14F-4D97-AF65-F5344CB8AC3E}">
        <p14:creationId xmlns:p14="http://schemas.microsoft.com/office/powerpoint/2010/main" val="2433091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inVertical)">
                                      <p:cBhvr>
                                        <p:cTn id="23" dur="500"/>
                                        <p:tgtEl>
                                          <p:spTgt spid="11"/>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3491880" y="332656"/>
            <a:ext cx="5194920" cy="864096"/>
          </a:xfrm>
        </p:spPr>
        <p:txBody>
          <a:bodyPr>
            <a:normAutofit fontScale="90000"/>
          </a:bodyPr>
          <a:lstStyle/>
          <a:p>
            <a:pPr algn="r"/>
            <a:r>
              <a:rPr lang="es-MX" sz="2800" dirty="0">
                <a:solidFill>
                  <a:schemeClr val="tx1"/>
                </a:solidFill>
              </a:rPr>
              <a:t>Costos de Participación en las Subastas</a:t>
            </a:r>
            <a:endParaRPr lang="es-MX" sz="3600" dirty="0">
              <a:solidFill>
                <a:schemeClr val="tx1"/>
              </a:solidFill>
            </a:endParaRPr>
          </a:p>
        </p:txBody>
      </p:sp>
      <p:sp>
        <p:nvSpPr>
          <p:cNvPr id="7" name="6 CuadroTexto"/>
          <p:cNvSpPr txBox="1"/>
          <p:nvPr/>
        </p:nvSpPr>
        <p:spPr>
          <a:xfrm>
            <a:off x="899592" y="2564904"/>
            <a:ext cx="7848872" cy="892552"/>
          </a:xfrm>
          <a:prstGeom prst="rect">
            <a:avLst/>
          </a:prstGeom>
          <a:noFill/>
        </p:spPr>
        <p:txBody>
          <a:bodyPr wrap="square" rtlCol="0">
            <a:spAutoFit/>
          </a:bodyPr>
          <a:lstStyle/>
          <a:p>
            <a:pPr algn="just"/>
            <a:endParaRPr lang="es-MX" sz="2400" b="1" i="1" dirty="0"/>
          </a:p>
          <a:p>
            <a:endParaRPr lang="es-MX" sz="2800" dirty="0"/>
          </a:p>
        </p:txBody>
      </p:sp>
      <p:graphicFrame>
        <p:nvGraphicFramePr>
          <p:cNvPr id="3" name="Tabla 2"/>
          <p:cNvGraphicFramePr>
            <a:graphicFrameLocks noGrp="1"/>
          </p:cNvGraphicFramePr>
          <p:nvPr>
            <p:extLst>
              <p:ext uri="{D42A27DB-BD31-4B8C-83A1-F6EECF244321}">
                <p14:modId xmlns:p14="http://schemas.microsoft.com/office/powerpoint/2010/main" val="1118515976"/>
              </p:ext>
            </p:extLst>
          </p:nvPr>
        </p:nvGraphicFramePr>
        <p:xfrm>
          <a:off x="467544" y="1916833"/>
          <a:ext cx="8167055" cy="3528391"/>
        </p:xfrm>
        <a:graphic>
          <a:graphicData uri="http://schemas.openxmlformats.org/drawingml/2006/table">
            <a:tbl>
              <a:tblPr firstRow="1" firstCol="1" bandRow="1">
                <a:tableStyleId>{5C22544A-7EE6-4342-B048-85BDC9FD1C3A}</a:tableStyleId>
              </a:tblPr>
              <a:tblGrid>
                <a:gridCol w="8167055">
                  <a:extLst>
                    <a:ext uri="{9D8B030D-6E8A-4147-A177-3AD203B41FA5}">
                      <a16:colId xmlns:a16="http://schemas.microsoft.com/office/drawing/2014/main" val="621262024"/>
                    </a:ext>
                  </a:extLst>
                </a:gridCol>
              </a:tblGrid>
              <a:tr h="2709947">
                <a:tc>
                  <a:txBody>
                    <a:bodyPr/>
                    <a:lstStyle/>
                    <a:p>
                      <a:pPr marL="1080770" algn="just">
                        <a:spcBef>
                          <a:spcPts val="900"/>
                        </a:spcBef>
                        <a:spcAft>
                          <a:spcPts val="600"/>
                        </a:spcAft>
                      </a:pPr>
                      <a:r>
                        <a:rPr lang="es-MX" sz="2400" i="1" baseline="0" dirty="0">
                          <a:solidFill>
                            <a:schemeClr val="tx2">
                              <a:lumMod val="60000"/>
                              <a:lumOff val="40000"/>
                            </a:schemeClr>
                          </a:solidFill>
                          <a:effectLst/>
                        </a:rPr>
                        <a:t>5,000 </a:t>
                      </a:r>
                      <a:r>
                        <a:rPr lang="es-MX" sz="2400" i="1" baseline="0" dirty="0" err="1">
                          <a:solidFill>
                            <a:schemeClr val="tx2">
                              <a:lumMod val="60000"/>
                              <a:lumOff val="40000"/>
                            </a:schemeClr>
                          </a:solidFill>
                          <a:effectLst/>
                        </a:rPr>
                        <a:t>UDIs</a:t>
                      </a:r>
                      <a:r>
                        <a:rPr lang="es-MX" sz="2400" i="1" baseline="0" dirty="0">
                          <a:solidFill>
                            <a:schemeClr val="tx2">
                              <a:lumMod val="60000"/>
                              <a:lumOff val="40000"/>
                            </a:schemeClr>
                          </a:solidFill>
                          <a:effectLst/>
                        </a:rPr>
                        <a:t> </a:t>
                      </a:r>
                      <a:r>
                        <a:rPr lang="es-MX" sz="2400" i="1" baseline="0" dirty="0">
                          <a:solidFill>
                            <a:schemeClr val="tx1"/>
                          </a:solidFill>
                          <a:effectLst/>
                        </a:rPr>
                        <a:t>para de Bases de Licitación </a:t>
                      </a:r>
                      <a:endParaRPr lang="es-MX" sz="2400" i="1" dirty="0">
                        <a:solidFill>
                          <a:schemeClr val="tx1"/>
                        </a:solidFill>
                        <a:effectLst/>
                      </a:endParaRPr>
                    </a:p>
                    <a:p>
                      <a:pPr marL="1080770" algn="just">
                        <a:spcBef>
                          <a:spcPts val="900"/>
                        </a:spcBef>
                        <a:spcAft>
                          <a:spcPts val="600"/>
                        </a:spcAft>
                      </a:pPr>
                      <a:r>
                        <a:rPr lang="es-MX" sz="2400" i="1" dirty="0">
                          <a:solidFill>
                            <a:schemeClr val="tx2">
                              <a:lumMod val="60000"/>
                              <a:lumOff val="40000"/>
                            </a:schemeClr>
                          </a:solidFill>
                          <a:effectLst/>
                        </a:rPr>
                        <a:t>50,000 </a:t>
                      </a:r>
                      <a:r>
                        <a:rPr lang="es-MX" sz="2400" i="1" dirty="0" err="1">
                          <a:solidFill>
                            <a:schemeClr val="tx2">
                              <a:lumMod val="60000"/>
                              <a:lumOff val="40000"/>
                            </a:schemeClr>
                          </a:solidFill>
                          <a:effectLst/>
                        </a:rPr>
                        <a:t>UDIs</a:t>
                      </a:r>
                      <a:r>
                        <a:rPr lang="es-MX" sz="2400" i="1" dirty="0">
                          <a:solidFill>
                            <a:schemeClr val="tx2">
                              <a:lumMod val="60000"/>
                              <a:lumOff val="40000"/>
                            </a:schemeClr>
                          </a:solidFill>
                          <a:effectLst/>
                        </a:rPr>
                        <a:t> </a:t>
                      </a:r>
                      <a:r>
                        <a:rPr lang="es-MX" sz="2400" i="1" dirty="0">
                          <a:solidFill>
                            <a:schemeClr val="tx1"/>
                          </a:solidFill>
                          <a:effectLst/>
                        </a:rPr>
                        <a:t>para evaluación de solicitud de Precalificación de Ofertas de Venta</a:t>
                      </a:r>
                      <a:r>
                        <a:rPr lang="es-MX" sz="2400" i="1" baseline="0" dirty="0">
                          <a:solidFill>
                            <a:schemeClr val="tx1"/>
                          </a:solidFill>
                          <a:effectLst/>
                        </a:rPr>
                        <a:t>.</a:t>
                      </a:r>
                    </a:p>
                    <a:p>
                      <a:pPr marL="1080770" algn="just">
                        <a:spcBef>
                          <a:spcPts val="900"/>
                        </a:spcBef>
                        <a:spcAft>
                          <a:spcPts val="600"/>
                        </a:spcAft>
                      </a:pPr>
                      <a:r>
                        <a:rPr lang="es-MX" sz="2400" i="1" baseline="0" dirty="0">
                          <a:solidFill>
                            <a:schemeClr val="tx2">
                              <a:lumMod val="60000"/>
                              <a:lumOff val="40000"/>
                            </a:schemeClr>
                          </a:solidFill>
                          <a:effectLst/>
                        </a:rPr>
                        <a:t>5,000 </a:t>
                      </a:r>
                      <a:r>
                        <a:rPr lang="es-MX" sz="2400" i="1" baseline="0" dirty="0" err="1">
                          <a:solidFill>
                            <a:schemeClr val="tx2">
                              <a:lumMod val="60000"/>
                              <a:lumOff val="40000"/>
                            </a:schemeClr>
                          </a:solidFill>
                          <a:effectLst/>
                        </a:rPr>
                        <a:t>UDIs</a:t>
                      </a:r>
                      <a:r>
                        <a:rPr lang="es-MX" sz="2400" i="1" baseline="0" dirty="0">
                          <a:solidFill>
                            <a:schemeClr val="tx1"/>
                          </a:solidFill>
                          <a:effectLst/>
                        </a:rPr>
                        <a:t> por cada Oferta de Venta que se contemple presentar.</a:t>
                      </a:r>
                      <a:endParaRPr lang="es-MX" sz="2400" i="1" dirty="0">
                        <a:solidFill>
                          <a:schemeClr val="tx1"/>
                        </a:solidFill>
                        <a:effectLst/>
                        <a:latin typeface="Arial" panose="020B0604020202020204" pitchFamily="34" charset="0"/>
                        <a:ea typeface="Times New Roman" panose="02020603050405020304" pitchFamily="18" charset="0"/>
                      </a:endParaRPr>
                    </a:p>
                  </a:txBody>
                  <a:tcPr marL="68580" marR="68580" marT="0" marB="0">
                    <a:noFill/>
                  </a:tcPr>
                </a:tc>
                <a:extLst>
                  <a:ext uri="{0D108BD9-81ED-4DB2-BD59-A6C34878D82A}">
                    <a16:rowId xmlns:a16="http://schemas.microsoft.com/office/drawing/2014/main" val="1603594206"/>
                  </a:ext>
                </a:extLst>
              </a:tr>
              <a:tr h="818444">
                <a:tc>
                  <a:txBody>
                    <a:bodyPr/>
                    <a:lstStyle/>
                    <a:p>
                      <a:pPr marL="1080770" algn="just">
                        <a:spcBef>
                          <a:spcPts val="900"/>
                        </a:spcBef>
                        <a:spcAft>
                          <a:spcPts val="600"/>
                        </a:spcAft>
                      </a:pPr>
                      <a:endParaRPr lang="es-MX" sz="2400" i="1" dirty="0">
                        <a:solidFill>
                          <a:schemeClr val="tx1"/>
                        </a:solidFill>
                        <a:effectLst/>
                        <a:latin typeface="Arial" panose="020B0604020202020204" pitchFamily="34" charset="0"/>
                        <a:ea typeface="Times New Roman" panose="02020603050405020304" pitchFamily="18" charset="0"/>
                      </a:endParaRPr>
                    </a:p>
                  </a:txBody>
                  <a:tcPr marL="68580" marR="68580" marT="0" marB="0">
                    <a:noFill/>
                  </a:tcPr>
                </a:tc>
                <a:extLst>
                  <a:ext uri="{0D108BD9-81ED-4DB2-BD59-A6C34878D82A}">
                    <a16:rowId xmlns:a16="http://schemas.microsoft.com/office/drawing/2014/main" val="806090494"/>
                  </a:ext>
                </a:extLst>
              </a:tr>
            </a:tbl>
          </a:graphicData>
        </a:graphic>
      </p:graphicFrame>
    </p:spTree>
    <p:extLst>
      <p:ext uri="{BB962C8B-B14F-4D97-AF65-F5344CB8AC3E}">
        <p14:creationId xmlns:p14="http://schemas.microsoft.com/office/powerpoint/2010/main" val="22924402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PROCESO DE PRECALIFICACIÓN</a:t>
            </a:r>
            <a:endParaRPr lang="es-ES" dirty="0"/>
          </a:p>
        </p:txBody>
      </p:sp>
      <p:grpSp>
        <p:nvGrpSpPr>
          <p:cNvPr id="4" name="Grupo 3"/>
          <p:cNvGrpSpPr/>
          <p:nvPr/>
        </p:nvGrpSpPr>
        <p:grpSpPr>
          <a:xfrm>
            <a:off x="683568" y="2348880"/>
            <a:ext cx="7875265" cy="2664296"/>
            <a:chOff x="494994" y="3043848"/>
            <a:chExt cx="8379321" cy="2120513"/>
          </a:xfrm>
        </p:grpSpPr>
        <p:sp>
          <p:nvSpPr>
            <p:cNvPr id="5" name="CuadroTexto 4"/>
            <p:cNvSpPr txBox="1"/>
            <p:nvPr/>
          </p:nvSpPr>
          <p:spPr>
            <a:xfrm>
              <a:off x="494994" y="3043848"/>
              <a:ext cx="1548172" cy="1231106"/>
            </a:xfrm>
            <a:prstGeom prst="rect">
              <a:avLst/>
            </a:prstGeom>
            <a:solidFill>
              <a:schemeClr val="accent5">
                <a:lumMod val="40000"/>
                <a:lumOff val="60000"/>
              </a:schemeClr>
            </a:solidFill>
            <a:ln>
              <a:solidFill>
                <a:schemeClr val="bg1">
                  <a:lumMod val="9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rtlCol="0">
              <a:spAutoFit/>
            </a:bodyPr>
            <a:lstStyle/>
            <a:p>
              <a:r>
                <a:rPr lang="es-MX" sz="1600" dirty="0"/>
                <a:t>Solicitud de Precalificación</a:t>
              </a:r>
            </a:p>
            <a:p>
              <a:pPr algn="just"/>
              <a:endParaRPr lang="es-MX" dirty="0"/>
            </a:p>
            <a:p>
              <a:pPr marL="87313" indent="-87313" algn="just">
                <a:buFont typeface="Arial" panose="020B0604020202020204" pitchFamily="34" charset="0"/>
                <a:buChar char="•"/>
              </a:pPr>
              <a:r>
                <a:rPr lang="es-MX" sz="1200" dirty="0"/>
                <a:t>10 días hábiles para evaluar. </a:t>
              </a:r>
            </a:p>
          </p:txBody>
        </p:sp>
        <p:sp>
          <p:nvSpPr>
            <p:cNvPr id="6" name="Flecha derecha 5"/>
            <p:cNvSpPr/>
            <p:nvPr/>
          </p:nvSpPr>
          <p:spPr>
            <a:xfrm>
              <a:off x="2184608" y="3532907"/>
              <a:ext cx="640615" cy="288032"/>
            </a:xfrm>
            <a:prstGeom prst="rightArrow">
              <a:avLst/>
            </a:prstGeom>
            <a:solidFill>
              <a:schemeClr val="bg1">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CuadroTexto 6"/>
            <p:cNvSpPr txBox="1"/>
            <p:nvPr/>
          </p:nvSpPr>
          <p:spPr>
            <a:xfrm>
              <a:off x="2966665" y="3115035"/>
              <a:ext cx="1908212" cy="1077218"/>
            </a:xfrm>
            <a:prstGeom prst="rect">
              <a:avLst/>
            </a:prstGeom>
            <a:solidFill>
              <a:schemeClr val="accent5">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just"/>
              <a:r>
                <a:rPr lang="es-MX" sz="1600" dirty="0"/>
                <a:t>Si acredita las capacidades, se emite un </a:t>
              </a:r>
              <a:r>
                <a:rPr lang="es-MX" sz="1600" b="1" dirty="0"/>
                <a:t>Dictamen Favorable.</a:t>
              </a:r>
            </a:p>
          </p:txBody>
        </p:sp>
        <p:sp>
          <p:nvSpPr>
            <p:cNvPr id="8" name="Flecha derecha 7"/>
            <p:cNvSpPr/>
            <p:nvPr/>
          </p:nvSpPr>
          <p:spPr>
            <a:xfrm>
              <a:off x="5016319" y="3467428"/>
              <a:ext cx="640615" cy="288032"/>
            </a:xfrm>
            <a:prstGeom prst="rightArrow">
              <a:avLst/>
            </a:prstGeom>
            <a:solidFill>
              <a:schemeClr val="bg1">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CuadroTexto 8"/>
            <p:cNvSpPr txBox="1"/>
            <p:nvPr/>
          </p:nvSpPr>
          <p:spPr>
            <a:xfrm>
              <a:off x="5805780" y="3319446"/>
              <a:ext cx="2088232" cy="584775"/>
            </a:xfrm>
            <a:prstGeom prst="rect">
              <a:avLst/>
            </a:prstGeom>
            <a:solidFill>
              <a:schemeClr val="accent5">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just"/>
              <a:r>
                <a:rPr lang="es-MX" sz="1600" dirty="0"/>
                <a:t>Presentación de la Garantía de Seriedad </a:t>
              </a:r>
            </a:p>
          </p:txBody>
        </p:sp>
        <p:sp>
          <p:nvSpPr>
            <p:cNvPr id="10" name="Flecha derecha 9"/>
            <p:cNvSpPr/>
            <p:nvPr/>
          </p:nvSpPr>
          <p:spPr>
            <a:xfrm rot="5400000">
              <a:off x="6878516" y="4184492"/>
              <a:ext cx="640615" cy="288032"/>
            </a:xfrm>
            <a:prstGeom prst="rightArrow">
              <a:avLst/>
            </a:prstGeom>
            <a:solidFill>
              <a:schemeClr val="bg1">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CuadroTexto 10"/>
            <p:cNvSpPr txBox="1"/>
            <p:nvPr/>
          </p:nvSpPr>
          <p:spPr>
            <a:xfrm>
              <a:off x="5637392" y="4795029"/>
              <a:ext cx="3236923" cy="369332"/>
            </a:xfrm>
            <a:prstGeom prst="rect">
              <a:avLst/>
            </a:prstGeom>
            <a:solidFill>
              <a:schemeClr val="accent5">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s-MX" b="1" dirty="0"/>
                <a:t>Constancia de Precalificación </a:t>
              </a:r>
            </a:p>
          </p:txBody>
        </p:sp>
      </p:grpSp>
    </p:spTree>
    <p:extLst>
      <p:ext uri="{BB962C8B-B14F-4D97-AF65-F5344CB8AC3E}">
        <p14:creationId xmlns:p14="http://schemas.microsoft.com/office/powerpoint/2010/main" val="35865114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563888" y="332656"/>
            <a:ext cx="5122912" cy="864096"/>
          </a:xfrm>
        </p:spPr>
        <p:txBody>
          <a:bodyPr/>
          <a:lstStyle/>
          <a:p>
            <a:r>
              <a:rPr lang="es-MX" dirty="0"/>
              <a:t>PROCESO DE PRECALIFICACIÓN</a:t>
            </a:r>
            <a:endParaRPr lang="es-ES" dirty="0"/>
          </a:p>
        </p:txBody>
      </p:sp>
      <p:grpSp>
        <p:nvGrpSpPr>
          <p:cNvPr id="4" name="Grupo 3"/>
          <p:cNvGrpSpPr/>
          <p:nvPr/>
        </p:nvGrpSpPr>
        <p:grpSpPr>
          <a:xfrm>
            <a:off x="481491" y="1340768"/>
            <a:ext cx="8266973" cy="4860540"/>
            <a:chOff x="215516" y="1658258"/>
            <a:chExt cx="8771029" cy="4191721"/>
          </a:xfrm>
        </p:grpSpPr>
        <p:sp>
          <p:nvSpPr>
            <p:cNvPr id="5" name="Flecha derecha 4"/>
            <p:cNvSpPr/>
            <p:nvPr/>
          </p:nvSpPr>
          <p:spPr>
            <a:xfrm>
              <a:off x="1907704" y="3284984"/>
              <a:ext cx="694253" cy="288032"/>
            </a:xfrm>
            <a:prstGeom prst="rightArrow">
              <a:avLst/>
            </a:prstGeom>
            <a:solidFill>
              <a:schemeClr val="accent4">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Flecha derecha 5"/>
            <p:cNvSpPr/>
            <p:nvPr/>
          </p:nvSpPr>
          <p:spPr>
            <a:xfrm rot="19233189">
              <a:off x="5368350" y="2666289"/>
              <a:ext cx="663928" cy="288032"/>
            </a:xfrm>
            <a:prstGeom prst="rightArrow">
              <a:avLst/>
            </a:prstGeom>
            <a:solidFill>
              <a:schemeClr val="accent4">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CuadroTexto 6"/>
            <p:cNvSpPr txBox="1"/>
            <p:nvPr/>
          </p:nvSpPr>
          <p:spPr>
            <a:xfrm>
              <a:off x="215516" y="2813447"/>
              <a:ext cx="1548172" cy="1231106"/>
            </a:xfrm>
            <a:prstGeom prst="rect">
              <a:avLst/>
            </a:prstGeom>
            <a:solidFill>
              <a:schemeClr val="accent4">
                <a:lumMod val="40000"/>
                <a:lumOff val="60000"/>
              </a:schemeClr>
            </a:solidFill>
            <a:ln>
              <a:solidFill>
                <a:schemeClr val="bg1">
                  <a:lumMod val="9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rtlCol="0">
              <a:spAutoFit/>
            </a:bodyPr>
            <a:lstStyle/>
            <a:p>
              <a:r>
                <a:rPr lang="es-MX" sz="1600" dirty="0"/>
                <a:t>Solicitud de Precalificación</a:t>
              </a:r>
            </a:p>
            <a:p>
              <a:pPr algn="just"/>
              <a:endParaRPr lang="es-MX" dirty="0"/>
            </a:p>
            <a:p>
              <a:pPr marL="87313" indent="-87313" algn="just">
                <a:buFont typeface="Arial" panose="020B0604020202020204" pitchFamily="34" charset="0"/>
                <a:buChar char="•"/>
              </a:pPr>
              <a:r>
                <a:rPr lang="es-MX" sz="1200" dirty="0"/>
                <a:t>10 días hábiles para evaluar. </a:t>
              </a:r>
            </a:p>
          </p:txBody>
        </p:sp>
        <p:sp>
          <p:nvSpPr>
            <p:cNvPr id="8" name="CuadroTexto 7"/>
            <p:cNvSpPr txBox="1"/>
            <p:nvPr/>
          </p:nvSpPr>
          <p:spPr>
            <a:xfrm>
              <a:off x="2699792" y="2717629"/>
              <a:ext cx="2572816" cy="1323439"/>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s-MX" sz="1400" dirty="0"/>
                <a:t>Si </a:t>
              </a:r>
              <a:r>
                <a:rPr lang="es-MX" sz="1400" b="1" dirty="0"/>
                <a:t>no acredita </a:t>
              </a:r>
              <a:r>
                <a:rPr lang="es-MX" sz="1400" dirty="0"/>
                <a:t>las capacidades, el CENACE emite una </a:t>
              </a:r>
              <a:r>
                <a:rPr lang="es-MX" sz="1400" b="1" dirty="0"/>
                <a:t>solicitud de información complementaria.</a:t>
              </a:r>
            </a:p>
            <a:p>
              <a:pPr algn="just"/>
              <a:endParaRPr lang="es-MX" sz="1400" dirty="0"/>
            </a:p>
            <a:p>
              <a:pPr marL="176213" indent="-176213" algn="just">
                <a:buFont typeface="Arial" panose="020B0604020202020204" pitchFamily="34" charset="0"/>
                <a:buChar char="•"/>
              </a:pPr>
              <a:r>
                <a:rPr lang="es-MX" sz="1200" dirty="0"/>
                <a:t>El Licitante tendrá 5 días para subsanar dicha información. </a:t>
              </a:r>
            </a:p>
          </p:txBody>
        </p:sp>
        <p:sp>
          <p:nvSpPr>
            <p:cNvPr id="9" name="Flecha derecha 8"/>
            <p:cNvSpPr/>
            <p:nvPr/>
          </p:nvSpPr>
          <p:spPr>
            <a:xfrm rot="789775">
              <a:off x="5388468" y="3897051"/>
              <a:ext cx="640615" cy="288032"/>
            </a:xfrm>
            <a:prstGeom prst="rightArrow">
              <a:avLst/>
            </a:prstGeom>
            <a:solidFill>
              <a:schemeClr val="accent4">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CuadroTexto 9"/>
            <p:cNvSpPr txBox="1"/>
            <p:nvPr/>
          </p:nvSpPr>
          <p:spPr>
            <a:xfrm>
              <a:off x="5868144" y="1658258"/>
              <a:ext cx="2880320" cy="830997"/>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just"/>
              <a:r>
                <a:rPr lang="es-MX" sz="1600" dirty="0"/>
                <a:t>Si no se acreditan las capacidades se emite un </a:t>
              </a:r>
              <a:r>
                <a:rPr lang="es-MX" sz="1600" b="1" dirty="0"/>
                <a:t>Dictamen No Favorable </a:t>
              </a:r>
            </a:p>
          </p:txBody>
        </p:sp>
        <p:sp>
          <p:nvSpPr>
            <p:cNvPr id="11" name="CuadroTexto 10"/>
            <p:cNvSpPr txBox="1"/>
            <p:nvPr/>
          </p:nvSpPr>
          <p:spPr>
            <a:xfrm>
              <a:off x="6119800" y="3673989"/>
              <a:ext cx="2866745" cy="716650"/>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s-MX" sz="1600" dirty="0"/>
                <a:t>Si se acreditan las capacidades se emite un </a:t>
              </a:r>
              <a:r>
                <a:rPr lang="es-MX" sz="1600" b="1" dirty="0"/>
                <a:t>Dictamen Favorable </a:t>
              </a:r>
            </a:p>
          </p:txBody>
        </p:sp>
        <p:sp>
          <p:nvSpPr>
            <p:cNvPr id="12" name="Flecha derecha 11"/>
            <p:cNvSpPr/>
            <p:nvPr/>
          </p:nvSpPr>
          <p:spPr>
            <a:xfrm rot="5400000">
              <a:off x="7152665" y="4692868"/>
              <a:ext cx="640615" cy="288032"/>
            </a:xfrm>
            <a:prstGeom prst="rightArrow">
              <a:avLst/>
            </a:prstGeom>
            <a:solidFill>
              <a:schemeClr val="accent4">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Flecha derecha 12"/>
            <p:cNvSpPr/>
            <p:nvPr/>
          </p:nvSpPr>
          <p:spPr>
            <a:xfrm rot="10800000">
              <a:off x="5011505" y="5413575"/>
              <a:ext cx="640615" cy="288032"/>
            </a:xfrm>
            <a:prstGeom prst="rightArrow">
              <a:avLst/>
            </a:prstGeom>
            <a:solidFill>
              <a:schemeClr val="accent4">
                <a:lumMod val="75000"/>
              </a:schemeClr>
            </a:solidFill>
            <a:ln>
              <a:solidFill>
                <a:schemeClr val="bg1">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CuadroTexto 13"/>
            <p:cNvSpPr txBox="1"/>
            <p:nvPr/>
          </p:nvSpPr>
          <p:spPr>
            <a:xfrm>
              <a:off x="5868144" y="5265204"/>
              <a:ext cx="3024336" cy="584775"/>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s-MX" sz="1600" dirty="0"/>
                <a:t>Presentación de la </a:t>
              </a:r>
              <a:r>
                <a:rPr lang="es-MX" sz="1600" b="1" dirty="0"/>
                <a:t>Garantía de Seriedad </a:t>
              </a:r>
            </a:p>
          </p:txBody>
        </p:sp>
        <p:sp>
          <p:nvSpPr>
            <p:cNvPr id="15" name="CuadroTexto 14"/>
            <p:cNvSpPr txBox="1"/>
            <p:nvPr/>
          </p:nvSpPr>
          <p:spPr>
            <a:xfrm>
              <a:off x="1583668" y="5372925"/>
              <a:ext cx="3266678" cy="369332"/>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s-MX" b="1" dirty="0"/>
                <a:t>Constancia de Precalificación </a:t>
              </a:r>
            </a:p>
          </p:txBody>
        </p:sp>
      </p:grpSp>
    </p:spTree>
    <p:extLst>
      <p:ext uri="{BB962C8B-B14F-4D97-AF65-F5344CB8AC3E}">
        <p14:creationId xmlns:p14="http://schemas.microsoft.com/office/powerpoint/2010/main" val="33868224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2780928"/>
            <a:ext cx="7772400" cy="1470025"/>
          </a:xfrm>
        </p:spPr>
        <p:txBody>
          <a:bodyPr>
            <a:normAutofit/>
          </a:bodyPr>
          <a:lstStyle/>
          <a:p>
            <a:r>
              <a:rPr lang="es-MX" dirty="0"/>
              <a:t>Capacidad Legal</a:t>
            </a:r>
          </a:p>
        </p:txBody>
      </p:sp>
    </p:spTree>
    <p:extLst>
      <p:ext uri="{BB962C8B-B14F-4D97-AF65-F5344CB8AC3E}">
        <p14:creationId xmlns:p14="http://schemas.microsoft.com/office/powerpoint/2010/main" val="20792206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¿Cómo se integra la Oferta de Venta?</a:t>
            </a:r>
            <a:endParaRPr lang="es-ES" dirty="0"/>
          </a:p>
        </p:txBody>
      </p:sp>
      <p:sp>
        <p:nvSpPr>
          <p:cNvPr id="4" name="CuadroTexto 3"/>
          <p:cNvSpPr txBox="1"/>
          <p:nvPr/>
        </p:nvSpPr>
        <p:spPr>
          <a:xfrm>
            <a:off x="611560" y="1828273"/>
            <a:ext cx="4248472" cy="2400657"/>
          </a:xfrm>
          <a:prstGeom prst="rect">
            <a:avLst/>
          </a:prstGeom>
          <a:noFill/>
        </p:spPr>
        <p:txBody>
          <a:bodyPr wrap="square" rtlCol="0">
            <a:spAutoFit/>
          </a:bodyPr>
          <a:lstStyle/>
          <a:p>
            <a:pPr marL="285750" indent="-285750">
              <a:buFont typeface="Arial" panose="020B0604020202020204" pitchFamily="34" charset="0"/>
              <a:buChar char="•"/>
            </a:pPr>
            <a:r>
              <a:rPr lang="es-MX" sz="2400" b="1" dirty="0"/>
              <a:t>Oferta técnica</a:t>
            </a:r>
            <a:r>
              <a:rPr lang="es-MX" dirty="0"/>
              <a:t>: </a:t>
            </a:r>
          </a:p>
          <a:p>
            <a:pPr marL="285750" indent="-285750">
              <a:buFont typeface="Arial" panose="020B0604020202020204" pitchFamily="34" charset="0"/>
              <a:buChar char="•"/>
            </a:pPr>
            <a:endParaRPr lang="es-MX" dirty="0"/>
          </a:p>
          <a:p>
            <a:pPr marL="342900" indent="17463">
              <a:buFont typeface="+mj-lt"/>
              <a:buAutoNum type="alphaLcParenR"/>
              <a:tabLst>
                <a:tab pos="536575" algn="l"/>
                <a:tab pos="623888" algn="l"/>
              </a:tabLst>
            </a:pPr>
            <a:r>
              <a:rPr lang="es-MX" dirty="0"/>
              <a:t> capacidad legal</a:t>
            </a:r>
          </a:p>
          <a:p>
            <a:pPr marL="342900" indent="17463">
              <a:buFont typeface="+mj-lt"/>
              <a:buAutoNum type="alphaLcParenR"/>
              <a:tabLst>
                <a:tab pos="536575" algn="l"/>
                <a:tab pos="623888" algn="l"/>
              </a:tabLst>
            </a:pPr>
            <a:r>
              <a:rPr lang="es-MX" dirty="0"/>
              <a:t> capacidad técnica y de ejecución</a:t>
            </a:r>
          </a:p>
          <a:p>
            <a:pPr marL="342900" indent="17463">
              <a:buFont typeface="+mj-lt"/>
              <a:buAutoNum type="alphaLcParenR"/>
              <a:tabLst>
                <a:tab pos="536575" algn="l"/>
                <a:tab pos="623888" algn="l"/>
              </a:tabLst>
            </a:pPr>
            <a:r>
              <a:rPr lang="es-MX" dirty="0"/>
              <a:t> capacidad financiera</a:t>
            </a:r>
          </a:p>
          <a:p>
            <a:pPr marL="342900" indent="17463">
              <a:buFont typeface="+mj-lt"/>
              <a:buAutoNum type="alphaLcParenR"/>
              <a:tabLst>
                <a:tab pos="536575" algn="l"/>
                <a:tab pos="623888" algn="l"/>
              </a:tabLst>
            </a:pPr>
            <a:r>
              <a:rPr lang="es-MX" dirty="0"/>
              <a:t> garantía de seriedad </a:t>
            </a:r>
          </a:p>
          <a:p>
            <a:pPr marL="342900">
              <a:tabLst>
                <a:tab pos="536575" algn="l"/>
                <a:tab pos="623888" algn="l"/>
              </a:tabLst>
            </a:pPr>
            <a:r>
              <a:rPr lang="es-MX" dirty="0"/>
              <a:t> </a:t>
            </a:r>
          </a:p>
          <a:p>
            <a:r>
              <a:rPr lang="es-MX" dirty="0"/>
              <a:t> </a:t>
            </a:r>
          </a:p>
        </p:txBody>
      </p:sp>
      <p:sp>
        <p:nvSpPr>
          <p:cNvPr id="5" name="CuadroTexto 4"/>
          <p:cNvSpPr txBox="1"/>
          <p:nvPr/>
        </p:nvSpPr>
        <p:spPr>
          <a:xfrm>
            <a:off x="6228184" y="3174067"/>
            <a:ext cx="2458616" cy="830997"/>
          </a:xfrm>
          <a:prstGeom prst="rect">
            <a:avLst/>
          </a:prstGeom>
          <a:noFill/>
        </p:spPr>
        <p:txBody>
          <a:bodyPr wrap="square" rtlCol="0">
            <a:spAutoFit/>
          </a:bodyPr>
          <a:lstStyle/>
          <a:p>
            <a:r>
              <a:rPr lang="es-MX" sz="2400" b="1" dirty="0"/>
              <a:t>CONSTANCIA DE PRECALIFICACIÓN </a:t>
            </a:r>
          </a:p>
        </p:txBody>
      </p:sp>
      <p:sp>
        <p:nvSpPr>
          <p:cNvPr id="6" name="Flecha a la derecha con muesca 5"/>
          <p:cNvSpPr/>
          <p:nvPr/>
        </p:nvSpPr>
        <p:spPr>
          <a:xfrm>
            <a:off x="4644008" y="3354494"/>
            <a:ext cx="1224136" cy="511606"/>
          </a:xfrm>
          <a:prstGeom prst="notched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MX"/>
          </a:p>
        </p:txBody>
      </p:sp>
      <p:sp>
        <p:nvSpPr>
          <p:cNvPr id="7" name="CuadroTexto 6"/>
          <p:cNvSpPr txBox="1"/>
          <p:nvPr/>
        </p:nvSpPr>
        <p:spPr>
          <a:xfrm>
            <a:off x="539552" y="4653136"/>
            <a:ext cx="4248472" cy="461665"/>
          </a:xfrm>
          <a:prstGeom prst="rect">
            <a:avLst/>
          </a:prstGeom>
          <a:noFill/>
        </p:spPr>
        <p:txBody>
          <a:bodyPr wrap="square" rtlCol="0">
            <a:spAutoFit/>
          </a:bodyPr>
          <a:lstStyle/>
          <a:p>
            <a:pPr marL="285750" indent="-285750">
              <a:buFont typeface="Arial" panose="020B0604020202020204" pitchFamily="34" charset="0"/>
              <a:buChar char="•"/>
            </a:pPr>
            <a:r>
              <a:rPr lang="es-MX" sz="2400" b="1" dirty="0"/>
              <a:t>Oferta económica </a:t>
            </a:r>
          </a:p>
        </p:txBody>
      </p:sp>
    </p:spTree>
    <p:extLst>
      <p:ext uri="{BB962C8B-B14F-4D97-AF65-F5344CB8AC3E}">
        <p14:creationId xmlns:p14="http://schemas.microsoft.com/office/powerpoint/2010/main" val="3119610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rma libre 4"/>
          <p:cNvSpPr/>
          <p:nvPr/>
        </p:nvSpPr>
        <p:spPr>
          <a:xfrm>
            <a:off x="1973402" y="2736027"/>
            <a:ext cx="2034015" cy="2034015"/>
          </a:xfrm>
          <a:custGeom>
            <a:avLst/>
            <a:gdLst>
              <a:gd name="connsiteX0" fmla="*/ 0 w 2034015"/>
              <a:gd name="connsiteY0" fmla="*/ 1017008 h 2034015"/>
              <a:gd name="connsiteX1" fmla="*/ 1017008 w 2034015"/>
              <a:gd name="connsiteY1" fmla="*/ 0 h 2034015"/>
              <a:gd name="connsiteX2" fmla="*/ 2034016 w 2034015"/>
              <a:gd name="connsiteY2" fmla="*/ 1017008 h 2034015"/>
              <a:gd name="connsiteX3" fmla="*/ 1017008 w 2034015"/>
              <a:gd name="connsiteY3" fmla="*/ 2034016 h 2034015"/>
              <a:gd name="connsiteX4" fmla="*/ 0 w 2034015"/>
              <a:gd name="connsiteY4" fmla="*/ 1017008 h 2034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015" h="2034015">
                <a:moveTo>
                  <a:pt x="0" y="1017008"/>
                </a:moveTo>
                <a:cubicBezTo>
                  <a:pt x="0" y="455330"/>
                  <a:pt x="455330" y="0"/>
                  <a:pt x="1017008" y="0"/>
                </a:cubicBezTo>
                <a:cubicBezTo>
                  <a:pt x="1578686" y="0"/>
                  <a:pt x="2034016" y="455330"/>
                  <a:pt x="2034016" y="1017008"/>
                </a:cubicBezTo>
                <a:cubicBezTo>
                  <a:pt x="2034016" y="1578686"/>
                  <a:pt x="1578686" y="2034016"/>
                  <a:pt x="1017008" y="2034016"/>
                </a:cubicBezTo>
                <a:cubicBezTo>
                  <a:pt x="455330" y="2034016"/>
                  <a:pt x="0" y="1578686"/>
                  <a:pt x="0" y="1017008"/>
                </a:cubicBezTo>
                <a:close/>
              </a:path>
            </a:pathLst>
          </a:custGeom>
          <a:blipFill>
            <a:blip r:embed="rId2"/>
            <a:stretch>
              <a:fillRect/>
            </a:stretch>
          </a:bli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80425" tIns="380425" rIns="380425" bIns="380425" numCol="1" spcCol="1270" anchor="ctr" anchorCtr="0">
            <a:noAutofit/>
          </a:bodyPr>
          <a:lstStyle/>
          <a:p>
            <a:pPr lvl="0" algn="ctr" defTabSz="2889250">
              <a:lnSpc>
                <a:spcPct val="90000"/>
              </a:lnSpc>
              <a:spcBef>
                <a:spcPct val="0"/>
              </a:spcBef>
              <a:spcAft>
                <a:spcPct val="35000"/>
              </a:spcAft>
            </a:pPr>
            <a:endParaRPr lang="es-MX" sz="6500" kern="1200" dirty="0"/>
          </a:p>
        </p:txBody>
      </p:sp>
      <p:sp>
        <p:nvSpPr>
          <p:cNvPr id="6" name="Forma libre 5"/>
          <p:cNvSpPr/>
          <p:nvPr/>
        </p:nvSpPr>
        <p:spPr>
          <a:xfrm>
            <a:off x="2481906" y="1414427"/>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1">
              <a:hueOff val="0"/>
              <a:satOff val="0"/>
              <a:lumOff val="0"/>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Convocatoria</a:t>
            </a:r>
          </a:p>
        </p:txBody>
      </p:sp>
      <p:sp>
        <p:nvSpPr>
          <p:cNvPr id="7" name="Forma libre 6"/>
          <p:cNvSpPr/>
          <p:nvPr/>
        </p:nvSpPr>
        <p:spPr>
          <a:xfrm>
            <a:off x="3275958" y="159566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Publicación de Bases</a:t>
            </a:r>
          </a:p>
        </p:txBody>
      </p:sp>
      <p:sp>
        <p:nvSpPr>
          <p:cNvPr id="8" name="Forma libre 7"/>
          <p:cNvSpPr/>
          <p:nvPr/>
        </p:nvSpPr>
        <p:spPr>
          <a:xfrm>
            <a:off x="3912738" y="2103480"/>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3">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Periodo de Pagos</a:t>
            </a:r>
          </a:p>
        </p:txBody>
      </p:sp>
      <p:sp>
        <p:nvSpPr>
          <p:cNvPr id="9" name="Forma libre 8"/>
          <p:cNvSpPr/>
          <p:nvPr/>
        </p:nvSpPr>
        <p:spPr>
          <a:xfrm>
            <a:off x="4266125" y="283729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4">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Junta de Aclaraciones</a:t>
            </a:r>
          </a:p>
        </p:txBody>
      </p:sp>
      <p:sp>
        <p:nvSpPr>
          <p:cNvPr id="10" name="Forma libre 9"/>
          <p:cNvSpPr/>
          <p:nvPr/>
        </p:nvSpPr>
        <p:spPr>
          <a:xfrm>
            <a:off x="4266125" y="365176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5">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Bases finales</a:t>
            </a:r>
          </a:p>
        </p:txBody>
      </p:sp>
      <p:sp>
        <p:nvSpPr>
          <p:cNvPr id="11" name="Forma libre 10"/>
          <p:cNvSpPr/>
          <p:nvPr/>
        </p:nvSpPr>
        <p:spPr>
          <a:xfrm>
            <a:off x="3912738" y="4385582"/>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6">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Registro de Compradores</a:t>
            </a:r>
          </a:p>
        </p:txBody>
      </p:sp>
      <p:sp>
        <p:nvSpPr>
          <p:cNvPr id="12" name="Forma libre 11"/>
          <p:cNvSpPr/>
          <p:nvPr/>
        </p:nvSpPr>
        <p:spPr>
          <a:xfrm>
            <a:off x="3275958" y="489339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FF000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Precios Máximo </a:t>
            </a:r>
          </a:p>
        </p:txBody>
      </p:sp>
      <p:sp>
        <p:nvSpPr>
          <p:cNvPr id="13" name="Forma libre 12"/>
          <p:cNvSpPr/>
          <p:nvPr/>
        </p:nvSpPr>
        <p:spPr>
          <a:xfrm>
            <a:off x="2481906" y="507463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FFFF0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Recepción de OC </a:t>
            </a:r>
          </a:p>
        </p:txBody>
      </p:sp>
      <p:sp>
        <p:nvSpPr>
          <p:cNvPr id="14" name="Forma libre 13"/>
          <p:cNvSpPr/>
          <p:nvPr/>
        </p:nvSpPr>
        <p:spPr>
          <a:xfrm>
            <a:off x="1687853" y="489339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EC20CA">
              <a:alpha val="49804"/>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Publicación de OC aceptada</a:t>
            </a:r>
          </a:p>
        </p:txBody>
      </p:sp>
      <p:sp>
        <p:nvSpPr>
          <p:cNvPr id="20" name="CuadroTexto 19"/>
          <p:cNvSpPr txBox="1"/>
          <p:nvPr/>
        </p:nvSpPr>
        <p:spPr>
          <a:xfrm>
            <a:off x="4860032" y="1414427"/>
            <a:ext cx="3826767" cy="646331"/>
          </a:xfrm>
          <a:prstGeom prst="rect">
            <a:avLst/>
          </a:prstGeom>
          <a:noFill/>
        </p:spPr>
        <p:txBody>
          <a:bodyPr wrap="square" rtlCol="0">
            <a:spAutoFit/>
          </a:bodyPr>
          <a:lstStyle/>
          <a:p>
            <a:pPr marL="285750" indent="-285750" algn="just">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Se publican las Bases Finales de Licitación de la SLP.</a:t>
            </a:r>
          </a:p>
        </p:txBody>
      </p:sp>
      <p:sp>
        <p:nvSpPr>
          <p:cNvPr id="21" name="CuadroTexto 20"/>
          <p:cNvSpPr txBox="1"/>
          <p:nvPr/>
        </p:nvSpPr>
        <p:spPr>
          <a:xfrm>
            <a:off x="5188454" y="2090917"/>
            <a:ext cx="3498346" cy="923330"/>
          </a:xfrm>
          <a:prstGeom prst="rect">
            <a:avLst/>
          </a:prstGeom>
          <a:noFill/>
        </p:spPr>
        <p:txBody>
          <a:bodyPr wrap="square" rtlCol="0">
            <a:spAutoFit/>
          </a:bodyPr>
          <a:lstStyle>
            <a:defPPr>
              <a:defRPr lang="es-MX"/>
            </a:defPPr>
            <a:lvl1pPr marL="285750" indent="-285750" algn="just">
              <a:buClr>
                <a:schemeClr val="tx2">
                  <a:lumMod val="60000"/>
                  <a:lumOff val="40000"/>
                </a:schemeClr>
              </a:buClr>
              <a:buFont typeface="Arial" panose="020B0604020202020204" pitchFamily="34" charset="0"/>
              <a:buChar char="•"/>
            </a:lvl1pPr>
          </a:lstStyle>
          <a:p>
            <a:r>
              <a:rPr lang="es-MX" dirty="0">
                <a:latin typeface="Arial" panose="020B0604020202020204" pitchFamily="34" charset="0"/>
                <a:cs typeface="Arial" panose="020B0604020202020204" pitchFamily="34" charset="0"/>
              </a:rPr>
              <a:t>Se realiza el procedimiento para recibir las solicitudes de registro de compradores.</a:t>
            </a:r>
          </a:p>
        </p:txBody>
      </p:sp>
      <p:sp>
        <p:nvSpPr>
          <p:cNvPr id="22" name="CuadroTexto 21"/>
          <p:cNvSpPr txBox="1"/>
          <p:nvPr/>
        </p:nvSpPr>
        <p:spPr>
          <a:xfrm>
            <a:off x="5343569" y="3140968"/>
            <a:ext cx="3343231" cy="1477328"/>
          </a:xfrm>
          <a:prstGeom prst="rect">
            <a:avLst/>
          </a:prstGeom>
          <a:noFill/>
        </p:spPr>
        <p:txBody>
          <a:bodyPr wrap="square" rtlCol="0">
            <a:spAutoFit/>
          </a:bodyPr>
          <a:lstStyle>
            <a:defPPr>
              <a:defRPr lang="es-MX"/>
            </a:defPPr>
            <a:lvl1pPr marL="285750" indent="-285750" algn="just">
              <a:buClr>
                <a:schemeClr val="tx2">
                  <a:lumMod val="60000"/>
                  <a:lumOff val="40000"/>
                </a:schemeClr>
              </a:buClr>
              <a:buFont typeface="Arial" panose="020B0604020202020204" pitchFamily="34" charset="0"/>
              <a:buChar char="•"/>
            </a:lvl1pPr>
          </a:lstStyle>
          <a:p>
            <a:r>
              <a:rPr lang="es-MX" dirty="0">
                <a:latin typeface="Arial" panose="020B0604020202020204" pitchFamily="34" charset="0"/>
                <a:cs typeface="Arial" panose="020B0604020202020204" pitchFamily="34" charset="0"/>
              </a:rPr>
              <a:t>Se publican los precios máximos establecidos por la CRE para los productos que forman parte de la oferta de compra.</a:t>
            </a:r>
          </a:p>
        </p:txBody>
      </p:sp>
      <p:sp>
        <p:nvSpPr>
          <p:cNvPr id="23" name="CuadroTexto 22"/>
          <p:cNvSpPr txBox="1"/>
          <p:nvPr/>
        </p:nvSpPr>
        <p:spPr>
          <a:xfrm>
            <a:off x="5188453" y="4581128"/>
            <a:ext cx="3498347" cy="1200329"/>
          </a:xfrm>
          <a:prstGeom prst="rect">
            <a:avLst/>
          </a:prstGeom>
          <a:noFill/>
        </p:spPr>
        <p:txBody>
          <a:bodyPr wrap="square" rtlCol="0">
            <a:spAutoFit/>
          </a:bodyPr>
          <a:lstStyle>
            <a:defPPr>
              <a:defRPr lang="es-MX"/>
            </a:defPPr>
            <a:lvl1pPr marL="285750" indent="-285750" algn="just">
              <a:buClr>
                <a:schemeClr val="tx2">
                  <a:lumMod val="60000"/>
                  <a:lumOff val="40000"/>
                </a:schemeClr>
              </a:buClr>
              <a:buFont typeface="Arial" panose="020B0604020202020204" pitchFamily="34" charset="0"/>
              <a:buChar char="•"/>
            </a:lvl1pPr>
          </a:lstStyle>
          <a:p>
            <a:r>
              <a:rPr lang="es-MX" dirty="0">
                <a:latin typeface="Arial" panose="020B0604020202020204" pitchFamily="34" charset="0"/>
                <a:cs typeface="Arial" panose="020B0604020202020204" pitchFamily="34" charset="0"/>
              </a:rPr>
              <a:t>CENACE recibe para evaluación y corrección en su caso de las OC de las ERC (SSB y no SSB).</a:t>
            </a:r>
          </a:p>
        </p:txBody>
      </p:sp>
      <p:sp>
        <p:nvSpPr>
          <p:cNvPr id="24" name="CuadroTexto 23"/>
          <p:cNvSpPr txBox="1"/>
          <p:nvPr/>
        </p:nvSpPr>
        <p:spPr>
          <a:xfrm>
            <a:off x="4840462" y="5733256"/>
            <a:ext cx="3980010" cy="369332"/>
          </a:xfrm>
          <a:prstGeom prst="rect">
            <a:avLst/>
          </a:prstGeom>
          <a:noFill/>
        </p:spPr>
        <p:txBody>
          <a:bodyPr wrap="square" rtlCol="0">
            <a:spAutoFit/>
          </a:bodyPr>
          <a:lstStyle/>
          <a:p>
            <a:pPr marL="285750" indent="-285750">
              <a:buClr>
                <a:schemeClr val="tx2">
                  <a:lumMod val="60000"/>
                  <a:lumOff val="40000"/>
                </a:schemeClr>
              </a:buClr>
              <a:buFont typeface="Arial" panose="020B0604020202020204" pitchFamily="34" charset="0"/>
              <a:buChar char="•"/>
            </a:pPr>
            <a:r>
              <a:rPr lang="es-MX" dirty="0">
                <a:latin typeface="Arial" panose="020B0604020202020204" pitchFamily="34" charset="0"/>
                <a:cs typeface="Arial" panose="020B0604020202020204" pitchFamily="34" charset="0"/>
              </a:rPr>
              <a:t>CENACE publica la OC aceptada.</a:t>
            </a:r>
          </a:p>
        </p:txBody>
      </p:sp>
      <p:sp>
        <p:nvSpPr>
          <p:cNvPr id="26" name="Rectángulo 25"/>
          <p:cNvSpPr/>
          <p:nvPr/>
        </p:nvSpPr>
        <p:spPr>
          <a:xfrm rot="19636116">
            <a:off x="2693033" y="3654248"/>
            <a:ext cx="1063112" cy="400110"/>
          </a:xfrm>
          <a:prstGeom prst="rect">
            <a:avLst/>
          </a:prstGeom>
          <a:noFill/>
        </p:spPr>
        <p:txBody>
          <a:bodyPr wrap="none" lIns="91440" tIns="45720" rIns="91440" bIns="45720">
            <a:spAutoFit/>
          </a:bodyPr>
          <a:lstStyle/>
          <a:p>
            <a:pPr algn="ctr"/>
            <a:r>
              <a:rPr lang="es-ES" sz="2000" dirty="0">
                <a:ln w="0"/>
                <a:effectLst>
                  <a:outerShdw blurRad="38100" dist="19050" dir="2700000" algn="tl" rotWithShape="0">
                    <a:schemeClr val="dk1">
                      <a:alpha val="40000"/>
                    </a:schemeClr>
                  </a:outerShdw>
                </a:effectLst>
              </a:rPr>
              <a:t>SLP2017</a:t>
            </a:r>
            <a:endParaRPr lang="es-ES" sz="2000" b="0" cap="none" spc="0" dirty="0">
              <a:ln w="0"/>
              <a:solidFill>
                <a:schemeClr val="tx1"/>
              </a:solidFill>
              <a:effectLst>
                <a:outerShdw blurRad="38100" dist="19050" dir="2700000" algn="tl" rotWithShape="0">
                  <a:schemeClr val="dk1">
                    <a:alpha val="40000"/>
                  </a:schemeClr>
                </a:outerShdw>
              </a:effectLst>
            </a:endParaRPr>
          </a:p>
        </p:txBody>
      </p:sp>
      <p:sp>
        <p:nvSpPr>
          <p:cNvPr id="19" name="Título 17"/>
          <p:cNvSpPr>
            <a:spLocks noGrp="1"/>
          </p:cNvSpPr>
          <p:nvPr>
            <p:ph type="title"/>
          </p:nvPr>
        </p:nvSpPr>
        <p:spPr>
          <a:xfrm>
            <a:off x="3419872" y="369740"/>
            <a:ext cx="5194920" cy="864096"/>
          </a:xfrm>
        </p:spPr>
        <p:txBody>
          <a:bodyPr/>
          <a:lstStyle/>
          <a:p>
            <a:r>
              <a:rPr lang="es-MX" dirty="0"/>
              <a:t>Proceso General de la Subasta</a:t>
            </a:r>
          </a:p>
        </p:txBody>
      </p:sp>
    </p:spTree>
    <p:extLst>
      <p:ext uri="{BB962C8B-B14F-4D97-AF65-F5344CB8AC3E}">
        <p14:creationId xmlns:p14="http://schemas.microsoft.com/office/powerpoint/2010/main" val="34627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21" grpId="0"/>
      <p:bldP spid="22" grpId="0"/>
      <p:bldP spid="23" grpId="0"/>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solidFill>
                  <a:schemeClr val="tx1"/>
                </a:solidFill>
              </a:rPr>
              <a:t>GENERALIDADES</a:t>
            </a:r>
          </a:p>
        </p:txBody>
      </p:sp>
      <p:sp>
        <p:nvSpPr>
          <p:cNvPr id="4" name="CuadroTexto 3"/>
          <p:cNvSpPr txBox="1"/>
          <p:nvPr/>
        </p:nvSpPr>
        <p:spPr>
          <a:xfrm>
            <a:off x="670321" y="1674251"/>
            <a:ext cx="3456384" cy="1292662"/>
          </a:xfrm>
          <a:prstGeom prst="rect">
            <a:avLst/>
          </a:prstGeom>
          <a:noFill/>
        </p:spPr>
        <p:txBody>
          <a:bodyPr wrap="square" rtlCol="0">
            <a:spAutoFit/>
          </a:bodyPr>
          <a:lstStyle/>
          <a:p>
            <a:pPr marL="457200" indent="-457200">
              <a:buFont typeface="Wingdings" panose="05000000000000000000" pitchFamily="2" charset="2"/>
              <a:buChar char="ü"/>
            </a:pPr>
            <a:r>
              <a:rPr lang="es-MX" sz="2000" dirty="0"/>
              <a:t>El huso horario de la Subasta, será el de la Ciudad de México </a:t>
            </a:r>
          </a:p>
          <a:p>
            <a:endParaRPr lang="es-MX" dirty="0"/>
          </a:p>
        </p:txBody>
      </p:sp>
      <p:pic>
        <p:nvPicPr>
          <p:cNvPr id="5" name="Picture 2" descr="Resultado de imagen para huso horario de la ciudad de mexic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4083" y="1513641"/>
            <a:ext cx="1371907" cy="1289119"/>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p:cNvSpPr txBox="1"/>
          <p:nvPr/>
        </p:nvSpPr>
        <p:spPr>
          <a:xfrm>
            <a:off x="670321" y="2754161"/>
            <a:ext cx="4392488" cy="1908215"/>
          </a:xfrm>
          <a:prstGeom prst="rect">
            <a:avLst/>
          </a:prstGeom>
          <a:noFill/>
        </p:spPr>
        <p:txBody>
          <a:bodyPr wrap="square" rtlCol="0">
            <a:spAutoFit/>
          </a:bodyPr>
          <a:lstStyle/>
          <a:p>
            <a:endParaRPr lang="es-MX" dirty="0"/>
          </a:p>
          <a:p>
            <a:pPr marL="342900" indent="-342900" algn="just">
              <a:buFont typeface="Wingdings" panose="05000000000000000000" pitchFamily="2" charset="2"/>
              <a:buChar char="ü"/>
            </a:pPr>
            <a:r>
              <a:rPr lang="es-MX" sz="2000" dirty="0"/>
              <a:t>Todos los documentos que se presenten de manera electrónica en el Sitio deberán escanearse individualmente en archivos con formato PDF. </a:t>
            </a:r>
          </a:p>
        </p:txBody>
      </p:sp>
      <p:pic>
        <p:nvPicPr>
          <p:cNvPr id="7" name="Imagen 6"/>
          <p:cNvPicPr>
            <a:picLocks noChangeAspect="1"/>
          </p:cNvPicPr>
          <p:nvPr/>
        </p:nvPicPr>
        <p:blipFill>
          <a:blip r:embed="rId3"/>
          <a:stretch>
            <a:fillRect/>
          </a:stretch>
        </p:blipFill>
        <p:spPr>
          <a:xfrm>
            <a:off x="5641549" y="2840670"/>
            <a:ext cx="1308410" cy="1308410"/>
          </a:xfrm>
          <a:prstGeom prst="rect">
            <a:avLst/>
          </a:prstGeom>
        </p:spPr>
      </p:pic>
      <p:sp>
        <p:nvSpPr>
          <p:cNvPr id="8" name="CuadroTexto 7"/>
          <p:cNvSpPr txBox="1"/>
          <p:nvPr/>
        </p:nvSpPr>
        <p:spPr>
          <a:xfrm>
            <a:off x="670321" y="4805600"/>
            <a:ext cx="4621759" cy="1015663"/>
          </a:xfrm>
          <a:prstGeom prst="rect">
            <a:avLst/>
          </a:prstGeom>
          <a:noFill/>
        </p:spPr>
        <p:txBody>
          <a:bodyPr wrap="square" rtlCol="0">
            <a:spAutoFit/>
          </a:bodyPr>
          <a:lstStyle/>
          <a:p>
            <a:pPr marL="285750" indent="-285750" algn="just">
              <a:buFont typeface="Wingdings" panose="05000000000000000000" pitchFamily="2" charset="2"/>
              <a:buChar char="ü"/>
            </a:pPr>
            <a:r>
              <a:rPr lang="es-MX" sz="2000" dirty="0"/>
              <a:t>Los documentos probatorios deberán relacionarse claramente con los requisitos solicitados.</a:t>
            </a:r>
          </a:p>
        </p:txBody>
      </p:sp>
      <p:pic>
        <p:nvPicPr>
          <p:cNvPr id="9" name="Imagen 8"/>
          <p:cNvPicPr>
            <a:picLocks noChangeAspect="1"/>
          </p:cNvPicPr>
          <p:nvPr/>
        </p:nvPicPr>
        <p:blipFill>
          <a:blip r:embed="rId4"/>
          <a:stretch>
            <a:fillRect/>
          </a:stretch>
        </p:blipFill>
        <p:spPr>
          <a:xfrm>
            <a:off x="6215681" y="4647964"/>
            <a:ext cx="2471119" cy="1330936"/>
          </a:xfrm>
          <a:prstGeom prst="rect">
            <a:avLst/>
          </a:prstGeom>
        </p:spPr>
      </p:pic>
    </p:spTree>
    <p:extLst>
      <p:ext uri="{BB962C8B-B14F-4D97-AF65-F5344CB8AC3E}">
        <p14:creationId xmlns:p14="http://schemas.microsoft.com/office/powerpoint/2010/main" val="10560120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solidFill>
                  <a:schemeClr val="tx1"/>
                </a:solidFill>
              </a:rPr>
              <a:t>INFORMACIÓN RESERVADA O CONFIDENCIAL </a:t>
            </a:r>
          </a:p>
        </p:txBody>
      </p:sp>
      <p:sp>
        <p:nvSpPr>
          <p:cNvPr id="4" name="Rectángulo 3"/>
          <p:cNvSpPr/>
          <p:nvPr/>
        </p:nvSpPr>
        <p:spPr>
          <a:xfrm>
            <a:off x="683568" y="2348880"/>
            <a:ext cx="7895208" cy="2339102"/>
          </a:xfrm>
          <a:prstGeom prst="rect">
            <a:avLst/>
          </a:prstGeom>
        </p:spPr>
        <p:txBody>
          <a:bodyPr wrap="square">
            <a:spAutoFit/>
          </a:bodyPr>
          <a:lstStyle/>
          <a:p>
            <a:pPr algn="just"/>
            <a:endParaRPr lang="es-MX" sz="2000" dirty="0">
              <a:solidFill>
                <a:srgbClr val="000000"/>
              </a:solidFill>
              <a:latin typeface="Calibri" panose="020F0502020204030204" pitchFamily="34" charset="0"/>
            </a:endParaRPr>
          </a:p>
          <a:p>
            <a:pPr algn="just"/>
            <a:r>
              <a:rPr lang="es-MX" dirty="0">
                <a:solidFill>
                  <a:srgbClr val="000000"/>
                </a:solidFill>
                <a:latin typeface="Calibri" panose="020F0502020204030204" pitchFamily="34" charset="0"/>
              </a:rPr>
              <a:t>En caso de presentar documentos que contengan información que no sea pública, el Interesado deberá </a:t>
            </a:r>
            <a:r>
              <a:rPr lang="es-MX" b="1" u="sng" dirty="0">
                <a:latin typeface="Calibri" panose="020F0502020204030204" pitchFamily="34" charset="0"/>
              </a:rPr>
              <a:t>identificar claramente </a:t>
            </a:r>
            <a:r>
              <a:rPr lang="es-MX" dirty="0">
                <a:solidFill>
                  <a:srgbClr val="000000"/>
                </a:solidFill>
                <a:latin typeface="Calibri" panose="020F0502020204030204" pitchFamily="34" charset="0"/>
              </a:rPr>
              <a:t>cuál información se encuentra como reservada o confidencial. </a:t>
            </a:r>
          </a:p>
          <a:p>
            <a:pPr algn="just"/>
            <a:endParaRPr lang="es-MX" dirty="0">
              <a:solidFill>
                <a:srgbClr val="000000"/>
              </a:solidFill>
              <a:latin typeface="Calibri" panose="020F0502020204030204" pitchFamily="34" charset="0"/>
            </a:endParaRPr>
          </a:p>
          <a:p>
            <a:pPr algn="just"/>
            <a:r>
              <a:rPr lang="es-MX" dirty="0">
                <a:latin typeface="Calibri" panose="020F0502020204030204" pitchFamily="34" charset="0"/>
              </a:rPr>
              <a:t>Lo anterior con la salvedad de las obligaciones que deberá observar el CENACE, en términos de la legislación aplicable en materia de transparencia.  </a:t>
            </a:r>
          </a:p>
          <a:p>
            <a:pPr algn="just"/>
            <a:endParaRPr lang="es-MX" strike="sngStrike" dirty="0">
              <a:solidFill>
                <a:srgbClr val="FF0000"/>
              </a:solidFill>
              <a:latin typeface="Calibri" panose="020F0502020204030204" pitchFamily="34" charset="0"/>
            </a:endParaRPr>
          </a:p>
        </p:txBody>
      </p:sp>
      <p:pic>
        <p:nvPicPr>
          <p:cNvPr id="5" name="Imagen 4"/>
          <p:cNvPicPr>
            <a:picLocks noChangeAspect="1"/>
          </p:cNvPicPr>
          <p:nvPr/>
        </p:nvPicPr>
        <p:blipFill>
          <a:blip r:embed="rId2"/>
          <a:stretch>
            <a:fillRect/>
          </a:stretch>
        </p:blipFill>
        <p:spPr>
          <a:xfrm>
            <a:off x="1403648" y="4608251"/>
            <a:ext cx="1472607" cy="1225209"/>
          </a:xfrm>
          <a:prstGeom prst="rect">
            <a:avLst/>
          </a:prstGeom>
        </p:spPr>
      </p:pic>
      <p:pic>
        <p:nvPicPr>
          <p:cNvPr id="6" name="Imagen 5"/>
          <p:cNvPicPr>
            <a:picLocks noChangeAspect="1"/>
          </p:cNvPicPr>
          <p:nvPr/>
        </p:nvPicPr>
        <p:blipFill>
          <a:blip r:embed="rId3"/>
          <a:stretch>
            <a:fillRect/>
          </a:stretch>
        </p:blipFill>
        <p:spPr>
          <a:xfrm>
            <a:off x="6804248" y="1412776"/>
            <a:ext cx="1581368" cy="1187680"/>
          </a:xfrm>
          <a:prstGeom prst="rect">
            <a:avLst/>
          </a:prstGeom>
        </p:spPr>
      </p:pic>
    </p:spTree>
    <p:extLst>
      <p:ext uri="{BB962C8B-B14F-4D97-AF65-F5344CB8AC3E}">
        <p14:creationId xmlns:p14="http://schemas.microsoft.com/office/powerpoint/2010/main" val="13170391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z="2000" dirty="0">
                <a:solidFill>
                  <a:schemeClr val="tx1"/>
                </a:solidFill>
              </a:rPr>
              <a:t>DOCUMENTO PROBATORIO PARA ACREDITAR CUMPLIMIENTO EN DIFERENTES OFERTAS</a:t>
            </a:r>
          </a:p>
        </p:txBody>
      </p:sp>
      <p:sp>
        <p:nvSpPr>
          <p:cNvPr id="4" name="Rectángulo 3"/>
          <p:cNvSpPr/>
          <p:nvPr/>
        </p:nvSpPr>
        <p:spPr>
          <a:xfrm>
            <a:off x="467544" y="1052736"/>
            <a:ext cx="5400600" cy="5109091"/>
          </a:xfrm>
          <a:prstGeom prst="rect">
            <a:avLst/>
          </a:prstGeom>
        </p:spPr>
        <p:txBody>
          <a:bodyPr wrap="square">
            <a:spAutoFit/>
          </a:bodyPr>
          <a:lstStyle/>
          <a:p>
            <a:pPr algn="just"/>
            <a:endParaRPr lang="es-MX" sz="2000" dirty="0">
              <a:solidFill>
                <a:srgbClr val="000000"/>
              </a:solidFill>
              <a:latin typeface="Calibri" panose="020F0502020204030204" pitchFamily="34" charset="0"/>
            </a:endParaRPr>
          </a:p>
          <a:p>
            <a:pPr algn="just"/>
            <a:r>
              <a:rPr lang="es-MX" dirty="0">
                <a:solidFill>
                  <a:srgbClr val="000000"/>
                </a:solidFill>
                <a:latin typeface="Calibri" panose="020F0502020204030204" pitchFamily="34" charset="0"/>
              </a:rPr>
              <a:t>En caso de que un mismo documento probatorio sea utilizado para acreditar el cumplimiento de requisitos para dos o más Ofertas de Venta, bastará con que el mismo sea presentado una sola vez.</a:t>
            </a:r>
          </a:p>
          <a:p>
            <a:pPr algn="just"/>
            <a:endParaRPr lang="es-MX" dirty="0">
              <a:solidFill>
                <a:srgbClr val="000000"/>
              </a:solidFill>
              <a:latin typeface="Calibri" panose="020F0502020204030204" pitchFamily="34" charset="0"/>
            </a:endParaRPr>
          </a:p>
          <a:p>
            <a:pPr algn="just"/>
            <a:r>
              <a:rPr lang="es-MX" dirty="0">
                <a:solidFill>
                  <a:srgbClr val="000000"/>
                </a:solidFill>
                <a:latin typeface="Calibri" panose="020F0502020204030204" pitchFamily="34" charset="0"/>
              </a:rPr>
              <a:t>Siempre y cuando:</a:t>
            </a:r>
          </a:p>
          <a:p>
            <a:pPr algn="just"/>
            <a:endParaRPr lang="es-MX" dirty="0">
              <a:solidFill>
                <a:srgbClr val="000000"/>
              </a:solidFill>
              <a:latin typeface="Calibri" panose="020F0502020204030204" pitchFamily="34" charset="0"/>
            </a:endParaRPr>
          </a:p>
          <a:p>
            <a:pPr marL="285750" indent="-285750" algn="just">
              <a:buFont typeface="Wingdings" panose="05000000000000000000" pitchFamily="2" charset="2"/>
              <a:buChar char="Ø"/>
            </a:pPr>
            <a:r>
              <a:rPr lang="es-MX" dirty="0">
                <a:solidFill>
                  <a:srgbClr val="000000"/>
                </a:solidFill>
                <a:latin typeface="Calibri" panose="020F0502020204030204" pitchFamily="34" charset="0"/>
              </a:rPr>
              <a:t> Se haga constar lo anterior presentando en su lugar </a:t>
            </a:r>
            <a:r>
              <a:rPr lang="es-MX" b="1" dirty="0">
                <a:solidFill>
                  <a:srgbClr val="000000"/>
                </a:solidFill>
                <a:latin typeface="Calibri" panose="020F0502020204030204" pitchFamily="34" charset="0"/>
              </a:rPr>
              <a:t>un escrito</a:t>
            </a:r>
            <a:r>
              <a:rPr lang="es-MX" dirty="0">
                <a:solidFill>
                  <a:srgbClr val="000000"/>
                </a:solidFill>
                <a:latin typeface="Calibri" panose="020F0502020204030204" pitchFamily="34" charset="0"/>
              </a:rPr>
              <a:t> en el que se señale esta circunstancia.</a:t>
            </a:r>
          </a:p>
          <a:p>
            <a:pPr marL="285750" indent="-285750" algn="just">
              <a:buFont typeface="Wingdings" panose="05000000000000000000" pitchFamily="2" charset="2"/>
              <a:buChar char="q"/>
            </a:pPr>
            <a:endParaRPr lang="es-MX" dirty="0">
              <a:solidFill>
                <a:srgbClr val="000000"/>
              </a:solidFill>
              <a:latin typeface="Calibri" panose="020F0502020204030204" pitchFamily="34" charset="0"/>
            </a:endParaRPr>
          </a:p>
          <a:p>
            <a:pPr marL="285750" indent="-285750" algn="just">
              <a:buFont typeface="Wingdings" panose="05000000000000000000" pitchFamily="2" charset="2"/>
              <a:buChar char="Ø"/>
            </a:pPr>
            <a:r>
              <a:rPr lang="es-MX" dirty="0">
                <a:solidFill>
                  <a:srgbClr val="000000"/>
                </a:solidFill>
                <a:latin typeface="Calibri" panose="020F0502020204030204" pitchFamily="34" charset="0"/>
              </a:rPr>
              <a:t> Se proporcione la referencia correspondiente, es decir </a:t>
            </a:r>
            <a:r>
              <a:rPr lang="es-MX" b="1" dirty="0">
                <a:latin typeface="Calibri" panose="020F0502020204030204" pitchFamily="34" charset="0"/>
              </a:rPr>
              <a:t>señalar </a:t>
            </a:r>
            <a:r>
              <a:rPr lang="es-MX" dirty="0">
                <a:latin typeface="Calibri" panose="020F0502020204030204" pitchFamily="34" charset="0"/>
              </a:rPr>
              <a:t>qué </a:t>
            </a:r>
            <a:r>
              <a:rPr lang="es-MX" b="1" dirty="0">
                <a:latin typeface="Calibri" panose="020F0502020204030204" pitchFamily="34" charset="0"/>
              </a:rPr>
              <a:t>requisito</a:t>
            </a:r>
            <a:r>
              <a:rPr lang="es-MX" dirty="0">
                <a:latin typeface="Calibri" panose="020F0502020204030204" pitchFamily="34" charset="0"/>
              </a:rPr>
              <a:t> se acredita, en qué carpeta y en qué folio y oferta está contenido dicho documento.</a:t>
            </a:r>
          </a:p>
          <a:p>
            <a:pPr marL="285750" indent="-285750" algn="just">
              <a:buFont typeface="Wingdings" panose="05000000000000000000" pitchFamily="2" charset="2"/>
              <a:buChar char="Ø"/>
            </a:pPr>
            <a:endParaRPr lang="es-MX" dirty="0">
              <a:latin typeface="Calibri" panose="020F0502020204030204" pitchFamily="34" charset="0"/>
            </a:endParaRPr>
          </a:p>
          <a:p>
            <a:pPr marL="285750" indent="-285750" algn="just">
              <a:buFont typeface="Wingdings" panose="05000000000000000000" pitchFamily="2" charset="2"/>
              <a:buChar char="Ø"/>
            </a:pPr>
            <a:r>
              <a:rPr lang="es-MX" dirty="0">
                <a:latin typeface="Calibri" panose="020F0502020204030204" pitchFamily="34" charset="0"/>
              </a:rPr>
              <a:t> Se señale para qué ofertas y folio </a:t>
            </a:r>
            <a:r>
              <a:rPr lang="es-MX" dirty="0">
                <a:solidFill>
                  <a:srgbClr val="000000"/>
                </a:solidFill>
                <a:latin typeface="Calibri" panose="020F0502020204030204" pitchFamily="34" charset="0"/>
              </a:rPr>
              <a:t>se está acreditando. </a:t>
            </a:r>
          </a:p>
        </p:txBody>
      </p:sp>
      <p:pic>
        <p:nvPicPr>
          <p:cNvPr id="5" name="Imagen 4"/>
          <p:cNvPicPr>
            <a:picLocks noChangeAspect="1"/>
          </p:cNvPicPr>
          <p:nvPr/>
        </p:nvPicPr>
        <p:blipFill>
          <a:blip r:embed="rId2"/>
          <a:stretch>
            <a:fillRect/>
          </a:stretch>
        </p:blipFill>
        <p:spPr>
          <a:xfrm>
            <a:off x="5759480" y="1556792"/>
            <a:ext cx="2926217" cy="1589161"/>
          </a:xfrm>
          <a:prstGeom prst="rect">
            <a:avLst/>
          </a:prstGeom>
        </p:spPr>
      </p:pic>
    </p:spTree>
    <p:extLst>
      <p:ext uri="{BB962C8B-B14F-4D97-AF65-F5344CB8AC3E}">
        <p14:creationId xmlns:p14="http://schemas.microsoft.com/office/powerpoint/2010/main" val="32801273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75856" y="332656"/>
            <a:ext cx="5410944" cy="864096"/>
          </a:xfrm>
        </p:spPr>
        <p:txBody>
          <a:bodyPr/>
          <a:lstStyle/>
          <a:p>
            <a:r>
              <a:rPr lang="es-MX" dirty="0"/>
              <a:t>MODALIDADES DE PARTICIPACIÓN </a:t>
            </a:r>
            <a:endParaRPr lang="es-ES" dirty="0"/>
          </a:p>
        </p:txBody>
      </p:sp>
      <p:graphicFrame>
        <p:nvGraphicFramePr>
          <p:cNvPr id="4" name="Diagrama 3"/>
          <p:cNvGraphicFramePr/>
          <p:nvPr>
            <p:extLst>
              <p:ext uri="{D42A27DB-BD31-4B8C-83A1-F6EECF244321}">
                <p14:modId xmlns:p14="http://schemas.microsoft.com/office/powerpoint/2010/main" val="821760164"/>
              </p:ext>
            </p:extLst>
          </p:nvPr>
        </p:nvGraphicFramePr>
        <p:xfrm>
          <a:off x="611560" y="1772816"/>
          <a:ext cx="7812868" cy="39244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CuadroTexto 2"/>
          <p:cNvSpPr txBox="1"/>
          <p:nvPr/>
        </p:nvSpPr>
        <p:spPr>
          <a:xfrm>
            <a:off x="1619672" y="3573016"/>
            <a:ext cx="1512168" cy="1569660"/>
          </a:xfrm>
          <a:prstGeom prst="rect">
            <a:avLst/>
          </a:prstGeom>
          <a:noFill/>
        </p:spPr>
        <p:txBody>
          <a:bodyPr wrap="square" rtlCol="0">
            <a:spAutoFit/>
          </a:bodyPr>
          <a:lstStyle/>
          <a:p>
            <a:endParaRPr lang="es-MX" sz="9600" dirty="0"/>
          </a:p>
        </p:txBody>
      </p:sp>
    </p:spTree>
    <p:extLst>
      <p:ext uri="{BB962C8B-B14F-4D97-AF65-F5344CB8AC3E}">
        <p14:creationId xmlns:p14="http://schemas.microsoft.com/office/powerpoint/2010/main" val="2627738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CONSORCIO </a:t>
            </a:r>
            <a:endParaRPr lang="es-ES" dirty="0"/>
          </a:p>
        </p:txBody>
      </p:sp>
      <p:sp>
        <p:nvSpPr>
          <p:cNvPr id="4" name="CuadroTexto 3"/>
          <p:cNvSpPr txBox="1"/>
          <p:nvPr/>
        </p:nvSpPr>
        <p:spPr>
          <a:xfrm>
            <a:off x="457200" y="1452840"/>
            <a:ext cx="8291264" cy="3416320"/>
          </a:xfrm>
          <a:prstGeom prst="rect">
            <a:avLst/>
          </a:prstGeom>
          <a:noFill/>
        </p:spPr>
        <p:txBody>
          <a:bodyPr wrap="square" rtlCol="0">
            <a:spAutoFit/>
          </a:bodyPr>
          <a:lstStyle/>
          <a:p>
            <a:pPr marL="285750" indent="-285750" algn="just">
              <a:buFont typeface="Wingdings" panose="05000000000000000000" pitchFamily="2" charset="2"/>
              <a:buChar char="q"/>
            </a:pPr>
            <a:r>
              <a:rPr lang="es-MX" dirty="0"/>
              <a:t>Cuando 2 o más personas, físicas o morales deseen participar conjuntamente, deberán  participar como Consorcio. </a:t>
            </a:r>
          </a:p>
          <a:p>
            <a:pPr algn="just"/>
            <a:endParaRPr lang="es-MX" dirty="0"/>
          </a:p>
          <a:p>
            <a:pPr marL="285750" indent="-285750" algn="just">
              <a:buFont typeface="Wingdings" panose="05000000000000000000" pitchFamily="2" charset="2"/>
              <a:buChar char="q"/>
            </a:pPr>
            <a:r>
              <a:rPr lang="es-MX" dirty="0"/>
              <a:t>El Consorcio será considerado como el Licitante. </a:t>
            </a:r>
          </a:p>
          <a:p>
            <a:pPr algn="just"/>
            <a:endParaRPr lang="es-MX" dirty="0"/>
          </a:p>
          <a:p>
            <a:pPr marL="285750" indent="-285750" algn="just">
              <a:buFont typeface="Wingdings" panose="05000000000000000000" pitchFamily="2" charset="2"/>
              <a:buChar char="q"/>
            </a:pPr>
            <a:r>
              <a:rPr lang="es-MX" dirty="0"/>
              <a:t>Deberá suscribirse el Convenio Consorcial contendido en las Bases de Licitación. </a:t>
            </a:r>
          </a:p>
          <a:p>
            <a:pPr marL="285750" indent="-285750" algn="just">
              <a:buFont typeface="Wingdings" panose="05000000000000000000" pitchFamily="2" charset="2"/>
              <a:buChar char="q"/>
            </a:pPr>
            <a:endParaRPr lang="es-MX" dirty="0"/>
          </a:p>
          <a:p>
            <a:pPr marL="285750" indent="-285750" algn="just">
              <a:buFont typeface="Wingdings" panose="05000000000000000000" pitchFamily="2" charset="2"/>
              <a:buChar char="q"/>
            </a:pPr>
            <a:r>
              <a:rPr lang="es-MX" dirty="0"/>
              <a:t>¿Cómo podrá suscribir el Contrato en caso de ser asignatario?</a:t>
            </a:r>
          </a:p>
          <a:p>
            <a:pPr algn="just"/>
            <a:endParaRPr lang="es-MX" dirty="0"/>
          </a:p>
          <a:p>
            <a:pPr algn="just"/>
            <a:endParaRPr lang="es-MX" dirty="0"/>
          </a:p>
          <a:p>
            <a:pPr algn="just"/>
            <a:endParaRPr lang="es-MX" dirty="0"/>
          </a:p>
          <a:p>
            <a:endParaRPr lang="es-MX" dirty="0"/>
          </a:p>
        </p:txBody>
      </p:sp>
      <p:pic>
        <p:nvPicPr>
          <p:cNvPr id="5" name="Picture 4" descr="http://www.soyconta.mx/wp-content/uploads/2014/08/personas-moral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4168" y="1844824"/>
            <a:ext cx="2472121" cy="85577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Diagrama 5"/>
          <p:cNvGraphicFramePr/>
          <p:nvPr>
            <p:extLst>
              <p:ext uri="{D42A27DB-BD31-4B8C-83A1-F6EECF244321}">
                <p14:modId xmlns:p14="http://schemas.microsoft.com/office/powerpoint/2010/main" val="1337013099"/>
              </p:ext>
            </p:extLst>
          </p:nvPr>
        </p:nvGraphicFramePr>
        <p:xfrm>
          <a:off x="827584" y="3789040"/>
          <a:ext cx="7344816" cy="23402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082472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CONVENIO CONSORCIAL</a:t>
            </a:r>
            <a:endParaRPr lang="es-ES" dirty="0"/>
          </a:p>
        </p:txBody>
      </p:sp>
      <p:grpSp>
        <p:nvGrpSpPr>
          <p:cNvPr id="4" name="Grupo 3"/>
          <p:cNvGrpSpPr/>
          <p:nvPr/>
        </p:nvGrpSpPr>
        <p:grpSpPr>
          <a:xfrm>
            <a:off x="1115992" y="1800335"/>
            <a:ext cx="7128416" cy="1091375"/>
            <a:chOff x="0" y="0"/>
            <a:chExt cx="8640208" cy="1091375"/>
          </a:xfrm>
        </p:grpSpPr>
        <p:sp>
          <p:nvSpPr>
            <p:cNvPr id="11" name="Rectángulo 10"/>
            <p:cNvSpPr/>
            <p:nvPr/>
          </p:nvSpPr>
          <p:spPr>
            <a:xfrm>
              <a:off x="0" y="0"/>
              <a:ext cx="8640208" cy="1091375"/>
            </a:xfrm>
            <a:prstGeom prst="rect">
              <a:avLst/>
            </a:prstGeom>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sp>
        <p:sp>
          <p:nvSpPr>
            <p:cNvPr id="12" name="Rectángulo 11"/>
            <p:cNvSpPr/>
            <p:nvPr/>
          </p:nvSpPr>
          <p:spPr>
            <a:xfrm>
              <a:off x="0" y="0"/>
              <a:ext cx="8640208" cy="10913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just" defTabSz="360363">
                <a:lnSpc>
                  <a:spcPct val="90000"/>
                </a:lnSpc>
                <a:spcBef>
                  <a:spcPct val="0"/>
                </a:spcBef>
                <a:spcAft>
                  <a:spcPct val="35000"/>
                </a:spcAft>
                <a:tabLst>
                  <a:tab pos="273050" algn="l"/>
                </a:tabLst>
              </a:pPr>
              <a:r>
                <a:rPr lang="es-MX" sz="1800" kern="1200" dirty="0"/>
                <a:t>1.  Deberá estar suscrito por todas las partes que conforman el Consorcio.  </a:t>
              </a:r>
            </a:p>
          </p:txBody>
        </p:sp>
      </p:grpSp>
      <p:grpSp>
        <p:nvGrpSpPr>
          <p:cNvPr id="5" name="Grupo 4"/>
          <p:cNvGrpSpPr/>
          <p:nvPr/>
        </p:nvGrpSpPr>
        <p:grpSpPr>
          <a:xfrm>
            <a:off x="1115991" y="3152865"/>
            <a:ext cx="7128417" cy="1096350"/>
            <a:chOff x="0" y="1608366"/>
            <a:chExt cx="8288869" cy="1096350"/>
          </a:xfrm>
        </p:grpSpPr>
        <p:sp>
          <p:nvSpPr>
            <p:cNvPr id="9" name="Rectángulo 8"/>
            <p:cNvSpPr/>
            <p:nvPr/>
          </p:nvSpPr>
          <p:spPr>
            <a:xfrm>
              <a:off x="0" y="1608366"/>
              <a:ext cx="8288869" cy="1096350"/>
            </a:xfrm>
            <a:prstGeom prst="rect">
              <a:avLst/>
            </a:prstGeom>
          </p:spPr>
          <p:style>
            <a:lnRef idx="0">
              <a:schemeClr val="lt1">
                <a:hueOff val="0"/>
                <a:satOff val="0"/>
                <a:lumOff val="0"/>
                <a:alphaOff val="0"/>
              </a:schemeClr>
            </a:lnRef>
            <a:fillRef idx="3">
              <a:schemeClr val="accent4">
                <a:hueOff val="-2232385"/>
                <a:satOff val="13449"/>
                <a:lumOff val="1078"/>
                <a:alphaOff val="0"/>
              </a:schemeClr>
            </a:fillRef>
            <a:effectRef idx="3">
              <a:schemeClr val="accent4">
                <a:hueOff val="-2232385"/>
                <a:satOff val="13449"/>
                <a:lumOff val="1078"/>
                <a:alphaOff val="0"/>
              </a:schemeClr>
            </a:effectRef>
            <a:fontRef idx="minor">
              <a:schemeClr val="lt1"/>
            </a:fontRef>
          </p:style>
        </p:sp>
        <p:sp>
          <p:nvSpPr>
            <p:cNvPr id="10" name="Rectángulo 9"/>
            <p:cNvSpPr/>
            <p:nvPr/>
          </p:nvSpPr>
          <p:spPr>
            <a:xfrm>
              <a:off x="0" y="1608366"/>
              <a:ext cx="8288867" cy="109635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s-MX" sz="2000" kern="1200" dirty="0"/>
                <a:t>2. </a:t>
              </a:r>
              <a:r>
                <a:rPr lang="es-MX" sz="1800" kern="1200" dirty="0"/>
                <a:t>Deberá describir los derechos y obligaciones de cada miembro, en el entendido que todos son obligados solidarios</a:t>
              </a:r>
              <a:r>
                <a:rPr lang="es-MX" sz="1400" kern="1200" dirty="0"/>
                <a:t>.</a:t>
              </a:r>
            </a:p>
          </p:txBody>
        </p:sp>
      </p:grpSp>
      <p:grpSp>
        <p:nvGrpSpPr>
          <p:cNvPr id="6" name="Grupo 5"/>
          <p:cNvGrpSpPr/>
          <p:nvPr/>
        </p:nvGrpSpPr>
        <p:grpSpPr>
          <a:xfrm>
            <a:off x="1115991" y="4771524"/>
            <a:ext cx="7128415" cy="1033740"/>
            <a:chOff x="23825" y="3227025"/>
            <a:chExt cx="7979686" cy="1033740"/>
          </a:xfrm>
        </p:grpSpPr>
        <p:sp>
          <p:nvSpPr>
            <p:cNvPr id="7" name="Rectángulo 6"/>
            <p:cNvSpPr/>
            <p:nvPr/>
          </p:nvSpPr>
          <p:spPr>
            <a:xfrm>
              <a:off x="23825" y="3227025"/>
              <a:ext cx="7979686" cy="1033740"/>
            </a:xfrm>
            <a:prstGeom prst="rect">
              <a:avLst/>
            </a:prstGeom>
          </p:spPr>
          <p:style>
            <a:lnRef idx="0">
              <a:schemeClr val="lt1">
                <a:hueOff val="0"/>
                <a:satOff val="0"/>
                <a:lumOff val="0"/>
                <a:alphaOff val="0"/>
              </a:schemeClr>
            </a:lnRef>
            <a:fillRef idx="3">
              <a:schemeClr val="accent4">
                <a:hueOff val="-4464770"/>
                <a:satOff val="26899"/>
                <a:lumOff val="2156"/>
                <a:alphaOff val="0"/>
              </a:schemeClr>
            </a:fillRef>
            <a:effectRef idx="3">
              <a:schemeClr val="accent4">
                <a:hueOff val="-4464770"/>
                <a:satOff val="26899"/>
                <a:lumOff val="2156"/>
                <a:alphaOff val="0"/>
              </a:schemeClr>
            </a:effectRef>
            <a:fontRef idx="minor">
              <a:schemeClr val="lt1"/>
            </a:fontRef>
          </p:style>
        </p:sp>
        <p:sp>
          <p:nvSpPr>
            <p:cNvPr id="8" name="Rectángulo 7"/>
            <p:cNvSpPr/>
            <p:nvPr/>
          </p:nvSpPr>
          <p:spPr>
            <a:xfrm>
              <a:off x="23825" y="3227025"/>
              <a:ext cx="7979686" cy="103374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just" defTabSz="800100">
                <a:lnSpc>
                  <a:spcPct val="90000"/>
                </a:lnSpc>
                <a:spcBef>
                  <a:spcPct val="0"/>
                </a:spcBef>
                <a:spcAft>
                  <a:spcPct val="35000"/>
                </a:spcAft>
              </a:pPr>
              <a:r>
                <a:rPr lang="es-MX" sz="1800" kern="1200" dirty="0"/>
                <a:t>3. En caso de resultar asignatario del Contrato, podrá ser suscrito en la modalidad de Consorcio o bien en la Sociedad de Propósito Específico</a:t>
              </a:r>
              <a:r>
                <a:rPr lang="es-MX" sz="1600" kern="1200" dirty="0"/>
                <a:t>.  </a:t>
              </a:r>
            </a:p>
          </p:txBody>
        </p:sp>
      </p:grpSp>
    </p:spTree>
    <p:extLst>
      <p:ext uri="{BB962C8B-B14F-4D97-AF65-F5344CB8AC3E}">
        <p14:creationId xmlns:p14="http://schemas.microsoft.com/office/powerpoint/2010/main" val="14031014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solidFill>
                  <a:schemeClr val="tx1"/>
                </a:solidFill>
              </a:rPr>
              <a:t>REPRESENTANTE COMÚN EN EL CONSORCIO</a:t>
            </a:r>
            <a:endParaRPr lang="es-ES" dirty="0">
              <a:solidFill>
                <a:schemeClr val="tx1"/>
              </a:solidFill>
            </a:endParaRPr>
          </a:p>
        </p:txBody>
      </p:sp>
      <p:sp>
        <p:nvSpPr>
          <p:cNvPr id="13" name="CuadroTexto 12"/>
          <p:cNvSpPr txBox="1"/>
          <p:nvPr/>
        </p:nvSpPr>
        <p:spPr>
          <a:xfrm>
            <a:off x="521550" y="1547500"/>
            <a:ext cx="3042338" cy="369332"/>
          </a:xfrm>
          <a:prstGeom prst="rect">
            <a:avLst/>
          </a:prstGeom>
          <a:noFill/>
        </p:spPr>
        <p:txBody>
          <a:bodyPr wrap="square" rtlCol="0">
            <a:spAutoFit/>
          </a:bodyPr>
          <a:lstStyle/>
          <a:p>
            <a:r>
              <a:rPr lang="es-MX" dirty="0"/>
              <a:t>REPRESENTANTE COMÚN </a:t>
            </a:r>
          </a:p>
        </p:txBody>
      </p:sp>
      <p:sp>
        <p:nvSpPr>
          <p:cNvPr id="14" name="Flecha derecha 13"/>
          <p:cNvSpPr/>
          <p:nvPr/>
        </p:nvSpPr>
        <p:spPr>
          <a:xfrm>
            <a:off x="3131840" y="1587814"/>
            <a:ext cx="1908212" cy="270229"/>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MX"/>
          </a:p>
        </p:txBody>
      </p:sp>
      <p:sp>
        <p:nvSpPr>
          <p:cNvPr id="15" name="CuadroTexto 14"/>
          <p:cNvSpPr txBox="1"/>
          <p:nvPr/>
        </p:nvSpPr>
        <p:spPr>
          <a:xfrm>
            <a:off x="5276473" y="1429934"/>
            <a:ext cx="3600400" cy="646331"/>
          </a:xfrm>
          <a:prstGeom prst="rect">
            <a:avLst/>
          </a:prstGeom>
          <a:noFill/>
        </p:spPr>
        <p:txBody>
          <a:bodyPr wrap="square" rtlCol="0">
            <a:spAutoFit/>
          </a:bodyPr>
          <a:lstStyle/>
          <a:p>
            <a:r>
              <a:rPr lang="es-MX" dirty="0"/>
              <a:t>Uno de los miembros del Consorcio (persona moral)</a:t>
            </a:r>
          </a:p>
        </p:txBody>
      </p:sp>
      <p:sp>
        <p:nvSpPr>
          <p:cNvPr id="16" name="Flecha derecha 15"/>
          <p:cNvSpPr/>
          <p:nvPr/>
        </p:nvSpPr>
        <p:spPr>
          <a:xfrm rot="7156461">
            <a:off x="5305179" y="2420970"/>
            <a:ext cx="850420" cy="324036"/>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s-MX"/>
          </a:p>
        </p:txBody>
      </p:sp>
      <p:sp>
        <p:nvSpPr>
          <p:cNvPr id="17" name="CuadroTexto 16"/>
          <p:cNvSpPr txBox="1"/>
          <p:nvPr/>
        </p:nvSpPr>
        <p:spPr>
          <a:xfrm>
            <a:off x="3275856" y="3068960"/>
            <a:ext cx="3816424" cy="646331"/>
          </a:xfrm>
          <a:prstGeom prst="rect">
            <a:avLst/>
          </a:prstGeom>
          <a:noFill/>
        </p:spPr>
        <p:txBody>
          <a:bodyPr wrap="square" rtlCol="0">
            <a:spAutoFit/>
          </a:bodyPr>
          <a:lstStyle/>
          <a:p>
            <a:r>
              <a:rPr lang="es-MX" dirty="0"/>
              <a:t>A través de su representante legal (persona física) </a:t>
            </a:r>
          </a:p>
        </p:txBody>
      </p:sp>
      <p:sp>
        <p:nvSpPr>
          <p:cNvPr id="18" name="Flecha derecha 17"/>
          <p:cNvSpPr/>
          <p:nvPr/>
        </p:nvSpPr>
        <p:spPr>
          <a:xfrm rot="5400000">
            <a:off x="4200978" y="4066090"/>
            <a:ext cx="861898" cy="312194"/>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MX"/>
          </a:p>
        </p:txBody>
      </p:sp>
      <p:sp>
        <p:nvSpPr>
          <p:cNvPr id="19" name="CuadroTexto 18"/>
          <p:cNvSpPr txBox="1"/>
          <p:nvPr/>
        </p:nvSpPr>
        <p:spPr>
          <a:xfrm>
            <a:off x="739673" y="4797152"/>
            <a:ext cx="7812868" cy="1200329"/>
          </a:xfrm>
          <a:prstGeom prst="rect">
            <a:avLst/>
          </a:prstGeom>
          <a:solidFill>
            <a:schemeClr val="accent4">
              <a:lumMod val="40000"/>
              <a:lumOff val="60000"/>
            </a:schemeClr>
          </a:solidFill>
          <a:scene3d>
            <a:camera prst="orthographicFront"/>
            <a:lightRig rig="threePt" dir="t"/>
          </a:scene3d>
          <a:sp3d>
            <a:bevelT/>
          </a:sp3d>
        </p:spPr>
        <p:style>
          <a:lnRef idx="2">
            <a:schemeClr val="accent4"/>
          </a:lnRef>
          <a:fillRef idx="1">
            <a:schemeClr val="lt1"/>
          </a:fillRef>
          <a:effectRef idx="0">
            <a:schemeClr val="accent4"/>
          </a:effectRef>
          <a:fontRef idx="minor">
            <a:schemeClr val="dk1"/>
          </a:fontRef>
        </p:style>
        <p:txBody>
          <a:bodyPr wrap="square" rtlCol="0">
            <a:spAutoFit/>
          </a:bodyPr>
          <a:lstStyle/>
          <a:p>
            <a:pPr algn="just"/>
            <a:r>
              <a:rPr lang="es-MX" sz="2400" dirty="0"/>
              <a:t>Por tanto, los documentos que deba presentar el Consorcio serán </a:t>
            </a:r>
            <a:r>
              <a:rPr lang="es-MX" sz="2400" b="1" dirty="0"/>
              <a:t>firmados por el representante legal</a:t>
            </a:r>
            <a:r>
              <a:rPr lang="es-MX" sz="2400" dirty="0"/>
              <a:t> del </a:t>
            </a:r>
            <a:r>
              <a:rPr lang="es-MX" sz="2400" b="1" u="sng" dirty="0"/>
              <a:t>representante común. </a:t>
            </a:r>
          </a:p>
        </p:txBody>
      </p:sp>
      <p:pic>
        <p:nvPicPr>
          <p:cNvPr id="20" name="Imagen 19"/>
          <p:cNvPicPr>
            <a:picLocks noChangeAspect="1"/>
          </p:cNvPicPr>
          <p:nvPr/>
        </p:nvPicPr>
        <p:blipFill>
          <a:blip r:embed="rId2"/>
          <a:stretch>
            <a:fillRect/>
          </a:stretch>
        </p:blipFill>
        <p:spPr>
          <a:xfrm>
            <a:off x="7164288" y="1970452"/>
            <a:ext cx="1388253" cy="972195"/>
          </a:xfrm>
          <a:prstGeom prst="rect">
            <a:avLst/>
          </a:prstGeom>
        </p:spPr>
      </p:pic>
      <p:pic>
        <p:nvPicPr>
          <p:cNvPr id="21" name="Imagen 20"/>
          <p:cNvPicPr>
            <a:picLocks noChangeAspect="1"/>
          </p:cNvPicPr>
          <p:nvPr/>
        </p:nvPicPr>
        <p:blipFill>
          <a:blip r:embed="rId3"/>
          <a:stretch>
            <a:fillRect/>
          </a:stretch>
        </p:blipFill>
        <p:spPr>
          <a:xfrm>
            <a:off x="5592832" y="3501008"/>
            <a:ext cx="1211416" cy="1204533"/>
          </a:xfrm>
          <a:prstGeom prst="rect">
            <a:avLst/>
          </a:prstGeom>
        </p:spPr>
      </p:pic>
    </p:spTree>
    <p:extLst>
      <p:ext uri="{BB962C8B-B14F-4D97-AF65-F5344CB8AC3E}">
        <p14:creationId xmlns:p14="http://schemas.microsoft.com/office/powerpoint/2010/main" val="26585174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19872" y="404664"/>
            <a:ext cx="5266928" cy="864096"/>
          </a:xfrm>
        </p:spPr>
        <p:txBody>
          <a:bodyPr/>
          <a:lstStyle/>
          <a:p>
            <a:r>
              <a:rPr lang="es-MX" dirty="0"/>
              <a:t>OBLIGADOS A CONSTITUIR UNA SOCIEDAD DE PROPÓSITO ESPECÍFICO </a:t>
            </a:r>
            <a:endParaRPr lang="es-ES" dirty="0"/>
          </a:p>
        </p:txBody>
      </p:sp>
      <p:graphicFrame>
        <p:nvGraphicFramePr>
          <p:cNvPr id="4" name="Diagrama 3"/>
          <p:cNvGraphicFramePr/>
          <p:nvPr>
            <p:extLst/>
          </p:nvPr>
        </p:nvGraphicFramePr>
        <p:xfrm>
          <a:off x="611560" y="1412776"/>
          <a:ext cx="7812868" cy="27424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Elipse 4"/>
          <p:cNvSpPr/>
          <p:nvPr/>
        </p:nvSpPr>
        <p:spPr>
          <a:xfrm>
            <a:off x="1766133" y="4403028"/>
            <a:ext cx="5652628" cy="1836204"/>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s-MX" dirty="0"/>
              <a:t>OBLIGADOS A CONSTITUIR UNA SOCIEDAD DE PROPÓSITO ESPECIFICO</a:t>
            </a:r>
          </a:p>
        </p:txBody>
      </p:sp>
      <p:sp>
        <p:nvSpPr>
          <p:cNvPr id="6" name="Flecha abajo 5"/>
          <p:cNvSpPr/>
          <p:nvPr/>
        </p:nvSpPr>
        <p:spPr>
          <a:xfrm rot="19502675">
            <a:off x="2045787" y="4192794"/>
            <a:ext cx="477223" cy="126069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MX"/>
          </a:p>
        </p:txBody>
      </p:sp>
      <p:sp>
        <p:nvSpPr>
          <p:cNvPr id="7" name="Flecha abajo 6"/>
          <p:cNvSpPr/>
          <p:nvPr/>
        </p:nvSpPr>
        <p:spPr>
          <a:xfrm>
            <a:off x="4279382" y="4149080"/>
            <a:ext cx="477223" cy="840495"/>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MX"/>
          </a:p>
        </p:txBody>
      </p:sp>
      <p:sp>
        <p:nvSpPr>
          <p:cNvPr id="8" name="Flecha abajo 7"/>
          <p:cNvSpPr/>
          <p:nvPr/>
        </p:nvSpPr>
        <p:spPr>
          <a:xfrm rot="1565844">
            <a:off x="6830147" y="4175089"/>
            <a:ext cx="477223" cy="126069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4438253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19872" y="332656"/>
            <a:ext cx="5400600" cy="864096"/>
          </a:xfrm>
        </p:spPr>
        <p:txBody>
          <a:bodyPr/>
          <a:lstStyle/>
          <a:p>
            <a:r>
              <a:rPr lang="es-MX" sz="1800" dirty="0">
                <a:solidFill>
                  <a:schemeClr val="tx1"/>
                </a:solidFill>
              </a:rPr>
              <a:t>REQUISITOS EN CASO DE LA CONSTITUCIÓN DE LA SOCIEDAD DE PROPÓSITO ESPECÍFICO </a:t>
            </a:r>
            <a:endParaRPr lang="es-ES" sz="1800" dirty="0">
              <a:solidFill>
                <a:schemeClr val="tx1"/>
              </a:solidFill>
            </a:endParaRPr>
          </a:p>
        </p:txBody>
      </p:sp>
      <p:sp>
        <p:nvSpPr>
          <p:cNvPr id="4" name="CuadroTexto 3"/>
          <p:cNvSpPr txBox="1"/>
          <p:nvPr/>
        </p:nvSpPr>
        <p:spPr>
          <a:xfrm>
            <a:off x="395536" y="1124744"/>
            <a:ext cx="5256584" cy="5047536"/>
          </a:xfrm>
          <a:prstGeom prst="rect">
            <a:avLst/>
          </a:prstGeom>
          <a:noFill/>
        </p:spPr>
        <p:txBody>
          <a:bodyPr wrap="square" rtlCol="0">
            <a:spAutoFit/>
          </a:bodyPr>
          <a:lstStyle/>
          <a:p>
            <a:pPr algn="just"/>
            <a:endParaRPr lang="es-MX" dirty="0"/>
          </a:p>
          <a:p>
            <a:pPr marL="285750" indent="-285750" algn="just">
              <a:buFont typeface="Arial" panose="020B0604020202020204" pitchFamily="34" charset="0"/>
              <a:buChar char="•"/>
            </a:pPr>
            <a:endParaRPr lang="es-MX" sz="1600" dirty="0"/>
          </a:p>
          <a:p>
            <a:pPr marL="285750" indent="-285750" algn="just">
              <a:buFont typeface="Arial" panose="020B0604020202020204" pitchFamily="34" charset="0"/>
              <a:buChar char="•"/>
            </a:pPr>
            <a:r>
              <a:rPr lang="es-MX" dirty="0"/>
              <a:t>Deberá constituirse conforme a las leyes mexicanas. </a:t>
            </a:r>
          </a:p>
          <a:p>
            <a:pPr marL="285750" indent="-285750" algn="just">
              <a:buFont typeface="Arial" panose="020B0604020202020204" pitchFamily="34" charset="0"/>
              <a:buChar char="•"/>
            </a:pPr>
            <a:endParaRPr lang="es-MX" dirty="0"/>
          </a:p>
          <a:p>
            <a:pPr marL="285750" indent="-285750" algn="just">
              <a:buFont typeface="Arial" panose="020B0604020202020204" pitchFamily="34" charset="0"/>
              <a:buChar char="•"/>
            </a:pPr>
            <a:r>
              <a:rPr lang="es-MX" dirty="0"/>
              <a:t>Deberá acompañar los proyectos de estatutos sociales de la Sociedad de Propósito Especifico que se pretenda constituir.  </a:t>
            </a:r>
          </a:p>
          <a:p>
            <a:pPr algn="just"/>
            <a:endParaRPr lang="es-MX" dirty="0"/>
          </a:p>
          <a:p>
            <a:pPr marL="285750" indent="-285750" algn="just">
              <a:buFont typeface="Arial" panose="020B0604020202020204" pitchFamily="34" charset="0"/>
              <a:buChar char="•"/>
            </a:pPr>
            <a:r>
              <a:rPr lang="es-MX" dirty="0"/>
              <a:t>El Licitante deberá ser </a:t>
            </a:r>
            <a:r>
              <a:rPr lang="es-ES_tradnl" dirty="0"/>
              <a:t>propietario directo de al menos el 80% de su capital social de la Sociedad, el cual será la entidad que suscribirá el Contrato como Vendedor. </a:t>
            </a:r>
          </a:p>
          <a:p>
            <a:pPr algn="just"/>
            <a:endParaRPr lang="es-MX" dirty="0"/>
          </a:p>
          <a:p>
            <a:pPr marL="285750" indent="-285750" algn="just">
              <a:buFont typeface="Arial" panose="020B0604020202020204" pitchFamily="34" charset="0"/>
              <a:buChar char="•"/>
            </a:pPr>
            <a:r>
              <a:rPr lang="es-MX" dirty="0"/>
              <a:t>Deberá señalar cuántas Sociedades de Propósito Específico pretende constituir, y especificar para qué Ofertas de Venta será cada una de ellas.</a:t>
            </a:r>
          </a:p>
          <a:p>
            <a:pPr marL="0" lvl="2" algn="just"/>
            <a:endParaRPr lang="es-ES_tradnl" dirty="0"/>
          </a:p>
        </p:txBody>
      </p:sp>
      <p:pic>
        <p:nvPicPr>
          <p:cNvPr id="5" name="Imagen 4" descr="Resultado de imagen para estatutos sociales"/>
          <p:cNvPicPr/>
          <p:nvPr/>
        </p:nvPicPr>
        <p:blipFill rotWithShape="1">
          <a:blip r:embed="rId2" cstate="print">
            <a:extLst>
              <a:ext uri="{28A0092B-C50C-407E-A947-70E740481C1C}">
                <a14:useLocalDpi xmlns:a14="http://schemas.microsoft.com/office/drawing/2010/main" val="0"/>
              </a:ext>
            </a:extLst>
          </a:blip>
          <a:srcRect t="25288"/>
          <a:stretch/>
        </p:blipFill>
        <p:spPr bwMode="auto">
          <a:xfrm>
            <a:off x="5890991" y="1556792"/>
            <a:ext cx="2592288" cy="2238793"/>
          </a:xfrm>
          <a:prstGeom prst="rect">
            <a:avLst/>
          </a:prstGeom>
          <a:noFill/>
          <a:ln>
            <a:noFill/>
          </a:ln>
          <a:extLst>
            <a:ext uri="{53640926-AAD7-44D8-BBD7-CCE9431645EC}">
              <a14:shadowObscured xmlns:a14="http://schemas.microsoft.com/office/drawing/2010/main"/>
            </a:ext>
          </a:extLst>
        </p:spPr>
      </p:pic>
      <p:pic>
        <p:nvPicPr>
          <p:cNvPr id="6" name="Imagen 5"/>
          <p:cNvPicPr>
            <a:picLocks noChangeAspect="1"/>
          </p:cNvPicPr>
          <p:nvPr/>
        </p:nvPicPr>
        <p:blipFill>
          <a:blip r:embed="rId3"/>
          <a:stretch>
            <a:fillRect/>
          </a:stretch>
        </p:blipFill>
        <p:spPr>
          <a:xfrm>
            <a:off x="5899943" y="4005064"/>
            <a:ext cx="2672706" cy="1870894"/>
          </a:xfrm>
          <a:prstGeom prst="rect">
            <a:avLst/>
          </a:prstGeom>
        </p:spPr>
      </p:pic>
    </p:spTree>
    <p:extLst>
      <p:ext uri="{BB962C8B-B14F-4D97-AF65-F5344CB8AC3E}">
        <p14:creationId xmlns:p14="http://schemas.microsoft.com/office/powerpoint/2010/main" val="2124588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2780928"/>
            <a:ext cx="7772400" cy="1470025"/>
          </a:xfrm>
        </p:spPr>
        <p:txBody>
          <a:bodyPr>
            <a:normAutofit/>
          </a:bodyPr>
          <a:lstStyle/>
          <a:p>
            <a:r>
              <a:rPr lang="es-MX" dirty="0"/>
              <a:t>Capacidad Financiera</a:t>
            </a:r>
          </a:p>
        </p:txBody>
      </p:sp>
    </p:spTree>
    <p:extLst>
      <p:ext uri="{BB962C8B-B14F-4D97-AF65-F5344CB8AC3E}">
        <p14:creationId xmlns:p14="http://schemas.microsoft.com/office/powerpoint/2010/main" val="4010128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rma libre 4"/>
          <p:cNvSpPr/>
          <p:nvPr/>
        </p:nvSpPr>
        <p:spPr>
          <a:xfrm>
            <a:off x="1973402" y="2736027"/>
            <a:ext cx="2034015" cy="2034015"/>
          </a:xfrm>
          <a:custGeom>
            <a:avLst/>
            <a:gdLst>
              <a:gd name="connsiteX0" fmla="*/ 0 w 2034015"/>
              <a:gd name="connsiteY0" fmla="*/ 1017008 h 2034015"/>
              <a:gd name="connsiteX1" fmla="*/ 1017008 w 2034015"/>
              <a:gd name="connsiteY1" fmla="*/ 0 h 2034015"/>
              <a:gd name="connsiteX2" fmla="*/ 2034016 w 2034015"/>
              <a:gd name="connsiteY2" fmla="*/ 1017008 h 2034015"/>
              <a:gd name="connsiteX3" fmla="*/ 1017008 w 2034015"/>
              <a:gd name="connsiteY3" fmla="*/ 2034016 h 2034015"/>
              <a:gd name="connsiteX4" fmla="*/ 0 w 2034015"/>
              <a:gd name="connsiteY4" fmla="*/ 1017008 h 2034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015" h="2034015">
                <a:moveTo>
                  <a:pt x="0" y="1017008"/>
                </a:moveTo>
                <a:cubicBezTo>
                  <a:pt x="0" y="455330"/>
                  <a:pt x="455330" y="0"/>
                  <a:pt x="1017008" y="0"/>
                </a:cubicBezTo>
                <a:cubicBezTo>
                  <a:pt x="1578686" y="0"/>
                  <a:pt x="2034016" y="455330"/>
                  <a:pt x="2034016" y="1017008"/>
                </a:cubicBezTo>
                <a:cubicBezTo>
                  <a:pt x="2034016" y="1578686"/>
                  <a:pt x="1578686" y="2034016"/>
                  <a:pt x="1017008" y="2034016"/>
                </a:cubicBezTo>
                <a:cubicBezTo>
                  <a:pt x="455330" y="2034016"/>
                  <a:pt x="0" y="1578686"/>
                  <a:pt x="0" y="1017008"/>
                </a:cubicBezTo>
                <a:close/>
              </a:path>
            </a:pathLst>
          </a:custGeom>
          <a:blipFill>
            <a:blip r:embed="rId2"/>
            <a:stretch>
              <a:fillRect/>
            </a:stretch>
          </a:blip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80425" tIns="380425" rIns="380425" bIns="380425" numCol="1" spcCol="1270" anchor="ctr" anchorCtr="0">
            <a:noAutofit/>
          </a:bodyPr>
          <a:lstStyle/>
          <a:p>
            <a:pPr lvl="0" algn="ctr" defTabSz="2889250">
              <a:lnSpc>
                <a:spcPct val="90000"/>
              </a:lnSpc>
              <a:spcBef>
                <a:spcPct val="0"/>
              </a:spcBef>
              <a:spcAft>
                <a:spcPct val="35000"/>
              </a:spcAft>
            </a:pPr>
            <a:endParaRPr lang="es-MX" sz="6500" kern="1200" dirty="0"/>
          </a:p>
        </p:txBody>
      </p:sp>
      <p:sp>
        <p:nvSpPr>
          <p:cNvPr id="6" name="Forma libre 5"/>
          <p:cNvSpPr/>
          <p:nvPr/>
        </p:nvSpPr>
        <p:spPr>
          <a:xfrm>
            <a:off x="2481906" y="1414427"/>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1">
              <a:hueOff val="0"/>
              <a:satOff val="0"/>
              <a:lumOff val="0"/>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Convocatoria</a:t>
            </a:r>
          </a:p>
        </p:txBody>
      </p:sp>
      <p:sp>
        <p:nvSpPr>
          <p:cNvPr id="7" name="Forma libre 6"/>
          <p:cNvSpPr/>
          <p:nvPr/>
        </p:nvSpPr>
        <p:spPr>
          <a:xfrm>
            <a:off x="3275958" y="159566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Publicación de Bases</a:t>
            </a:r>
          </a:p>
        </p:txBody>
      </p:sp>
      <p:sp>
        <p:nvSpPr>
          <p:cNvPr id="8" name="Forma libre 7"/>
          <p:cNvSpPr/>
          <p:nvPr/>
        </p:nvSpPr>
        <p:spPr>
          <a:xfrm>
            <a:off x="3912738" y="2103480"/>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3">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Periodo de Pagos</a:t>
            </a:r>
          </a:p>
        </p:txBody>
      </p:sp>
      <p:sp>
        <p:nvSpPr>
          <p:cNvPr id="9" name="Forma libre 8"/>
          <p:cNvSpPr/>
          <p:nvPr/>
        </p:nvSpPr>
        <p:spPr>
          <a:xfrm>
            <a:off x="4266125" y="283729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4">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Junta de Aclaraciones</a:t>
            </a:r>
          </a:p>
        </p:txBody>
      </p:sp>
      <p:sp>
        <p:nvSpPr>
          <p:cNvPr id="10" name="Forma libre 9"/>
          <p:cNvSpPr/>
          <p:nvPr/>
        </p:nvSpPr>
        <p:spPr>
          <a:xfrm>
            <a:off x="4266125" y="365176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5">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Bases finales</a:t>
            </a:r>
          </a:p>
        </p:txBody>
      </p:sp>
      <p:sp>
        <p:nvSpPr>
          <p:cNvPr id="11" name="Forma libre 10"/>
          <p:cNvSpPr/>
          <p:nvPr/>
        </p:nvSpPr>
        <p:spPr>
          <a:xfrm>
            <a:off x="3912738" y="4385582"/>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6">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Registro de Compradores</a:t>
            </a:r>
          </a:p>
        </p:txBody>
      </p:sp>
      <p:sp>
        <p:nvSpPr>
          <p:cNvPr id="12" name="Forma libre 11"/>
          <p:cNvSpPr/>
          <p:nvPr/>
        </p:nvSpPr>
        <p:spPr>
          <a:xfrm>
            <a:off x="3275958" y="489339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FF000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Precios Máximo </a:t>
            </a:r>
          </a:p>
        </p:txBody>
      </p:sp>
      <p:sp>
        <p:nvSpPr>
          <p:cNvPr id="13" name="Forma libre 12"/>
          <p:cNvSpPr/>
          <p:nvPr/>
        </p:nvSpPr>
        <p:spPr>
          <a:xfrm>
            <a:off x="2481906" y="507463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FFFF0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Recepción de OC </a:t>
            </a:r>
          </a:p>
        </p:txBody>
      </p:sp>
      <p:sp>
        <p:nvSpPr>
          <p:cNvPr id="14" name="Forma libre 13"/>
          <p:cNvSpPr/>
          <p:nvPr/>
        </p:nvSpPr>
        <p:spPr>
          <a:xfrm>
            <a:off x="1687853" y="489339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rgbClr val="EC20CA">
              <a:alpha val="49804"/>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Publicación de OC aceptada</a:t>
            </a:r>
          </a:p>
        </p:txBody>
      </p:sp>
      <p:sp>
        <p:nvSpPr>
          <p:cNvPr id="15" name="Forma libre 14"/>
          <p:cNvSpPr/>
          <p:nvPr/>
        </p:nvSpPr>
        <p:spPr>
          <a:xfrm>
            <a:off x="1051073" y="4385582"/>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tx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 Umbral de productos</a:t>
            </a:r>
          </a:p>
        </p:txBody>
      </p:sp>
      <p:sp>
        <p:nvSpPr>
          <p:cNvPr id="16" name="Forma libre 15"/>
          <p:cNvSpPr/>
          <p:nvPr/>
        </p:nvSpPr>
        <p:spPr>
          <a:xfrm>
            <a:off x="697686" y="3651768"/>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Recepción de OV</a:t>
            </a:r>
          </a:p>
        </p:txBody>
      </p:sp>
      <p:sp>
        <p:nvSpPr>
          <p:cNvPr id="17" name="Forma libre 16"/>
          <p:cNvSpPr/>
          <p:nvPr/>
        </p:nvSpPr>
        <p:spPr>
          <a:xfrm>
            <a:off x="697686" y="283729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2">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Recepción de OE</a:t>
            </a:r>
          </a:p>
        </p:txBody>
      </p:sp>
      <p:sp>
        <p:nvSpPr>
          <p:cNvPr id="18" name="Forma libre 17"/>
          <p:cNvSpPr/>
          <p:nvPr/>
        </p:nvSpPr>
        <p:spPr>
          <a:xfrm>
            <a:off x="1051073" y="2103480"/>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3">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Evaluación de OE</a:t>
            </a:r>
          </a:p>
        </p:txBody>
      </p:sp>
      <p:sp>
        <p:nvSpPr>
          <p:cNvPr id="19" name="Forma libre 18"/>
          <p:cNvSpPr/>
          <p:nvPr/>
        </p:nvSpPr>
        <p:spPr>
          <a:xfrm>
            <a:off x="1687853" y="1595665"/>
            <a:ext cx="1017007" cy="1017007"/>
          </a:xfrm>
          <a:custGeom>
            <a:avLst/>
            <a:gdLst>
              <a:gd name="connsiteX0" fmla="*/ 0 w 1017007"/>
              <a:gd name="connsiteY0" fmla="*/ 508504 h 1017007"/>
              <a:gd name="connsiteX1" fmla="*/ 508504 w 1017007"/>
              <a:gd name="connsiteY1" fmla="*/ 0 h 1017007"/>
              <a:gd name="connsiteX2" fmla="*/ 1017008 w 1017007"/>
              <a:gd name="connsiteY2" fmla="*/ 508504 h 1017007"/>
              <a:gd name="connsiteX3" fmla="*/ 508504 w 1017007"/>
              <a:gd name="connsiteY3" fmla="*/ 1017008 h 1017007"/>
              <a:gd name="connsiteX4" fmla="*/ 0 w 1017007"/>
              <a:gd name="connsiteY4" fmla="*/ 508504 h 1017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007" h="1017007">
                <a:moveTo>
                  <a:pt x="0" y="508504"/>
                </a:moveTo>
                <a:cubicBezTo>
                  <a:pt x="0" y="227665"/>
                  <a:pt x="227665" y="0"/>
                  <a:pt x="508504" y="0"/>
                </a:cubicBezTo>
                <a:cubicBezTo>
                  <a:pt x="789343" y="0"/>
                  <a:pt x="1017008" y="227665"/>
                  <a:pt x="1017008" y="508504"/>
                </a:cubicBezTo>
                <a:cubicBezTo>
                  <a:pt x="1017008" y="789343"/>
                  <a:pt x="789343" y="1017008"/>
                  <a:pt x="508504" y="1017008"/>
                </a:cubicBezTo>
                <a:cubicBezTo>
                  <a:pt x="227665" y="1017008"/>
                  <a:pt x="0" y="789343"/>
                  <a:pt x="0" y="508504"/>
                </a:cubicBezTo>
                <a:close/>
              </a:path>
            </a:pathLst>
          </a:custGeom>
          <a:solidFill>
            <a:schemeClr val="accent4">
              <a:alpha val="50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60367" tIns="160367" rIns="160367" bIns="160367" numCol="1" spcCol="1270" anchor="ctr" anchorCtr="0">
            <a:noAutofit/>
          </a:bodyPr>
          <a:lstStyle/>
          <a:p>
            <a:pPr lvl="0" algn="ctr" defTabSz="400050">
              <a:lnSpc>
                <a:spcPct val="90000"/>
              </a:lnSpc>
              <a:spcBef>
                <a:spcPct val="0"/>
              </a:spcBef>
              <a:spcAft>
                <a:spcPct val="35000"/>
              </a:spcAft>
            </a:pPr>
            <a:r>
              <a:rPr lang="es-MX" sz="900" kern="1200" dirty="0"/>
              <a:t>Fallo de la subasta</a:t>
            </a:r>
          </a:p>
        </p:txBody>
      </p:sp>
      <p:sp>
        <p:nvSpPr>
          <p:cNvPr id="20" name="CuadroTexto 19"/>
          <p:cNvSpPr txBox="1"/>
          <p:nvPr/>
        </p:nvSpPr>
        <p:spPr>
          <a:xfrm>
            <a:off x="4292966" y="1299927"/>
            <a:ext cx="4399140" cy="646331"/>
          </a:xfrm>
          <a:prstGeom prst="rect">
            <a:avLst/>
          </a:prstGeom>
          <a:noFill/>
        </p:spPr>
        <p:txBody>
          <a:bodyPr wrap="square" rtlCol="0">
            <a:spAutoFit/>
          </a:bodyPr>
          <a:lstStyle/>
          <a:p>
            <a:pPr marL="285750" indent="-285750" algn="just">
              <a:buFont typeface="Arial" panose="020B0604020202020204" pitchFamily="34" charset="0"/>
              <a:buChar char="•"/>
            </a:pPr>
            <a:r>
              <a:rPr lang="es-MX" dirty="0">
                <a:latin typeface="Arial" panose="020B0604020202020204" pitchFamily="34" charset="0"/>
                <a:cs typeface="Arial" panose="020B0604020202020204" pitchFamily="34" charset="0"/>
              </a:rPr>
              <a:t>Se pública el </a:t>
            </a:r>
            <a:r>
              <a:rPr lang="es-MX" b="1" dirty="0">
                <a:latin typeface="Arial" panose="020B0604020202020204" pitchFamily="34" charset="0"/>
                <a:cs typeface="Arial" panose="020B0604020202020204" pitchFamily="34" charset="0"/>
              </a:rPr>
              <a:t>% umbral</a:t>
            </a:r>
            <a:r>
              <a:rPr lang="es-MX" dirty="0">
                <a:latin typeface="Arial" panose="020B0604020202020204" pitchFamily="34" charset="0"/>
                <a:cs typeface="Arial" panose="020B0604020202020204" pitchFamily="34" charset="0"/>
              </a:rPr>
              <a:t> que es determinado por la CRE.</a:t>
            </a:r>
          </a:p>
        </p:txBody>
      </p:sp>
      <p:sp>
        <p:nvSpPr>
          <p:cNvPr id="21" name="CuadroTexto 20"/>
          <p:cNvSpPr txBox="1"/>
          <p:nvPr/>
        </p:nvSpPr>
        <p:spPr>
          <a:xfrm>
            <a:off x="5049457" y="1973739"/>
            <a:ext cx="3699007" cy="2308324"/>
          </a:xfrm>
          <a:prstGeom prst="rect">
            <a:avLst/>
          </a:prstGeom>
          <a:noFill/>
        </p:spPr>
        <p:txBody>
          <a:bodyPr wrap="square" rtlCol="0">
            <a:spAutoFit/>
          </a:bodyPr>
          <a:lstStyle/>
          <a:p>
            <a:pPr marL="285750" indent="-285750" algn="just">
              <a:buFont typeface="Arial" panose="020B0604020202020204" pitchFamily="34" charset="0"/>
              <a:buChar char="•"/>
            </a:pPr>
            <a:r>
              <a:rPr lang="es-MX" dirty="0">
                <a:latin typeface="Arial" panose="020B0604020202020204" pitchFamily="34" charset="0"/>
                <a:cs typeface="Arial" panose="020B0604020202020204" pitchFamily="34" charset="0"/>
              </a:rPr>
              <a:t>CENACE recibe por medio del sitio las OV, precalifica, solicita información complementaria, revisa recursos de reconsideración, recibe garantías de seriedad y en su caso emite las constancias de  precalificación. </a:t>
            </a:r>
          </a:p>
        </p:txBody>
      </p:sp>
      <p:sp>
        <p:nvSpPr>
          <p:cNvPr id="22" name="CuadroTexto 21"/>
          <p:cNvSpPr txBox="1"/>
          <p:nvPr/>
        </p:nvSpPr>
        <p:spPr>
          <a:xfrm>
            <a:off x="5277824" y="4293096"/>
            <a:ext cx="3414282" cy="646331"/>
          </a:xfrm>
          <a:prstGeom prst="rect">
            <a:avLst/>
          </a:prstGeom>
          <a:noFill/>
        </p:spPr>
        <p:txBody>
          <a:bodyPr wrap="square" rtlCol="0">
            <a:spAutoFit/>
          </a:bodyPr>
          <a:lstStyle/>
          <a:p>
            <a:pPr marL="285750" indent="-285750">
              <a:buFont typeface="Arial" panose="020B0604020202020204" pitchFamily="34" charset="0"/>
              <a:buChar char="•"/>
            </a:pPr>
            <a:r>
              <a:rPr lang="es-MX" dirty="0">
                <a:latin typeface="Arial" panose="020B0604020202020204" pitchFamily="34" charset="0"/>
                <a:cs typeface="Arial" panose="020B0604020202020204" pitchFamily="34" charset="0"/>
              </a:rPr>
              <a:t>CENACE recibe Ofertas Económicas.</a:t>
            </a:r>
          </a:p>
        </p:txBody>
      </p:sp>
      <p:sp>
        <p:nvSpPr>
          <p:cNvPr id="23" name="CuadroTexto 22"/>
          <p:cNvSpPr txBox="1"/>
          <p:nvPr/>
        </p:nvSpPr>
        <p:spPr>
          <a:xfrm>
            <a:off x="4864064" y="4941168"/>
            <a:ext cx="4028416" cy="923330"/>
          </a:xfrm>
          <a:prstGeom prst="rect">
            <a:avLst/>
          </a:prstGeom>
          <a:noFill/>
        </p:spPr>
        <p:txBody>
          <a:bodyPr wrap="square" rtlCol="0">
            <a:spAutoFit/>
          </a:bodyPr>
          <a:lstStyle/>
          <a:p>
            <a:pPr marL="285750" indent="-285750">
              <a:buFont typeface="Arial" panose="020B0604020202020204" pitchFamily="34" charset="0"/>
              <a:buChar char="•"/>
            </a:pPr>
            <a:r>
              <a:rPr lang="es-MX" dirty="0">
                <a:latin typeface="Arial" panose="020B0604020202020204" pitchFamily="34" charset="0"/>
                <a:cs typeface="Arial" panose="020B0604020202020204" pitchFamily="34" charset="0"/>
              </a:rPr>
              <a:t>CENACE procesa y evalúa las OC y las OV por medio de un modelo de optimización.</a:t>
            </a:r>
          </a:p>
        </p:txBody>
      </p:sp>
      <p:sp>
        <p:nvSpPr>
          <p:cNvPr id="24" name="CuadroTexto 23"/>
          <p:cNvSpPr txBox="1"/>
          <p:nvPr/>
        </p:nvSpPr>
        <p:spPr>
          <a:xfrm>
            <a:off x="3779912" y="5795972"/>
            <a:ext cx="5184576" cy="369332"/>
          </a:xfrm>
          <a:prstGeom prst="rect">
            <a:avLst/>
          </a:prstGeom>
          <a:noFill/>
        </p:spPr>
        <p:txBody>
          <a:bodyPr wrap="square" rtlCol="0">
            <a:spAutoFit/>
          </a:bodyPr>
          <a:lstStyle/>
          <a:p>
            <a:pPr marL="285750" indent="-285750">
              <a:buFont typeface="Arial" panose="020B0604020202020204" pitchFamily="34" charset="0"/>
              <a:buChar char="•"/>
            </a:pPr>
            <a:r>
              <a:rPr lang="es-MX" dirty="0">
                <a:latin typeface="Arial" panose="020B0604020202020204" pitchFamily="34" charset="0"/>
                <a:cs typeface="Arial" panose="020B0604020202020204" pitchFamily="34" charset="0"/>
              </a:rPr>
              <a:t>CENACE publica resultados de la SLP 2017.</a:t>
            </a:r>
          </a:p>
        </p:txBody>
      </p:sp>
      <p:sp>
        <p:nvSpPr>
          <p:cNvPr id="26" name="Rectángulo 25"/>
          <p:cNvSpPr/>
          <p:nvPr/>
        </p:nvSpPr>
        <p:spPr>
          <a:xfrm rot="19636116">
            <a:off x="2693033" y="3654248"/>
            <a:ext cx="1063112" cy="400110"/>
          </a:xfrm>
          <a:prstGeom prst="rect">
            <a:avLst/>
          </a:prstGeom>
          <a:noFill/>
        </p:spPr>
        <p:txBody>
          <a:bodyPr wrap="none" lIns="91440" tIns="45720" rIns="91440" bIns="45720">
            <a:spAutoFit/>
          </a:bodyPr>
          <a:lstStyle/>
          <a:p>
            <a:pPr algn="ctr"/>
            <a:r>
              <a:rPr lang="es-ES" sz="2000" dirty="0">
                <a:ln w="0"/>
                <a:effectLst>
                  <a:outerShdw blurRad="38100" dist="19050" dir="2700000" algn="tl" rotWithShape="0">
                    <a:schemeClr val="dk1">
                      <a:alpha val="40000"/>
                    </a:schemeClr>
                  </a:outerShdw>
                </a:effectLst>
              </a:rPr>
              <a:t>SLP2017</a:t>
            </a:r>
            <a:endParaRPr lang="es-ES" sz="2000" b="0" cap="none" spc="0" dirty="0">
              <a:ln w="0"/>
              <a:solidFill>
                <a:schemeClr val="tx1"/>
              </a:solidFill>
              <a:effectLst>
                <a:outerShdw blurRad="38100" dist="19050" dir="2700000" algn="tl" rotWithShape="0">
                  <a:schemeClr val="dk1">
                    <a:alpha val="40000"/>
                  </a:schemeClr>
                </a:outerShdw>
              </a:effectLst>
            </a:endParaRPr>
          </a:p>
        </p:txBody>
      </p:sp>
      <p:sp>
        <p:nvSpPr>
          <p:cNvPr id="27" name="Título 17"/>
          <p:cNvSpPr>
            <a:spLocks noGrp="1"/>
          </p:cNvSpPr>
          <p:nvPr>
            <p:ph type="title"/>
          </p:nvPr>
        </p:nvSpPr>
        <p:spPr>
          <a:xfrm>
            <a:off x="3419872" y="369740"/>
            <a:ext cx="5194920" cy="864096"/>
          </a:xfrm>
        </p:spPr>
        <p:txBody>
          <a:bodyPr/>
          <a:lstStyle/>
          <a:p>
            <a:r>
              <a:rPr lang="es-MX" dirty="0"/>
              <a:t>Proceso General de la Subasta</a:t>
            </a:r>
          </a:p>
        </p:txBody>
      </p:sp>
    </p:spTree>
    <p:extLst>
      <p:ext uri="{BB962C8B-B14F-4D97-AF65-F5344CB8AC3E}">
        <p14:creationId xmlns:p14="http://schemas.microsoft.com/office/powerpoint/2010/main" val="241556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1" grpId="0"/>
      <p:bldP spid="22" grpId="0"/>
      <p:bldP spid="23" grpId="0"/>
      <p:bldP spid="2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b="1" dirty="0">
                <a:solidFill>
                  <a:schemeClr val="tx1"/>
                </a:solidFill>
              </a:rPr>
              <a:t>Capacidad Financiera</a:t>
            </a:r>
            <a:endParaRPr lang="es-MX" dirty="0"/>
          </a:p>
        </p:txBody>
      </p:sp>
      <p:pic>
        <p:nvPicPr>
          <p:cNvPr id="4" name="Marcador de contenido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99592" y="2420888"/>
            <a:ext cx="692873" cy="984027"/>
          </a:xfrm>
        </p:spPr>
      </p:pic>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6513" y="2547069"/>
            <a:ext cx="1291351" cy="737915"/>
          </a:xfrm>
          <a:prstGeom prst="rect">
            <a:avLst/>
          </a:prstGeom>
        </p:spPr>
      </p:pic>
      <p:pic>
        <p:nvPicPr>
          <p:cNvPr id="6" name="Imagen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9912" y="2430492"/>
            <a:ext cx="1023367" cy="974423"/>
          </a:xfrm>
          <a:prstGeom prst="rect">
            <a:avLst/>
          </a:prstGeom>
        </p:spPr>
      </p:pic>
      <p:pic>
        <p:nvPicPr>
          <p:cNvPr id="7" name="Imagen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83768" y="4653136"/>
            <a:ext cx="1300163" cy="881063"/>
          </a:xfrm>
          <a:prstGeom prst="rect">
            <a:avLst/>
          </a:prstGeom>
        </p:spPr>
      </p:pic>
      <p:pic>
        <p:nvPicPr>
          <p:cNvPr id="8" name="Imagen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36096" y="2557462"/>
            <a:ext cx="1309688" cy="871538"/>
          </a:xfrm>
          <a:prstGeom prst="rect">
            <a:avLst/>
          </a:prstGeom>
        </p:spPr>
      </p:pic>
      <p:sp>
        <p:nvSpPr>
          <p:cNvPr id="9" name="CuadroTexto 8"/>
          <p:cNvSpPr txBox="1"/>
          <p:nvPr/>
        </p:nvSpPr>
        <p:spPr>
          <a:xfrm>
            <a:off x="683568" y="3501008"/>
            <a:ext cx="1008112" cy="338554"/>
          </a:xfrm>
          <a:prstGeom prst="rect">
            <a:avLst/>
          </a:prstGeom>
          <a:noFill/>
        </p:spPr>
        <p:txBody>
          <a:bodyPr wrap="square" rtlCol="0">
            <a:spAutoFit/>
          </a:bodyPr>
          <a:lstStyle/>
          <a:p>
            <a:pPr algn="ctr"/>
            <a:r>
              <a:rPr lang="es-MX" sz="1600" b="1" dirty="0"/>
              <a:t>30 </a:t>
            </a:r>
            <a:r>
              <a:rPr lang="es-MX" sz="1600" b="1" dirty="0" err="1"/>
              <a:t>MWac</a:t>
            </a:r>
            <a:r>
              <a:rPr lang="es-MX" sz="1600" b="1" dirty="0"/>
              <a:t> </a:t>
            </a:r>
            <a:endParaRPr lang="es-MX" b="1" dirty="0"/>
          </a:p>
        </p:txBody>
      </p:sp>
      <p:pic>
        <p:nvPicPr>
          <p:cNvPr id="10" name="Imagen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7544" y="4564354"/>
            <a:ext cx="1545729" cy="1024886"/>
          </a:xfrm>
          <a:prstGeom prst="rect">
            <a:avLst/>
          </a:prstGeom>
        </p:spPr>
      </p:pic>
      <p:sp>
        <p:nvSpPr>
          <p:cNvPr id="11" name="CuadroTexto 10"/>
          <p:cNvSpPr txBox="1"/>
          <p:nvPr/>
        </p:nvSpPr>
        <p:spPr>
          <a:xfrm>
            <a:off x="2123728" y="3501008"/>
            <a:ext cx="1008112" cy="338554"/>
          </a:xfrm>
          <a:prstGeom prst="rect">
            <a:avLst/>
          </a:prstGeom>
          <a:noFill/>
        </p:spPr>
        <p:txBody>
          <a:bodyPr wrap="square" rtlCol="0">
            <a:spAutoFit/>
          </a:bodyPr>
          <a:lstStyle/>
          <a:p>
            <a:pPr algn="ctr"/>
            <a:r>
              <a:rPr lang="es-MX" sz="1600" b="1" dirty="0"/>
              <a:t>50 </a:t>
            </a:r>
            <a:r>
              <a:rPr lang="es-MX" sz="1600" b="1" dirty="0" err="1"/>
              <a:t>MWac</a:t>
            </a:r>
            <a:r>
              <a:rPr lang="es-MX" sz="1600" b="1" dirty="0"/>
              <a:t> </a:t>
            </a:r>
            <a:endParaRPr lang="es-MX" b="1" dirty="0"/>
          </a:p>
        </p:txBody>
      </p:sp>
      <p:sp>
        <p:nvSpPr>
          <p:cNvPr id="12" name="CuadroTexto 11"/>
          <p:cNvSpPr txBox="1"/>
          <p:nvPr/>
        </p:nvSpPr>
        <p:spPr>
          <a:xfrm>
            <a:off x="3707904" y="3501008"/>
            <a:ext cx="1008112" cy="338554"/>
          </a:xfrm>
          <a:prstGeom prst="rect">
            <a:avLst/>
          </a:prstGeom>
          <a:noFill/>
        </p:spPr>
        <p:txBody>
          <a:bodyPr wrap="square" rtlCol="0">
            <a:spAutoFit/>
          </a:bodyPr>
          <a:lstStyle/>
          <a:p>
            <a:pPr algn="ctr"/>
            <a:r>
              <a:rPr lang="es-MX" sz="1600" b="1" dirty="0"/>
              <a:t>50 </a:t>
            </a:r>
            <a:r>
              <a:rPr lang="es-MX" sz="1600" b="1" dirty="0" err="1"/>
              <a:t>MWac</a:t>
            </a:r>
            <a:r>
              <a:rPr lang="es-MX" sz="1600" b="1" dirty="0"/>
              <a:t> </a:t>
            </a:r>
            <a:endParaRPr lang="es-MX" b="1" dirty="0"/>
          </a:p>
        </p:txBody>
      </p:sp>
      <p:sp>
        <p:nvSpPr>
          <p:cNvPr id="13" name="CuadroTexto 12"/>
          <p:cNvSpPr txBox="1"/>
          <p:nvPr/>
        </p:nvSpPr>
        <p:spPr>
          <a:xfrm>
            <a:off x="5508104" y="3501008"/>
            <a:ext cx="1237680" cy="338554"/>
          </a:xfrm>
          <a:prstGeom prst="rect">
            <a:avLst/>
          </a:prstGeom>
          <a:noFill/>
        </p:spPr>
        <p:txBody>
          <a:bodyPr wrap="square" rtlCol="0">
            <a:spAutoFit/>
          </a:bodyPr>
          <a:lstStyle/>
          <a:p>
            <a:pPr algn="ctr"/>
            <a:r>
              <a:rPr lang="es-MX" sz="1600" b="1" dirty="0"/>
              <a:t>300 </a:t>
            </a:r>
            <a:r>
              <a:rPr lang="es-MX" sz="1600" b="1" dirty="0" err="1"/>
              <a:t>MWac</a:t>
            </a:r>
            <a:r>
              <a:rPr lang="es-MX" sz="1600" b="1" dirty="0"/>
              <a:t> </a:t>
            </a:r>
            <a:endParaRPr lang="es-MX" b="1" dirty="0"/>
          </a:p>
        </p:txBody>
      </p:sp>
      <p:sp>
        <p:nvSpPr>
          <p:cNvPr id="14" name="Signo más 13"/>
          <p:cNvSpPr/>
          <p:nvPr/>
        </p:nvSpPr>
        <p:spPr>
          <a:xfrm>
            <a:off x="1763688" y="3501008"/>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Signo más 14"/>
          <p:cNvSpPr/>
          <p:nvPr/>
        </p:nvSpPr>
        <p:spPr>
          <a:xfrm>
            <a:off x="3327316" y="3562273"/>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Signo más 15"/>
          <p:cNvSpPr/>
          <p:nvPr/>
        </p:nvSpPr>
        <p:spPr>
          <a:xfrm>
            <a:off x="3870239" y="5742768"/>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7" name="Signo más 16"/>
          <p:cNvSpPr/>
          <p:nvPr/>
        </p:nvSpPr>
        <p:spPr>
          <a:xfrm>
            <a:off x="1937344" y="5743999"/>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8" name="Signo más 17"/>
          <p:cNvSpPr/>
          <p:nvPr/>
        </p:nvSpPr>
        <p:spPr>
          <a:xfrm>
            <a:off x="5076056" y="3573016"/>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9" name="Es igual a 18"/>
          <p:cNvSpPr/>
          <p:nvPr/>
        </p:nvSpPr>
        <p:spPr>
          <a:xfrm flipV="1">
            <a:off x="6876256" y="3558498"/>
            <a:ext cx="360040" cy="30255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20" name="CuadroTexto 19"/>
          <p:cNvSpPr txBox="1"/>
          <p:nvPr/>
        </p:nvSpPr>
        <p:spPr>
          <a:xfrm>
            <a:off x="7510784" y="3501008"/>
            <a:ext cx="1237680" cy="338554"/>
          </a:xfrm>
          <a:prstGeom prst="rect">
            <a:avLst/>
          </a:prstGeom>
          <a:noFill/>
        </p:spPr>
        <p:txBody>
          <a:bodyPr wrap="square" rtlCol="0">
            <a:spAutoFit/>
          </a:bodyPr>
          <a:lstStyle/>
          <a:p>
            <a:pPr algn="ctr"/>
            <a:r>
              <a:rPr lang="es-MX" sz="1600" b="1" dirty="0"/>
              <a:t>480 </a:t>
            </a:r>
            <a:r>
              <a:rPr lang="es-MX" sz="1600" b="1" dirty="0" err="1"/>
              <a:t>MWac</a:t>
            </a:r>
            <a:r>
              <a:rPr lang="es-MX" sz="1600" b="1" dirty="0"/>
              <a:t> </a:t>
            </a:r>
            <a:endParaRPr lang="es-MX" b="1" dirty="0"/>
          </a:p>
        </p:txBody>
      </p:sp>
      <p:pic>
        <p:nvPicPr>
          <p:cNvPr id="21" name="Imagen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11960" y="4578830"/>
            <a:ext cx="1334756" cy="995933"/>
          </a:xfrm>
          <a:prstGeom prst="rect">
            <a:avLst/>
          </a:prstGeom>
        </p:spPr>
      </p:pic>
      <p:pic>
        <p:nvPicPr>
          <p:cNvPr id="22" name="Imagen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84168" y="4581128"/>
            <a:ext cx="1659996" cy="929598"/>
          </a:xfrm>
          <a:prstGeom prst="rect">
            <a:avLst/>
          </a:prstGeom>
        </p:spPr>
      </p:pic>
      <p:sp>
        <p:nvSpPr>
          <p:cNvPr id="23" name="Signo más 22"/>
          <p:cNvSpPr/>
          <p:nvPr/>
        </p:nvSpPr>
        <p:spPr>
          <a:xfrm>
            <a:off x="5590819" y="5704511"/>
            <a:ext cx="292825" cy="216024"/>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4" name="CuadroTexto 23"/>
          <p:cNvSpPr txBox="1"/>
          <p:nvPr/>
        </p:nvSpPr>
        <p:spPr>
          <a:xfrm>
            <a:off x="683568" y="5682734"/>
            <a:ext cx="1008112" cy="338554"/>
          </a:xfrm>
          <a:prstGeom prst="rect">
            <a:avLst/>
          </a:prstGeom>
          <a:noFill/>
        </p:spPr>
        <p:txBody>
          <a:bodyPr wrap="square" rtlCol="0">
            <a:spAutoFit/>
          </a:bodyPr>
          <a:lstStyle/>
          <a:p>
            <a:pPr algn="ctr"/>
            <a:r>
              <a:rPr lang="es-MX" sz="1600" b="1" dirty="0"/>
              <a:t>50 </a:t>
            </a:r>
            <a:r>
              <a:rPr lang="es-MX" sz="1600" b="1" dirty="0" err="1"/>
              <a:t>MWac</a:t>
            </a:r>
            <a:r>
              <a:rPr lang="es-MX" sz="1600" b="1" dirty="0"/>
              <a:t> </a:t>
            </a:r>
            <a:endParaRPr lang="es-MX" b="1" dirty="0"/>
          </a:p>
        </p:txBody>
      </p:sp>
      <p:sp>
        <p:nvSpPr>
          <p:cNvPr id="25" name="CuadroTexto 24"/>
          <p:cNvSpPr txBox="1"/>
          <p:nvPr/>
        </p:nvSpPr>
        <p:spPr>
          <a:xfrm>
            <a:off x="2627783" y="5682734"/>
            <a:ext cx="1228155" cy="338554"/>
          </a:xfrm>
          <a:prstGeom prst="rect">
            <a:avLst/>
          </a:prstGeom>
          <a:noFill/>
        </p:spPr>
        <p:txBody>
          <a:bodyPr wrap="square" rtlCol="0">
            <a:spAutoFit/>
          </a:bodyPr>
          <a:lstStyle/>
          <a:p>
            <a:pPr algn="ctr"/>
            <a:r>
              <a:rPr lang="es-MX" sz="1600" b="1" dirty="0"/>
              <a:t>100 </a:t>
            </a:r>
            <a:r>
              <a:rPr lang="es-MX" sz="1600" b="1" dirty="0" err="1"/>
              <a:t>MWac</a:t>
            </a:r>
            <a:r>
              <a:rPr lang="es-MX" sz="1600" b="1" dirty="0"/>
              <a:t> </a:t>
            </a:r>
            <a:endParaRPr lang="es-MX" b="1" dirty="0"/>
          </a:p>
        </p:txBody>
      </p:sp>
      <p:sp>
        <p:nvSpPr>
          <p:cNvPr id="26" name="CuadroTexto 25"/>
          <p:cNvSpPr txBox="1"/>
          <p:nvPr/>
        </p:nvSpPr>
        <p:spPr>
          <a:xfrm>
            <a:off x="4427984" y="5682734"/>
            <a:ext cx="1190740" cy="338554"/>
          </a:xfrm>
          <a:prstGeom prst="rect">
            <a:avLst/>
          </a:prstGeom>
          <a:noFill/>
        </p:spPr>
        <p:txBody>
          <a:bodyPr wrap="square" rtlCol="0">
            <a:spAutoFit/>
          </a:bodyPr>
          <a:lstStyle/>
          <a:p>
            <a:pPr algn="ctr"/>
            <a:r>
              <a:rPr lang="es-MX" sz="1600" b="1" dirty="0"/>
              <a:t>50MWac </a:t>
            </a:r>
            <a:endParaRPr lang="es-MX" b="1" dirty="0"/>
          </a:p>
        </p:txBody>
      </p:sp>
      <p:sp>
        <p:nvSpPr>
          <p:cNvPr id="27" name="CuadroTexto 26"/>
          <p:cNvSpPr txBox="1"/>
          <p:nvPr/>
        </p:nvSpPr>
        <p:spPr>
          <a:xfrm>
            <a:off x="6084168" y="5682734"/>
            <a:ext cx="1190740" cy="338554"/>
          </a:xfrm>
          <a:prstGeom prst="rect">
            <a:avLst/>
          </a:prstGeom>
          <a:noFill/>
        </p:spPr>
        <p:txBody>
          <a:bodyPr wrap="square" rtlCol="0">
            <a:spAutoFit/>
          </a:bodyPr>
          <a:lstStyle/>
          <a:p>
            <a:pPr algn="ctr"/>
            <a:r>
              <a:rPr lang="es-MX" sz="1600" b="1" dirty="0"/>
              <a:t>50MWac </a:t>
            </a:r>
            <a:endParaRPr lang="es-MX" b="1" dirty="0"/>
          </a:p>
        </p:txBody>
      </p:sp>
      <p:sp>
        <p:nvSpPr>
          <p:cNvPr id="28" name="Es igual a 27"/>
          <p:cNvSpPr/>
          <p:nvPr/>
        </p:nvSpPr>
        <p:spPr>
          <a:xfrm flipV="1">
            <a:off x="7259136" y="5661248"/>
            <a:ext cx="360040" cy="30255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29" name="CuadroTexto 28"/>
          <p:cNvSpPr txBox="1"/>
          <p:nvPr/>
        </p:nvSpPr>
        <p:spPr>
          <a:xfrm>
            <a:off x="7596336" y="5661248"/>
            <a:ext cx="1190740" cy="338554"/>
          </a:xfrm>
          <a:prstGeom prst="rect">
            <a:avLst/>
          </a:prstGeom>
          <a:noFill/>
        </p:spPr>
        <p:txBody>
          <a:bodyPr wrap="square" rtlCol="0">
            <a:spAutoFit/>
          </a:bodyPr>
          <a:lstStyle/>
          <a:p>
            <a:pPr algn="ctr"/>
            <a:r>
              <a:rPr lang="es-MX" sz="1600" b="1" dirty="0"/>
              <a:t>250MWac </a:t>
            </a:r>
            <a:endParaRPr lang="es-MX" b="1" dirty="0"/>
          </a:p>
        </p:txBody>
      </p:sp>
      <p:sp>
        <p:nvSpPr>
          <p:cNvPr id="30" name="CuadroTexto 29"/>
          <p:cNvSpPr txBox="1"/>
          <p:nvPr/>
        </p:nvSpPr>
        <p:spPr>
          <a:xfrm>
            <a:off x="899592" y="1484784"/>
            <a:ext cx="5227352" cy="369332"/>
          </a:xfrm>
          <a:prstGeom prst="rect">
            <a:avLst/>
          </a:prstGeom>
          <a:noFill/>
        </p:spPr>
        <p:txBody>
          <a:bodyPr wrap="square" rtlCol="0">
            <a:spAutoFit/>
          </a:bodyPr>
          <a:lstStyle/>
          <a:p>
            <a:pPr algn="ctr"/>
            <a:r>
              <a:rPr lang="es-MX" b="1" dirty="0"/>
              <a:t>Proyectos Financiados en el pasado</a:t>
            </a:r>
          </a:p>
        </p:txBody>
      </p:sp>
      <p:sp>
        <p:nvSpPr>
          <p:cNvPr id="31" name="CuadroTexto 30"/>
          <p:cNvSpPr txBox="1"/>
          <p:nvPr/>
        </p:nvSpPr>
        <p:spPr>
          <a:xfrm>
            <a:off x="2296976" y="3995772"/>
            <a:ext cx="5227352" cy="369332"/>
          </a:xfrm>
          <a:prstGeom prst="rect">
            <a:avLst/>
          </a:prstGeom>
          <a:noFill/>
        </p:spPr>
        <p:txBody>
          <a:bodyPr wrap="square" rtlCol="0">
            <a:spAutoFit/>
          </a:bodyPr>
          <a:lstStyle/>
          <a:p>
            <a:pPr algn="ctr"/>
            <a:r>
              <a:rPr lang="es-MX" b="1" dirty="0"/>
              <a:t>Proyectos a Desarrollar </a:t>
            </a:r>
          </a:p>
        </p:txBody>
      </p:sp>
      <p:pic>
        <p:nvPicPr>
          <p:cNvPr id="3" name="Imagen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64288" y="1422419"/>
            <a:ext cx="1377504" cy="1031798"/>
          </a:xfrm>
          <a:prstGeom prst="rect">
            <a:avLst/>
          </a:prstGeom>
        </p:spPr>
      </p:pic>
      <p:pic>
        <p:nvPicPr>
          <p:cNvPr id="32" name="Imagen 3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93234" y="4014815"/>
            <a:ext cx="762000" cy="871538"/>
          </a:xfrm>
          <a:prstGeom prst="rect">
            <a:avLst/>
          </a:prstGeom>
        </p:spPr>
      </p:pic>
    </p:spTree>
    <p:extLst>
      <p:ext uri="{BB962C8B-B14F-4D97-AF65-F5344CB8AC3E}">
        <p14:creationId xmlns:p14="http://schemas.microsoft.com/office/powerpoint/2010/main" val="14726991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b="1" u="sng" dirty="0">
                <a:solidFill>
                  <a:schemeClr val="tx1"/>
                </a:solidFill>
              </a:rPr>
              <a:t>Relación Jurídica para acreditar</a:t>
            </a:r>
            <a:br>
              <a:rPr lang="es-MX" b="1" u="sng" dirty="0">
                <a:solidFill>
                  <a:schemeClr val="tx1"/>
                </a:solidFill>
              </a:rPr>
            </a:br>
            <a:r>
              <a:rPr lang="es-MX" b="1" u="sng" dirty="0">
                <a:solidFill>
                  <a:schemeClr val="tx1"/>
                </a:solidFill>
              </a:rPr>
              <a:t>Capacidad Financiera </a:t>
            </a:r>
            <a:endParaRPr lang="es-MX" dirty="0"/>
          </a:p>
        </p:txBody>
      </p:sp>
      <p:graphicFrame>
        <p:nvGraphicFramePr>
          <p:cNvPr id="10" name="Marcador de contenido 9"/>
          <p:cNvGraphicFramePr>
            <a:graphicFrameLocks noGrp="1"/>
          </p:cNvGraphicFramePr>
          <p:nvPr>
            <p:ph idx="1"/>
            <p:extLst/>
          </p:nvPr>
        </p:nvGraphicFramePr>
        <p:xfrm>
          <a:off x="1105272" y="1988369"/>
          <a:ext cx="6635080" cy="36728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130805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2780928"/>
            <a:ext cx="7772400" cy="1470025"/>
          </a:xfrm>
        </p:spPr>
        <p:txBody>
          <a:bodyPr>
            <a:normAutofit/>
          </a:bodyPr>
          <a:lstStyle/>
          <a:p>
            <a:r>
              <a:rPr lang="es-MX" dirty="0"/>
              <a:t>Capacidad Técnica y de Ejecución</a:t>
            </a:r>
          </a:p>
        </p:txBody>
      </p:sp>
    </p:spTree>
    <p:extLst>
      <p:ext uri="{BB962C8B-B14F-4D97-AF65-F5344CB8AC3E}">
        <p14:creationId xmlns:p14="http://schemas.microsoft.com/office/powerpoint/2010/main" val="42589324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3928" y="332656"/>
            <a:ext cx="4762872" cy="864096"/>
          </a:xfrm>
        </p:spPr>
        <p:txBody>
          <a:bodyPr/>
          <a:lstStyle/>
          <a:p>
            <a:r>
              <a:rPr lang="es-MX" sz="2800" dirty="0"/>
              <a:t>Productos a ofertar en las OV Técnicas y su constitución</a:t>
            </a:r>
          </a:p>
        </p:txBody>
      </p:sp>
      <p:sp>
        <p:nvSpPr>
          <p:cNvPr id="4" name="Forma libre 3"/>
          <p:cNvSpPr/>
          <p:nvPr/>
        </p:nvSpPr>
        <p:spPr>
          <a:xfrm>
            <a:off x="1688216" y="2062299"/>
            <a:ext cx="5908120" cy="405044"/>
          </a:xfrm>
          <a:custGeom>
            <a:avLst/>
            <a:gdLst>
              <a:gd name="connsiteX0" fmla="*/ 0 w 6998574"/>
              <a:gd name="connsiteY0" fmla="*/ 50631 h 405044"/>
              <a:gd name="connsiteX1" fmla="*/ 6796052 w 6998574"/>
              <a:gd name="connsiteY1" fmla="*/ 50631 h 405044"/>
              <a:gd name="connsiteX2" fmla="*/ 6796052 w 6998574"/>
              <a:gd name="connsiteY2" fmla="*/ 0 h 405044"/>
              <a:gd name="connsiteX3" fmla="*/ 6998574 w 6998574"/>
              <a:gd name="connsiteY3" fmla="*/ 202522 h 405044"/>
              <a:gd name="connsiteX4" fmla="*/ 6796052 w 6998574"/>
              <a:gd name="connsiteY4" fmla="*/ 405044 h 405044"/>
              <a:gd name="connsiteX5" fmla="*/ 6796052 w 6998574"/>
              <a:gd name="connsiteY5" fmla="*/ 354414 h 405044"/>
              <a:gd name="connsiteX6" fmla="*/ 0 w 6998574"/>
              <a:gd name="connsiteY6" fmla="*/ 354414 h 405044"/>
              <a:gd name="connsiteX7" fmla="*/ 0 w 6998574"/>
              <a:gd name="connsiteY7" fmla="*/ 50631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98574" h="405044">
                <a:moveTo>
                  <a:pt x="0" y="50631"/>
                </a:moveTo>
                <a:lnTo>
                  <a:pt x="6796052" y="50631"/>
                </a:lnTo>
                <a:lnTo>
                  <a:pt x="6796052" y="0"/>
                </a:lnTo>
                <a:lnTo>
                  <a:pt x="6998574" y="202522"/>
                </a:lnTo>
                <a:lnTo>
                  <a:pt x="6796052" y="405044"/>
                </a:lnTo>
                <a:lnTo>
                  <a:pt x="6796052" y="354414"/>
                </a:lnTo>
                <a:lnTo>
                  <a:pt x="0" y="354414"/>
                </a:lnTo>
                <a:lnTo>
                  <a:pt x="0" y="50631"/>
                </a:lnTo>
                <a:close/>
              </a:path>
            </a:pathLst>
          </a:cu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9525" tIns="60156" rIns="161416" bIns="60155" numCol="1" spcCol="1270" anchor="t" anchorCtr="0">
            <a:noAutofit/>
          </a:bodyPr>
          <a:lstStyle/>
          <a:p>
            <a:pPr marL="114300" lvl="1" indent="-114300" algn="l" defTabSz="666750">
              <a:lnSpc>
                <a:spcPct val="90000"/>
              </a:lnSpc>
              <a:spcBef>
                <a:spcPct val="0"/>
              </a:spcBef>
              <a:spcAft>
                <a:spcPct val="15000"/>
              </a:spcAft>
              <a:buChar char="••"/>
            </a:pPr>
            <a:r>
              <a:rPr lang="es-MX" sz="1400" kern="1200" dirty="0"/>
              <a:t>Oferta por </a:t>
            </a:r>
            <a:r>
              <a:rPr lang="es-MX" sz="1400" b="1" kern="1200" dirty="0"/>
              <a:t>15 años</a:t>
            </a:r>
            <a:r>
              <a:rPr lang="es-MX" sz="1400" kern="1200" dirty="0"/>
              <a:t>, a partir de la Fecha de Operación Ofertada, en MW/año</a:t>
            </a:r>
          </a:p>
        </p:txBody>
      </p:sp>
      <p:sp>
        <p:nvSpPr>
          <p:cNvPr id="5" name="Forma libre 4"/>
          <p:cNvSpPr/>
          <p:nvPr/>
        </p:nvSpPr>
        <p:spPr>
          <a:xfrm>
            <a:off x="477894" y="2062299"/>
            <a:ext cx="1210322" cy="405044"/>
          </a:xfrm>
          <a:custGeom>
            <a:avLst/>
            <a:gdLst>
              <a:gd name="connsiteX0" fmla="*/ 0 w 1210322"/>
              <a:gd name="connsiteY0" fmla="*/ 67509 h 405044"/>
              <a:gd name="connsiteX1" fmla="*/ 67509 w 1210322"/>
              <a:gd name="connsiteY1" fmla="*/ 0 h 405044"/>
              <a:gd name="connsiteX2" fmla="*/ 1142813 w 1210322"/>
              <a:gd name="connsiteY2" fmla="*/ 0 h 405044"/>
              <a:gd name="connsiteX3" fmla="*/ 1210322 w 1210322"/>
              <a:gd name="connsiteY3" fmla="*/ 67509 h 405044"/>
              <a:gd name="connsiteX4" fmla="*/ 1210322 w 1210322"/>
              <a:gd name="connsiteY4" fmla="*/ 337535 h 405044"/>
              <a:gd name="connsiteX5" fmla="*/ 1142813 w 1210322"/>
              <a:gd name="connsiteY5" fmla="*/ 405044 h 405044"/>
              <a:gd name="connsiteX6" fmla="*/ 67509 w 1210322"/>
              <a:gd name="connsiteY6" fmla="*/ 405044 h 405044"/>
              <a:gd name="connsiteX7" fmla="*/ 0 w 1210322"/>
              <a:gd name="connsiteY7" fmla="*/ 337535 h 405044"/>
              <a:gd name="connsiteX8" fmla="*/ 0 w 1210322"/>
              <a:gd name="connsiteY8" fmla="*/ 67509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0322" h="405044">
                <a:moveTo>
                  <a:pt x="0" y="67509"/>
                </a:moveTo>
                <a:cubicBezTo>
                  <a:pt x="0" y="30225"/>
                  <a:pt x="30225" y="0"/>
                  <a:pt x="67509" y="0"/>
                </a:cubicBezTo>
                <a:lnTo>
                  <a:pt x="1142813" y="0"/>
                </a:lnTo>
                <a:cubicBezTo>
                  <a:pt x="1180097" y="0"/>
                  <a:pt x="1210322" y="30225"/>
                  <a:pt x="1210322" y="67509"/>
                </a:cubicBezTo>
                <a:lnTo>
                  <a:pt x="1210322" y="337535"/>
                </a:lnTo>
                <a:cubicBezTo>
                  <a:pt x="1210322" y="374819"/>
                  <a:pt x="1180097" y="405044"/>
                  <a:pt x="1142813" y="405044"/>
                </a:cubicBezTo>
                <a:lnTo>
                  <a:pt x="67509" y="405044"/>
                </a:lnTo>
                <a:cubicBezTo>
                  <a:pt x="30225" y="405044"/>
                  <a:pt x="0" y="374819"/>
                  <a:pt x="0" y="337535"/>
                </a:cubicBezTo>
                <a:lnTo>
                  <a:pt x="0" y="67509"/>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95973" tIns="57873" rIns="95973" bIns="57873" numCol="1" spcCol="1270" anchor="ctr" anchorCtr="0">
            <a:noAutofit/>
          </a:bodyPr>
          <a:lstStyle/>
          <a:p>
            <a:pPr lvl="0" algn="ctr" defTabSz="889000">
              <a:lnSpc>
                <a:spcPct val="90000"/>
              </a:lnSpc>
              <a:spcBef>
                <a:spcPct val="0"/>
              </a:spcBef>
              <a:spcAft>
                <a:spcPct val="35000"/>
              </a:spcAft>
            </a:pPr>
            <a:r>
              <a:rPr lang="es-MX" sz="2000" kern="1200" dirty="0"/>
              <a:t>Potencia</a:t>
            </a:r>
          </a:p>
        </p:txBody>
      </p:sp>
      <p:sp>
        <p:nvSpPr>
          <p:cNvPr id="6" name="Forma libre 5"/>
          <p:cNvSpPr/>
          <p:nvPr/>
        </p:nvSpPr>
        <p:spPr>
          <a:xfrm>
            <a:off x="1688216" y="2507848"/>
            <a:ext cx="5908120" cy="405044"/>
          </a:xfrm>
          <a:custGeom>
            <a:avLst/>
            <a:gdLst>
              <a:gd name="connsiteX0" fmla="*/ 0 w 6998574"/>
              <a:gd name="connsiteY0" fmla="*/ 50631 h 405044"/>
              <a:gd name="connsiteX1" fmla="*/ 6796052 w 6998574"/>
              <a:gd name="connsiteY1" fmla="*/ 50631 h 405044"/>
              <a:gd name="connsiteX2" fmla="*/ 6796052 w 6998574"/>
              <a:gd name="connsiteY2" fmla="*/ 0 h 405044"/>
              <a:gd name="connsiteX3" fmla="*/ 6998574 w 6998574"/>
              <a:gd name="connsiteY3" fmla="*/ 202522 h 405044"/>
              <a:gd name="connsiteX4" fmla="*/ 6796052 w 6998574"/>
              <a:gd name="connsiteY4" fmla="*/ 405044 h 405044"/>
              <a:gd name="connsiteX5" fmla="*/ 6796052 w 6998574"/>
              <a:gd name="connsiteY5" fmla="*/ 354414 h 405044"/>
              <a:gd name="connsiteX6" fmla="*/ 0 w 6998574"/>
              <a:gd name="connsiteY6" fmla="*/ 354414 h 405044"/>
              <a:gd name="connsiteX7" fmla="*/ 0 w 6998574"/>
              <a:gd name="connsiteY7" fmla="*/ 50631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98574" h="405044">
                <a:moveTo>
                  <a:pt x="0" y="50631"/>
                </a:moveTo>
                <a:lnTo>
                  <a:pt x="6796052" y="50631"/>
                </a:lnTo>
                <a:lnTo>
                  <a:pt x="6796052" y="0"/>
                </a:lnTo>
                <a:lnTo>
                  <a:pt x="6998574" y="202522"/>
                </a:lnTo>
                <a:lnTo>
                  <a:pt x="6796052" y="405044"/>
                </a:lnTo>
                <a:lnTo>
                  <a:pt x="6796052" y="354414"/>
                </a:lnTo>
                <a:lnTo>
                  <a:pt x="0" y="354414"/>
                </a:lnTo>
                <a:lnTo>
                  <a:pt x="0" y="50631"/>
                </a:lnTo>
                <a:close/>
              </a:path>
            </a:pathLst>
          </a:cu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890" tIns="59521" rIns="160781" bIns="59520" numCol="1" spcCol="1270" anchor="t" anchorCtr="0">
            <a:noAutofit/>
          </a:bodyPr>
          <a:lstStyle/>
          <a:p>
            <a:pPr marL="114300" lvl="1" indent="-114300" algn="l" defTabSz="622300">
              <a:lnSpc>
                <a:spcPct val="90000"/>
              </a:lnSpc>
              <a:spcBef>
                <a:spcPct val="0"/>
              </a:spcBef>
              <a:spcAft>
                <a:spcPct val="15000"/>
              </a:spcAft>
              <a:buChar char="••"/>
            </a:pPr>
            <a:r>
              <a:rPr lang="es-MX" sz="1400" kern="1200" dirty="0"/>
              <a:t>Oferta por </a:t>
            </a:r>
            <a:r>
              <a:rPr lang="es-MX" sz="1400" b="1" kern="1200" dirty="0"/>
              <a:t>15 años</a:t>
            </a:r>
            <a:r>
              <a:rPr lang="es-MX" sz="1400" kern="1200" dirty="0"/>
              <a:t>, a partir de la Fecha de Operación Ofertada, en </a:t>
            </a:r>
            <a:r>
              <a:rPr lang="es-MX" sz="1400" kern="1200" dirty="0" err="1"/>
              <a:t>MWh</a:t>
            </a:r>
            <a:r>
              <a:rPr lang="es-MX" sz="1400" dirty="0"/>
              <a:t>/año</a:t>
            </a:r>
            <a:endParaRPr lang="es-MX" sz="1400" kern="1200" dirty="0"/>
          </a:p>
        </p:txBody>
      </p:sp>
      <p:sp>
        <p:nvSpPr>
          <p:cNvPr id="7" name="Forma libre 6"/>
          <p:cNvSpPr/>
          <p:nvPr/>
        </p:nvSpPr>
        <p:spPr>
          <a:xfrm>
            <a:off x="477894" y="2507848"/>
            <a:ext cx="1210322" cy="405044"/>
          </a:xfrm>
          <a:custGeom>
            <a:avLst/>
            <a:gdLst>
              <a:gd name="connsiteX0" fmla="*/ 0 w 1210322"/>
              <a:gd name="connsiteY0" fmla="*/ 67509 h 405044"/>
              <a:gd name="connsiteX1" fmla="*/ 67509 w 1210322"/>
              <a:gd name="connsiteY1" fmla="*/ 0 h 405044"/>
              <a:gd name="connsiteX2" fmla="*/ 1142813 w 1210322"/>
              <a:gd name="connsiteY2" fmla="*/ 0 h 405044"/>
              <a:gd name="connsiteX3" fmla="*/ 1210322 w 1210322"/>
              <a:gd name="connsiteY3" fmla="*/ 67509 h 405044"/>
              <a:gd name="connsiteX4" fmla="*/ 1210322 w 1210322"/>
              <a:gd name="connsiteY4" fmla="*/ 337535 h 405044"/>
              <a:gd name="connsiteX5" fmla="*/ 1142813 w 1210322"/>
              <a:gd name="connsiteY5" fmla="*/ 405044 h 405044"/>
              <a:gd name="connsiteX6" fmla="*/ 67509 w 1210322"/>
              <a:gd name="connsiteY6" fmla="*/ 405044 h 405044"/>
              <a:gd name="connsiteX7" fmla="*/ 0 w 1210322"/>
              <a:gd name="connsiteY7" fmla="*/ 337535 h 405044"/>
              <a:gd name="connsiteX8" fmla="*/ 0 w 1210322"/>
              <a:gd name="connsiteY8" fmla="*/ 67509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0322" h="405044">
                <a:moveTo>
                  <a:pt x="0" y="67509"/>
                </a:moveTo>
                <a:cubicBezTo>
                  <a:pt x="0" y="30225"/>
                  <a:pt x="30225" y="0"/>
                  <a:pt x="67509" y="0"/>
                </a:cubicBezTo>
                <a:lnTo>
                  <a:pt x="1142813" y="0"/>
                </a:lnTo>
                <a:cubicBezTo>
                  <a:pt x="1180097" y="0"/>
                  <a:pt x="1210322" y="30225"/>
                  <a:pt x="1210322" y="67509"/>
                </a:cubicBezTo>
                <a:lnTo>
                  <a:pt x="1210322" y="337535"/>
                </a:lnTo>
                <a:cubicBezTo>
                  <a:pt x="1210322" y="374819"/>
                  <a:pt x="1180097" y="405044"/>
                  <a:pt x="1142813" y="405044"/>
                </a:cubicBezTo>
                <a:lnTo>
                  <a:pt x="67509" y="405044"/>
                </a:lnTo>
                <a:cubicBezTo>
                  <a:pt x="30225" y="405044"/>
                  <a:pt x="0" y="374819"/>
                  <a:pt x="0" y="337535"/>
                </a:cubicBezTo>
                <a:lnTo>
                  <a:pt x="0" y="67509"/>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95973" tIns="57873" rIns="95973" bIns="57873" numCol="1" spcCol="1270" anchor="ctr" anchorCtr="0">
            <a:noAutofit/>
          </a:bodyPr>
          <a:lstStyle/>
          <a:p>
            <a:pPr lvl="0" algn="ctr" defTabSz="889000">
              <a:lnSpc>
                <a:spcPct val="90000"/>
              </a:lnSpc>
              <a:spcBef>
                <a:spcPct val="0"/>
              </a:spcBef>
              <a:spcAft>
                <a:spcPct val="35000"/>
              </a:spcAft>
            </a:pPr>
            <a:r>
              <a:rPr lang="es-MX" sz="2000" kern="1200" dirty="0"/>
              <a:t>EEA</a:t>
            </a:r>
          </a:p>
        </p:txBody>
      </p:sp>
      <p:sp>
        <p:nvSpPr>
          <p:cNvPr id="8" name="Forma libre 7"/>
          <p:cNvSpPr/>
          <p:nvPr/>
        </p:nvSpPr>
        <p:spPr>
          <a:xfrm>
            <a:off x="1689567" y="2953398"/>
            <a:ext cx="6993507" cy="405044"/>
          </a:xfrm>
          <a:custGeom>
            <a:avLst/>
            <a:gdLst>
              <a:gd name="connsiteX0" fmla="*/ 0 w 6993507"/>
              <a:gd name="connsiteY0" fmla="*/ 50631 h 405044"/>
              <a:gd name="connsiteX1" fmla="*/ 6790985 w 6993507"/>
              <a:gd name="connsiteY1" fmla="*/ 50631 h 405044"/>
              <a:gd name="connsiteX2" fmla="*/ 6790985 w 6993507"/>
              <a:gd name="connsiteY2" fmla="*/ 0 h 405044"/>
              <a:gd name="connsiteX3" fmla="*/ 6993507 w 6993507"/>
              <a:gd name="connsiteY3" fmla="*/ 202522 h 405044"/>
              <a:gd name="connsiteX4" fmla="*/ 6790985 w 6993507"/>
              <a:gd name="connsiteY4" fmla="*/ 405044 h 405044"/>
              <a:gd name="connsiteX5" fmla="*/ 6790985 w 6993507"/>
              <a:gd name="connsiteY5" fmla="*/ 354414 h 405044"/>
              <a:gd name="connsiteX6" fmla="*/ 0 w 6993507"/>
              <a:gd name="connsiteY6" fmla="*/ 354414 h 405044"/>
              <a:gd name="connsiteX7" fmla="*/ 0 w 6993507"/>
              <a:gd name="connsiteY7" fmla="*/ 50631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93507" h="405044">
                <a:moveTo>
                  <a:pt x="0" y="50631"/>
                </a:moveTo>
                <a:lnTo>
                  <a:pt x="6790985" y="50631"/>
                </a:lnTo>
                <a:lnTo>
                  <a:pt x="6790985" y="0"/>
                </a:lnTo>
                <a:lnTo>
                  <a:pt x="6993507" y="202522"/>
                </a:lnTo>
                <a:lnTo>
                  <a:pt x="6790985" y="405044"/>
                </a:lnTo>
                <a:lnTo>
                  <a:pt x="6790985" y="354414"/>
                </a:lnTo>
                <a:lnTo>
                  <a:pt x="0" y="354414"/>
                </a:lnTo>
                <a:lnTo>
                  <a:pt x="0" y="50631"/>
                </a:lnTo>
                <a:close/>
              </a:path>
            </a:pathLst>
          </a:cu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8890" tIns="59521" rIns="160781" bIns="59520" numCol="1" spcCol="1270" anchor="t" anchorCtr="0">
            <a:noAutofit/>
          </a:bodyPr>
          <a:lstStyle/>
          <a:p>
            <a:pPr marL="114300" lvl="1" indent="-114300" algn="l" defTabSz="622300">
              <a:lnSpc>
                <a:spcPct val="90000"/>
              </a:lnSpc>
              <a:spcBef>
                <a:spcPct val="0"/>
              </a:spcBef>
              <a:spcAft>
                <a:spcPct val="15000"/>
              </a:spcAft>
              <a:buChar char="••"/>
            </a:pPr>
            <a:r>
              <a:rPr lang="es-MX" sz="1400" kern="1200" dirty="0"/>
              <a:t>Oferta por </a:t>
            </a:r>
            <a:r>
              <a:rPr lang="es-MX" sz="1400" b="1" kern="1200" dirty="0"/>
              <a:t>20 años</a:t>
            </a:r>
            <a:r>
              <a:rPr lang="es-MX" sz="1400" kern="1200" dirty="0"/>
              <a:t>, a partir de la Fecha de Operación Ofertada, en CEL´s por año</a:t>
            </a:r>
          </a:p>
        </p:txBody>
      </p:sp>
      <p:sp>
        <p:nvSpPr>
          <p:cNvPr id="9" name="Forma libre 8"/>
          <p:cNvSpPr/>
          <p:nvPr/>
        </p:nvSpPr>
        <p:spPr>
          <a:xfrm>
            <a:off x="481609" y="2953398"/>
            <a:ext cx="1207958" cy="405044"/>
          </a:xfrm>
          <a:custGeom>
            <a:avLst/>
            <a:gdLst>
              <a:gd name="connsiteX0" fmla="*/ 0 w 1207958"/>
              <a:gd name="connsiteY0" fmla="*/ 67509 h 405044"/>
              <a:gd name="connsiteX1" fmla="*/ 67509 w 1207958"/>
              <a:gd name="connsiteY1" fmla="*/ 0 h 405044"/>
              <a:gd name="connsiteX2" fmla="*/ 1140449 w 1207958"/>
              <a:gd name="connsiteY2" fmla="*/ 0 h 405044"/>
              <a:gd name="connsiteX3" fmla="*/ 1207958 w 1207958"/>
              <a:gd name="connsiteY3" fmla="*/ 67509 h 405044"/>
              <a:gd name="connsiteX4" fmla="*/ 1207958 w 1207958"/>
              <a:gd name="connsiteY4" fmla="*/ 337535 h 405044"/>
              <a:gd name="connsiteX5" fmla="*/ 1140449 w 1207958"/>
              <a:gd name="connsiteY5" fmla="*/ 405044 h 405044"/>
              <a:gd name="connsiteX6" fmla="*/ 67509 w 1207958"/>
              <a:gd name="connsiteY6" fmla="*/ 405044 h 405044"/>
              <a:gd name="connsiteX7" fmla="*/ 0 w 1207958"/>
              <a:gd name="connsiteY7" fmla="*/ 337535 h 405044"/>
              <a:gd name="connsiteX8" fmla="*/ 0 w 1207958"/>
              <a:gd name="connsiteY8" fmla="*/ 67509 h 405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7958" h="405044">
                <a:moveTo>
                  <a:pt x="0" y="67509"/>
                </a:moveTo>
                <a:cubicBezTo>
                  <a:pt x="0" y="30225"/>
                  <a:pt x="30225" y="0"/>
                  <a:pt x="67509" y="0"/>
                </a:cubicBezTo>
                <a:lnTo>
                  <a:pt x="1140449" y="0"/>
                </a:lnTo>
                <a:cubicBezTo>
                  <a:pt x="1177733" y="0"/>
                  <a:pt x="1207958" y="30225"/>
                  <a:pt x="1207958" y="67509"/>
                </a:cubicBezTo>
                <a:lnTo>
                  <a:pt x="1207958" y="337535"/>
                </a:lnTo>
                <a:cubicBezTo>
                  <a:pt x="1207958" y="374819"/>
                  <a:pt x="1177733" y="405044"/>
                  <a:pt x="1140449" y="405044"/>
                </a:cubicBezTo>
                <a:lnTo>
                  <a:pt x="67509" y="405044"/>
                </a:lnTo>
                <a:cubicBezTo>
                  <a:pt x="30225" y="405044"/>
                  <a:pt x="0" y="374819"/>
                  <a:pt x="0" y="337535"/>
                </a:cubicBezTo>
                <a:lnTo>
                  <a:pt x="0" y="67509"/>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95973" tIns="57873" rIns="95973" bIns="57873" numCol="1" spcCol="1270" anchor="ctr" anchorCtr="0">
            <a:noAutofit/>
          </a:bodyPr>
          <a:lstStyle/>
          <a:p>
            <a:pPr lvl="0" algn="ctr" defTabSz="889000">
              <a:lnSpc>
                <a:spcPct val="90000"/>
              </a:lnSpc>
              <a:spcBef>
                <a:spcPct val="0"/>
              </a:spcBef>
              <a:spcAft>
                <a:spcPct val="35000"/>
              </a:spcAft>
            </a:pPr>
            <a:r>
              <a:rPr lang="es-MX" sz="2000" kern="1200" dirty="0"/>
              <a:t>CEL´s</a:t>
            </a:r>
          </a:p>
        </p:txBody>
      </p:sp>
      <p:sp>
        <p:nvSpPr>
          <p:cNvPr id="12" name="Rectángulo 11"/>
          <p:cNvSpPr/>
          <p:nvPr/>
        </p:nvSpPr>
        <p:spPr>
          <a:xfrm>
            <a:off x="452710" y="4293096"/>
            <a:ext cx="8219256" cy="584775"/>
          </a:xfrm>
          <a:prstGeom prst="rect">
            <a:avLst/>
          </a:prstGeom>
        </p:spPr>
        <p:txBody>
          <a:bodyPr wrap="square">
            <a:spAutoFit/>
          </a:bodyPr>
          <a:lstStyle/>
          <a:p>
            <a:pPr algn="just"/>
            <a:r>
              <a:rPr lang="es-MX" sz="1600" b="1" dirty="0">
                <a:solidFill>
                  <a:srgbClr val="7030A0"/>
                </a:solidFill>
                <a:latin typeface="Arial" panose="020B0604020202020204" pitchFamily="34" charset="0"/>
              </a:rPr>
              <a:t>La cantidad de al menos uno de los Productos ofrecidos en cada Oferta de Venta deberá ser igual o mayor a los umbrales siguientes:</a:t>
            </a:r>
            <a:endParaRPr lang="es-MX" sz="1600" b="1" dirty="0">
              <a:solidFill>
                <a:srgbClr val="7030A0"/>
              </a:solidFill>
            </a:endParaRPr>
          </a:p>
        </p:txBody>
      </p:sp>
      <p:sp>
        <p:nvSpPr>
          <p:cNvPr id="13" name="Rectángulo 12"/>
          <p:cNvSpPr/>
          <p:nvPr/>
        </p:nvSpPr>
        <p:spPr>
          <a:xfrm>
            <a:off x="467544" y="1412776"/>
            <a:ext cx="8219255" cy="369332"/>
          </a:xfrm>
          <a:prstGeom prst="rect">
            <a:avLst/>
          </a:prstGeom>
        </p:spPr>
        <p:txBody>
          <a:bodyPr wrap="square">
            <a:spAutoFit/>
          </a:bodyPr>
          <a:lstStyle/>
          <a:p>
            <a:r>
              <a:rPr lang="es-MX" b="1" dirty="0">
                <a:latin typeface="Arial" panose="020B0604020202020204" pitchFamily="34" charset="0"/>
              </a:rPr>
              <a:t>La descripción del paquete de Productos ofertado deberá contener:</a:t>
            </a:r>
          </a:p>
        </p:txBody>
      </p:sp>
      <p:sp>
        <p:nvSpPr>
          <p:cNvPr id="14" name="Rectángulo 13"/>
          <p:cNvSpPr/>
          <p:nvPr/>
        </p:nvSpPr>
        <p:spPr>
          <a:xfrm>
            <a:off x="452711" y="3581728"/>
            <a:ext cx="8219255" cy="584775"/>
          </a:xfrm>
          <a:prstGeom prst="rect">
            <a:avLst/>
          </a:prstGeom>
        </p:spPr>
        <p:txBody>
          <a:bodyPr wrap="square">
            <a:spAutoFit/>
          </a:bodyPr>
          <a:lstStyle/>
          <a:p>
            <a:r>
              <a:rPr lang="es-MX" sz="1600" b="1" dirty="0">
                <a:solidFill>
                  <a:schemeClr val="accent2"/>
                </a:solidFill>
                <a:latin typeface="Arial" panose="020B0604020202020204" pitchFamily="34" charset="0"/>
              </a:rPr>
              <a:t>La cantidad señalada deberá ser “CERO” para los productos que no formen parte del paquete que se ofrezca vender</a:t>
            </a:r>
          </a:p>
        </p:txBody>
      </p:sp>
      <p:sp>
        <p:nvSpPr>
          <p:cNvPr id="15" name="Rectángulo 14"/>
          <p:cNvSpPr/>
          <p:nvPr/>
        </p:nvSpPr>
        <p:spPr>
          <a:xfrm>
            <a:off x="467544" y="1732456"/>
            <a:ext cx="8219255" cy="338554"/>
          </a:xfrm>
          <a:prstGeom prst="rect">
            <a:avLst/>
          </a:prstGeom>
        </p:spPr>
        <p:txBody>
          <a:bodyPr wrap="square">
            <a:spAutoFit/>
          </a:bodyPr>
          <a:lstStyle/>
          <a:p>
            <a:r>
              <a:rPr lang="es-MX" sz="1600" b="1" dirty="0">
                <a:solidFill>
                  <a:schemeClr val="tx2"/>
                </a:solidFill>
                <a:latin typeface="Arial" panose="020B0604020202020204" pitchFamily="34" charset="0"/>
              </a:rPr>
              <a:t>Temporalidad de las ofertas: </a:t>
            </a:r>
          </a:p>
        </p:txBody>
      </p:sp>
      <p:grpSp>
        <p:nvGrpSpPr>
          <p:cNvPr id="17" name="Diagram group"/>
          <p:cNvGrpSpPr/>
          <p:nvPr/>
        </p:nvGrpSpPr>
        <p:grpSpPr>
          <a:xfrm>
            <a:off x="611560" y="5004464"/>
            <a:ext cx="924123" cy="924123"/>
            <a:chOff x="726096" y="149232"/>
            <a:chExt cx="924123" cy="924123"/>
          </a:xfrm>
          <a:scene3d>
            <a:camera prst="perspectiveLeft" zoom="91000"/>
            <a:lightRig rig="threePt" dir="t">
              <a:rot lat="0" lon="0" rev="20640000"/>
            </a:lightRig>
          </a:scene3d>
        </p:grpSpPr>
        <p:grpSp>
          <p:nvGrpSpPr>
            <p:cNvPr id="18" name="Grupo 17"/>
            <p:cNvGrpSpPr/>
            <p:nvPr/>
          </p:nvGrpSpPr>
          <p:grpSpPr>
            <a:xfrm>
              <a:off x="726096" y="149232"/>
              <a:ext cx="924123" cy="924123"/>
              <a:chOff x="726096" y="149232"/>
              <a:chExt cx="924123" cy="924123"/>
            </a:xfrm>
          </p:grpSpPr>
          <p:sp>
            <p:nvSpPr>
              <p:cNvPr id="19" name="Elipse 18"/>
              <p:cNvSpPr/>
              <p:nvPr/>
            </p:nvSpPr>
            <p:spPr>
              <a:xfrm>
                <a:off x="726096" y="149232"/>
                <a:ext cx="924123" cy="924123"/>
              </a:xfrm>
              <a:prstGeom prst="ellipse">
                <a:avLst/>
              </a:prstGeom>
              <a:sp3d extrusionH="50600" prstMaterial="metal">
                <a:bevelT w="101600" h="80600" prst="relaxedInset"/>
                <a:bevelB w="80600" h="80600" prst="relaxedInset"/>
              </a:sp3d>
            </p:spPr>
            <p:style>
              <a:lnRef idx="0">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20" name="Elipse 4"/>
              <p:cNvSpPr/>
              <p:nvPr/>
            </p:nvSpPr>
            <p:spPr>
              <a:xfrm>
                <a:off x="861431" y="284567"/>
                <a:ext cx="653453" cy="65345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MX" sz="1100" kern="1200" dirty="0"/>
                  <a:t>POTENCIA</a:t>
                </a:r>
              </a:p>
            </p:txBody>
          </p:sp>
        </p:grpSp>
      </p:grpSp>
      <p:grpSp>
        <p:nvGrpSpPr>
          <p:cNvPr id="21" name="Diagram group"/>
          <p:cNvGrpSpPr/>
          <p:nvPr/>
        </p:nvGrpSpPr>
        <p:grpSpPr>
          <a:xfrm>
            <a:off x="4283968" y="5004464"/>
            <a:ext cx="1016793" cy="924123"/>
            <a:chOff x="726096" y="149232"/>
            <a:chExt cx="924123" cy="924123"/>
          </a:xfrm>
          <a:scene3d>
            <a:camera prst="perspectiveLeft" zoom="91000"/>
            <a:lightRig rig="threePt" dir="t">
              <a:rot lat="0" lon="0" rev="20640000"/>
            </a:lightRig>
          </a:scene3d>
        </p:grpSpPr>
        <p:grpSp>
          <p:nvGrpSpPr>
            <p:cNvPr id="22" name="Grupo 21"/>
            <p:cNvGrpSpPr/>
            <p:nvPr/>
          </p:nvGrpSpPr>
          <p:grpSpPr>
            <a:xfrm>
              <a:off x="726096" y="149232"/>
              <a:ext cx="924123" cy="924123"/>
              <a:chOff x="726096" y="149232"/>
              <a:chExt cx="924123" cy="924123"/>
            </a:xfrm>
          </p:grpSpPr>
          <p:sp>
            <p:nvSpPr>
              <p:cNvPr id="23" name="Elipse 22"/>
              <p:cNvSpPr/>
              <p:nvPr/>
            </p:nvSpPr>
            <p:spPr>
              <a:xfrm>
                <a:off x="726096" y="149232"/>
                <a:ext cx="924123" cy="924123"/>
              </a:xfrm>
              <a:prstGeom prst="ellipse">
                <a:avLst/>
              </a:prstGeom>
              <a:sp3d extrusionH="50600" prstMaterial="metal">
                <a:bevelT w="101600" h="80600" prst="relaxedInset"/>
                <a:bevelB w="80600" h="80600" prst="relaxedInset"/>
              </a:sp3d>
            </p:spPr>
            <p:style>
              <a:lnRef idx="0">
                <a:schemeClr val="lt1">
                  <a:hueOff val="0"/>
                  <a:satOff val="0"/>
                  <a:lumOff val="0"/>
                  <a:alphaOff val="0"/>
                </a:schemeClr>
              </a:lnRef>
              <a:fillRef idx="1">
                <a:schemeClr val="accent6">
                  <a:hueOff val="0"/>
                  <a:satOff val="0"/>
                  <a:lumOff val="0"/>
                  <a:alphaOff val="0"/>
                </a:schemeClr>
              </a:fillRef>
              <a:effectRef idx="1">
                <a:schemeClr val="accent6">
                  <a:hueOff val="0"/>
                  <a:satOff val="0"/>
                  <a:lumOff val="0"/>
                  <a:alphaOff val="0"/>
                </a:schemeClr>
              </a:effectRef>
              <a:fontRef idx="minor">
                <a:schemeClr val="dk1"/>
              </a:fontRef>
            </p:style>
          </p:sp>
          <p:sp>
            <p:nvSpPr>
              <p:cNvPr id="24" name="Elipse 4"/>
              <p:cNvSpPr/>
              <p:nvPr/>
            </p:nvSpPr>
            <p:spPr>
              <a:xfrm>
                <a:off x="861431" y="284567"/>
                <a:ext cx="653453" cy="65345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s-MX" sz="2500" kern="1200" dirty="0"/>
                  <a:t>CEL’s</a:t>
                </a:r>
              </a:p>
            </p:txBody>
          </p:sp>
        </p:grpSp>
      </p:grpSp>
      <p:sp>
        <p:nvSpPr>
          <p:cNvPr id="25" name="Abrir llave 24"/>
          <p:cNvSpPr/>
          <p:nvPr/>
        </p:nvSpPr>
        <p:spPr>
          <a:xfrm>
            <a:off x="1619672" y="5004464"/>
            <a:ext cx="360040" cy="1016824"/>
          </a:xfrm>
          <a:prstGeom prst="leftBrace">
            <a:avLst>
              <a:gd name="adj1" fmla="val 21560"/>
              <a:gd name="adj2" fmla="val 46253"/>
            </a:avLst>
          </a:prstGeom>
          <a:ln w="22225">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6" name="Abrir llave 25"/>
          <p:cNvSpPr/>
          <p:nvPr/>
        </p:nvSpPr>
        <p:spPr>
          <a:xfrm>
            <a:off x="5444685" y="4958113"/>
            <a:ext cx="360040" cy="1016824"/>
          </a:xfrm>
          <a:prstGeom prst="leftBrace">
            <a:avLst>
              <a:gd name="adj1" fmla="val 21560"/>
              <a:gd name="adj2" fmla="val 46253"/>
            </a:avLst>
          </a:prstGeom>
          <a:ln w="2222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7" name="CuadroTexto 26"/>
          <p:cNvSpPr txBox="1"/>
          <p:nvPr/>
        </p:nvSpPr>
        <p:spPr>
          <a:xfrm>
            <a:off x="1979712" y="4958113"/>
            <a:ext cx="2088232" cy="1077218"/>
          </a:xfrm>
          <a:prstGeom prst="rect">
            <a:avLst/>
          </a:prstGeom>
          <a:noFill/>
        </p:spPr>
        <p:txBody>
          <a:bodyPr wrap="square" rtlCol="0">
            <a:spAutoFit/>
          </a:bodyPr>
          <a:lstStyle/>
          <a:p>
            <a:pPr algn="just"/>
            <a:r>
              <a:rPr lang="es-MX" sz="1600" b="1" dirty="0">
                <a:solidFill>
                  <a:srgbClr val="7030A0"/>
                </a:solidFill>
              </a:rPr>
              <a:t>Lo que resulte menor de 10 MW y 5% de la Potencia requerida en la subasta</a:t>
            </a:r>
          </a:p>
        </p:txBody>
      </p:sp>
      <p:sp>
        <p:nvSpPr>
          <p:cNvPr id="28" name="CuadroTexto 27"/>
          <p:cNvSpPr txBox="1"/>
          <p:nvPr/>
        </p:nvSpPr>
        <p:spPr>
          <a:xfrm>
            <a:off x="5831018" y="4855406"/>
            <a:ext cx="2485398" cy="1077218"/>
          </a:xfrm>
          <a:prstGeom prst="rect">
            <a:avLst/>
          </a:prstGeom>
          <a:noFill/>
        </p:spPr>
        <p:txBody>
          <a:bodyPr wrap="square" rtlCol="0">
            <a:spAutoFit/>
          </a:bodyPr>
          <a:lstStyle/>
          <a:p>
            <a:pPr algn="just"/>
            <a:r>
              <a:rPr lang="es-MX" sz="1600" b="1" dirty="0">
                <a:solidFill>
                  <a:schemeClr val="accent6"/>
                </a:solidFill>
              </a:rPr>
              <a:t>Lo que resulte menor de 20,000 CEL’s y 5% de los CEL’s requeridos en la subasta</a:t>
            </a:r>
          </a:p>
        </p:txBody>
      </p:sp>
    </p:spTree>
    <p:extLst>
      <p:ext uri="{BB962C8B-B14F-4D97-AF65-F5344CB8AC3E}">
        <p14:creationId xmlns:p14="http://schemas.microsoft.com/office/powerpoint/2010/main" val="2854104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2" grpId="0"/>
      <p:bldP spid="14" grpId="0"/>
      <p:bldP spid="25" grpId="0" animBg="1"/>
      <p:bldP spid="26" grpId="0" animBg="1"/>
      <p:bldP spid="27" grpId="0"/>
      <p:bldP spid="2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460445" y="1412776"/>
            <a:ext cx="8214366" cy="369332"/>
          </a:xfrm>
          <a:prstGeom prst="rect">
            <a:avLst/>
          </a:prstGeom>
          <a:noFill/>
        </p:spPr>
        <p:txBody>
          <a:bodyPr wrap="square" rtlCol="0">
            <a:spAutoFit/>
          </a:bodyPr>
          <a:lstStyle/>
          <a:p>
            <a:pPr marL="0" lvl="3" algn="ctr"/>
            <a:r>
              <a:rPr lang="es-ES_tradnl" b="1" kern="0" dirty="0">
                <a:latin typeface="Calibri" panose="020F0502020204030204" pitchFamily="34" charset="0"/>
                <a:ea typeface="MS Mincho"/>
                <a:cs typeface="Arial" panose="020B0604020202020204" pitchFamily="34" charset="0"/>
              </a:rPr>
              <a:t>Para cada Central Eléctrica se deberá especificar el porcentaje de cada Producto</a:t>
            </a:r>
            <a:endParaRPr lang="es-MX" b="1" dirty="0"/>
          </a:p>
        </p:txBody>
      </p:sp>
      <p:sp>
        <p:nvSpPr>
          <p:cNvPr id="8" name="CuadroTexto 7"/>
          <p:cNvSpPr txBox="1"/>
          <p:nvPr/>
        </p:nvSpPr>
        <p:spPr>
          <a:xfrm>
            <a:off x="1765333" y="2058661"/>
            <a:ext cx="3003353" cy="738664"/>
          </a:xfrm>
          <a:prstGeom prst="rect">
            <a:avLst/>
          </a:prstGeom>
          <a:noFill/>
        </p:spPr>
        <p:txBody>
          <a:bodyPr wrap="square" rtlCol="0">
            <a:spAutoFit/>
          </a:bodyPr>
          <a:lstStyle/>
          <a:p>
            <a:pPr algn="just"/>
            <a:r>
              <a:rPr lang="es-MX" sz="1400" b="1" dirty="0">
                <a:solidFill>
                  <a:schemeClr val="tx2"/>
                </a:solidFill>
              </a:rPr>
              <a:t>Porcentaje ofertado de la capacidad de la Central Eléctrica con la que se honrará la oferta de Potencia.</a:t>
            </a:r>
          </a:p>
        </p:txBody>
      </p:sp>
      <p:sp>
        <p:nvSpPr>
          <p:cNvPr id="9" name="CuadroTexto 8"/>
          <p:cNvSpPr txBox="1"/>
          <p:nvPr/>
        </p:nvSpPr>
        <p:spPr>
          <a:xfrm>
            <a:off x="1765333" y="3015090"/>
            <a:ext cx="3003353" cy="954107"/>
          </a:xfrm>
          <a:prstGeom prst="rect">
            <a:avLst/>
          </a:prstGeom>
          <a:noFill/>
        </p:spPr>
        <p:txBody>
          <a:bodyPr wrap="square" rtlCol="0">
            <a:spAutoFit/>
          </a:bodyPr>
          <a:lstStyle/>
          <a:p>
            <a:pPr algn="just"/>
            <a:r>
              <a:rPr lang="es-MX" sz="1400" b="1" dirty="0">
                <a:solidFill>
                  <a:schemeClr val="tx2"/>
                </a:solidFill>
              </a:rPr>
              <a:t>Porcentaje ofertado de producción de energía eléctrica acreditada como limpia con la que se honrará la oferta de Energía Eléctrica Acumulable</a:t>
            </a:r>
          </a:p>
        </p:txBody>
      </p:sp>
      <p:sp>
        <p:nvSpPr>
          <p:cNvPr id="11" name="Rectángulo 10"/>
          <p:cNvSpPr/>
          <p:nvPr/>
        </p:nvSpPr>
        <p:spPr>
          <a:xfrm>
            <a:off x="1765333" y="4362917"/>
            <a:ext cx="3003353" cy="954107"/>
          </a:xfrm>
          <a:prstGeom prst="rect">
            <a:avLst/>
          </a:prstGeom>
        </p:spPr>
        <p:txBody>
          <a:bodyPr wrap="square">
            <a:spAutoFit/>
          </a:bodyPr>
          <a:lstStyle/>
          <a:p>
            <a:pPr algn="just"/>
            <a:r>
              <a:rPr lang="es-MX" sz="1400" b="1" dirty="0">
                <a:solidFill>
                  <a:schemeClr val="tx2"/>
                </a:solidFill>
              </a:rPr>
              <a:t>Porcentaje ofertado de Certificados de Energía que acredita la Central Eléctrica, que se usarán para honrar la Oferta de Venta</a:t>
            </a:r>
          </a:p>
        </p:txBody>
      </p:sp>
      <p:sp>
        <p:nvSpPr>
          <p:cNvPr id="13" name="CuadroTexto 12"/>
          <p:cNvSpPr txBox="1"/>
          <p:nvPr/>
        </p:nvSpPr>
        <p:spPr>
          <a:xfrm>
            <a:off x="5874997" y="2621370"/>
            <a:ext cx="65" cy="276999"/>
          </a:xfrm>
          <a:prstGeom prst="rect">
            <a:avLst/>
          </a:prstGeom>
          <a:noFill/>
        </p:spPr>
        <p:txBody>
          <a:bodyPr wrap="none" lIns="0" tIns="0" rIns="0" bIns="0" rtlCol="0">
            <a:spAutoFit/>
          </a:bodyPr>
          <a:lstStyle/>
          <a:p>
            <a:endParaRPr lang="es-MX" dirty="0"/>
          </a:p>
        </p:txBody>
      </p:sp>
      <mc:AlternateContent xmlns:mc="http://schemas.openxmlformats.org/markup-compatibility/2006" xmlns:a14="http://schemas.microsoft.com/office/drawing/2010/main">
        <mc:Choice Requires="a14">
          <p:sp>
            <p:nvSpPr>
              <p:cNvPr id="15" name="CuadroTexto 14"/>
              <p:cNvSpPr txBox="1"/>
              <p:nvPr/>
            </p:nvSpPr>
            <p:spPr>
              <a:xfrm>
                <a:off x="4909662" y="3095987"/>
                <a:ext cx="3826253" cy="86177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MX" sz="1400" b="1" i="1" smtClean="0">
                          <a:solidFill>
                            <a:schemeClr val="accent2"/>
                          </a:solidFill>
                          <a:latin typeface="Cambria Math" panose="02040503050406030204" pitchFamily="18" charset="0"/>
                        </a:rPr>
                        <m:t>𝑬𝑬𝑨</m:t>
                      </m:r>
                      <m:r>
                        <a:rPr lang="es-MX" sz="1400" b="1" i="1" smtClean="0">
                          <a:solidFill>
                            <a:schemeClr val="accent2"/>
                          </a:solidFill>
                          <a:latin typeface="Cambria Math" panose="02040503050406030204" pitchFamily="18" charset="0"/>
                          <a:ea typeface="Cambria Math" panose="02040503050406030204" pitchFamily="18" charset="0"/>
                        </a:rPr>
                        <m:t>≥</m:t>
                      </m:r>
                      <m:r>
                        <a:rPr lang="es-MX" sz="1400" b="1" i="1" smtClean="0">
                          <a:solidFill>
                            <a:schemeClr val="accent2"/>
                          </a:solidFill>
                          <a:latin typeface="Cambria Math" panose="02040503050406030204" pitchFamily="18" charset="0"/>
                          <a:ea typeface="Cambria Math" panose="02040503050406030204" pitchFamily="18" charset="0"/>
                        </a:rPr>
                        <m:t>𝟕𝟎</m:t>
                      </m:r>
                      <m:r>
                        <a:rPr lang="es-MX" sz="1400" b="1" i="1" smtClean="0">
                          <a:solidFill>
                            <a:schemeClr val="accent2"/>
                          </a:solidFill>
                          <a:latin typeface="Cambria Math" panose="02040503050406030204" pitchFamily="18" charset="0"/>
                          <a:ea typeface="Cambria Math" panose="02040503050406030204" pitchFamily="18" charset="0"/>
                        </a:rPr>
                        <m:t>% </m:t>
                      </m:r>
                      <m:r>
                        <a:rPr lang="es-MX" sz="1400" b="1" i="1" smtClean="0">
                          <a:solidFill>
                            <a:schemeClr val="accent2"/>
                          </a:solidFill>
                          <a:latin typeface="Cambria Math" panose="02040503050406030204" pitchFamily="18" charset="0"/>
                          <a:ea typeface="Cambria Math" panose="02040503050406030204" pitchFamily="18" charset="0"/>
                        </a:rPr>
                        <m:t>𝒅𝒆</m:t>
                      </m:r>
                      <m:r>
                        <a:rPr lang="es-MX" sz="1400" b="1" i="1" smtClean="0">
                          <a:solidFill>
                            <a:schemeClr val="accent2"/>
                          </a:solidFill>
                          <a:latin typeface="Cambria Math" panose="02040503050406030204" pitchFamily="18" charset="0"/>
                          <a:ea typeface="Cambria Math" panose="02040503050406030204" pitchFamily="18" charset="0"/>
                        </a:rPr>
                        <m:t> </m:t>
                      </m:r>
                      <m:r>
                        <a:rPr lang="es-MX" sz="1400" b="1" i="1" smtClean="0">
                          <a:solidFill>
                            <a:schemeClr val="accent2"/>
                          </a:solidFill>
                          <a:latin typeface="Cambria Math" panose="02040503050406030204" pitchFamily="18" charset="0"/>
                          <a:ea typeface="Cambria Math" panose="02040503050406030204" pitchFamily="18" charset="0"/>
                        </a:rPr>
                        <m:t>𝒑𝒓𝒐𝒅𝒖𝒄𝒄𝒊</m:t>
                      </m:r>
                      <m:r>
                        <a:rPr lang="es-MX" sz="1400" b="1" i="1" smtClean="0">
                          <a:solidFill>
                            <a:schemeClr val="accent2"/>
                          </a:solidFill>
                          <a:latin typeface="Cambria Math" panose="02040503050406030204" pitchFamily="18" charset="0"/>
                          <a:ea typeface="Cambria Math" panose="02040503050406030204" pitchFamily="18" charset="0"/>
                        </a:rPr>
                        <m:t>ó</m:t>
                      </m:r>
                      <m:r>
                        <a:rPr lang="es-MX" sz="1400" b="1" i="1" smtClean="0">
                          <a:solidFill>
                            <a:schemeClr val="accent2"/>
                          </a:solidFill>
                          <a:latin typeface="Cambria Math" panose="02040503050406030204" pitchFamily="18" charset="0"/>
                          <a:ea typeface="Cambria Math" panose="02040503050406030204" pitchFamily="18" charset="0"/>
                        </a:rPr>
                        <m:t>𝒏</m:t>
                      </m:r>
                      <m:r>
                        <a:rPr lang="es-MX" sz="1400" b="1" i="1" smtClean="0">
                          <a:solidFill>
                            <a:schemeClr val="accent2"/>
                          </a:solidFill>
                          <a:latin typeface="Cambria Math" panose="02040503050406030204" pitchFamily="18" charset="0"/>
                          <a:ea typeface="Cambria Math" panose="02040503050406030204" pitchFamily="18" charset="0"/>
                        </a:rPr>
                        <m:t> </m:t>
                      </m:r>
                    </m:oMath>
                  </m:oMathPara>
                </a14:m>
                <a:endParaRPr lang="es-MX" sz="1400" b="1" dirty="0">
                  <a:solidFill>
                    <a:schemeClr val="accent2"/>
                  </a:solidFill>
                  <a:ea typeface="Cambria Math" panose="02040503050406030204" pitchFamily="18" charset="0"/>
                </a:endParaRPr>
              </a:p>
              <a:p>
                <a:endParaRPr lang="es-MX" sz="1400" b="1" i="1" dirty="0">
                  <a:solidFill>
                    <a:schemeClr val="accent2"/>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s-MX" sz="1400" b="1" i="1">
                          <a:solidFill>
                            <a:schemeClr val="accent2"/>
                          </a:solidFill>
                          <a:latin typeface="Cambria Math" panose="02040503050406030204" pitchFamily="18" charset="0"/>
                        </a:rPr>
                        <m:t>𝑬𝑬𝑨</m:t>
                      </m:r>
                      <m:r>
                        <a:rPr lang="es-MX" sz="1400" b="1" i="1" smtClean="0">
                          <a:solidFill>
                            <a:schemeClr val="accent2"/>
                          </a:solidFill>
                          <a:latin typeface="Cambria Math" panose="02040503050406030204" pitchFamily="18" charset="0"/>
                        </a:rPr>
                        <m:t>+</m:t>
                      </m:r>
                      <m:r>
                        <a:rPr lang="es-MX" sz="1400" b="1" i="1" smtClean="0">
                          <a:solidFill>
                            <a:schemeClr val="accent2"/>
                          </a:solidFill>
                          <a:latin typeface="Cambria Math" panose="02040503050406030204" pitchFamily="18" charset="0"/>
                        </a:rPr>
                        <m:t>𝑪𝒐𝒎𝒑</m:t>
                      </m:r>
                      <m:r>
                        <a:rPr lang="es-MX" sz="1400" b="1" i="1" smtClean="0">
                          <a:solidFill>
                            <a:schemeClr val="accent2"/>
                          </a:solidFill>
                          <a:latin typeface="Cambria Math" panose="02040503050406030204" pitchFamily="18" charset="0"/>
                        </a:rPr>
                        <m:t>. </m:t>
                      </m:r>
                      <m:r>
                        <a:rPr lang="es-MX" sz="1400" b="1" i="1" smtClean="0">
                          <a:solidFill>
                            <a:schemeClr val="accent2"/>
                          </a:solidFill>
                          <a:latin typeface="Cambria Math" panose="02040503050406030204" pitchFamily="18" charset="0"/>
                        </a:rPr>
                        <m:t>𝑷𝒓𝒆𝒗𝒊𝒐𝒔</m:t>
                      </m:r>
                      <m:r>
                        <a:rPr lang="es-MX" sz="1400" b="1" i="1">
                          <a:solidFill>
                            <a:schemeClr val="accent2"/>
                          </a:solidFill>
                          <a:latin typeface="Cambria Math" panose="02040503050406030204" pitchFamily="18" charset="0"/>
                          <a:ea typeface="Cambria Math" panose="02040503050406030204" pitchFamily="18" charset="0"/>
                        </a:rPr>
                        <m:t>≥</m:t>
                      </m:r>
                      <m:r>
                        <a:rPr lang="es-MX" sz="1400" b="1" i="1" smtClean="0">
                          <a:solidFill>
                            <a:schemeClr val="accent2"/>
                          </a:solidFill>
                          <a:latin typeface="Cambria Math" panose="02040503050406030204" pitchFamily="18" charset="0"/>
                          <a:ea typeface="Cambria Math" panose="02040503050406030204" pitchFamily="18" charset="0"/>
                        </a:rPr>
                        <m:t>𝟕𝟎</m:t>
                      </m:r>
                      <m:r>
                        <a:rPr lang="es-MX" sz="1400" b="1" i="1">
                          <a:solidFill>
                            <a:schemeClr val="accent2"/>
                          </a:solidFill>
                          <a:latin typeface="Cambria Math" panose="02040503050406030204" pitchFamily="18" charset="0"/>
                          <a:ea typeface="Cambria Math" panose="02040503050406030204" pitchFamily="18" charset="0"/>
                        </a:rPr>
                        <m:t>% </m:t>
                      </m:r>
                      <m:r>
                        <a:rPr lang="es-MX" sz="1400" b="1" i="1">
                          <a:solidFill>
                            <a:schemeClr val="accent2"/>
                          </a:solidFill>
                          <a:latin typeface="Cambria Math" panose="02040503050406030204" pitchFamily="18" charset="0"/>
                          <a:ea typeface="Cambria Math" panose="02040503050406030204" pitchFamily="18" charset="0"/>
                        </a:rPr>
                        <m:t>𝒅𝒆</m:t>
                      </m:r>
                      <m:r>
                        <a:rPr lang="es-MX" sz="1400" b="1" i="1">
                          <a:solidFill>
                            <a:schemeClr val="accent2"/>
                          </a:solidFill>
                          <a:latin typeface="Cambria Math" panose="02040503050406030204" pitchFamily="18" charset="0"/>
                          <a:ea typeface="Cambria Math" panose="02040503050406030204" pitchFamily="18" charset="0"/>
                        </a:rPr>
                        <m:t> </m:t>
                      </m:r>
                      <m:r>
                        <a:rPr lang="es-MX" sz="1400" b="1" i="1">
                          <a:solidFill>
                            <a:schemeClr val="accent2"/>
                          </a:solidFill>
                          <a:latin typeface="Cambria Math" panose="02040503050406030204" pitchFamily="18" charset="0"/>
                          <a:ea typeface="Cambria Math" panose="02040503050406030204" pitchFamily="18" charset="0"/>
                        </a:rPr>
                        <m:t>𝒑𝒓𝒐𝒅𝒖𝒄𝒄𝒊</m:t>
                      </m:r>
                      <m:r>
                        <a:rPr lang="es-MX" sz="1400" b="1" i="1">
                          <a:solidFill>
                            <a:schemeClr val="accent2"/>
                          </a:solidFill>
                          <a:latin typeface="Cambria Math" panose="02040503050406030204" pitchFamily="18" charset="0"/>
                          <a:ea typeface="Cambria Math" panose="02040503050406030204" pitchFamily="18" charset="0"/>
                        </a:rPr>
                        <m:t>ó</m:t>
                      </m:r>
                      <m:r>
                        <a:rPr lang="es-MX" sz="1400" b="1" i="1">
                          <a:solidFill>
                            <a:schemeClr val="accent2"/>
                          </a:solidFill>
                          <a:latin typeface="Cambria Math" panose="02040503050406030204" pitchFamily="18" charset="0"/>
                          <a:ea typeface="Cambria Math" panose="02040503050406030204" pitchFamily="18" charset="0"/>
                        </a:rPr>
                        <m:t>𝒏</m:t>
                      </m:r>
                      <m:r>
                        <a:rPr lang="es-MX" sz="1400" b="1" i="1">
                          <a:solidFill>
                            <a:schemeClr val="accent2"/>
                          </a:solidFill>
                          <a:latin typeface="Cambria Math" panose="02040503050406030204" pitchFamily="18" charset="0"/>
                          <a:ea typeface="Cambria Math" panose="02040503050406030204" pitchFamily="18" charset="0"/>
                        </a:rPr>
                        <m:t> </m:t>
                      </m:r>
                    </m:oMath>
                  </m:oMathPara>
                </a14:m>
                <a:endParaRPr lang="es-MX" sz="1400" b="1" dirty="0">
                  <a:solidFill>
                    <a:schemeClr val="accent2"/>
                  </a:solidFill>
                  <a:ea typeface="Cambria Math" panose="02040503050406030204" pitchFamily="18" charset="0"/>
                </a:endParaRPr>
              </a:p>
              <a:p>
                <a:endParaRPr lang="es-MX" sz="1400" b="1" dirty="0">
                  <a:solidFill>
                    <a:schemeClr val="accent2"/>
                  </a:solidFill>
                  <a:ea typeface="Cambria Math" panose="02040503050406030204" pitchFamily="18" charset="0"/>
                </a:endParaRPr>
              </a:p>
            </p:txBody>
          </p:sp>
        </mc:Choice>
        <mc:Fallback xmlns="">
          <p:sp>
            <p:nvSpPr>
              <p:cNvPr id="15" name="CuadroTexto 14"/>
              <p:cNvSpPr txBox="1">
                <a:spLocks noRot="1" noChangeAspect="1" noMove="1" noResize="1" noEditPoints="1" noAdjustHandles="1" noChangeArrowheads="1" noChangeShapeType="1" noTextEdit="1"/>
              </p:cNvSpPr>
              <p:nvPr/>
            </p:nvSpPr>
            <p:spPr>
              <a:xfrm>
                <a:off x="4909662" y="3095987"/>
                <a:ext cx="3826253" cy="861774"/>
              </a:xfrm>
              <a:prstGeom prst="rect">
                <a:avLst/>
              </a:prstGeom>
              <a:blipFill rotWithShape="0">
                <a:blip r:embed="rId2"/>
                <a:stretch>
                  <a:fillRect l="-318"/>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16" name="CuadroTexto 15"/>
              <p:cNvSpPr txBox="1"/>
              <p:nvPr/>
            </p:nvSpPr>
            <p:spPr>
              <a:xfrm>
                <a:off x="4924941" y="4646208"/>
                <a:ext cx="3871270" cy="86177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s-MX" sz="1400" b="1" i="1" smtClean="0">
                          <a:solidFill>
                            <a:schemeClr val="accent2"/>
                          </a:solidFill>
                          <a:latin typeface="Cambria Math" panose="02040503050406030204" pitchFamily="18" charset="0"/>
                        </a:rPr>
                        <m:t>𝑪𝑬</m:t>
                      </m:r>
                      <m:sSup>
                        <m:sSupPr>
                          <m:ctrlPr>
                            <a:rPr lang="es-MX" sz="1400" b="1" i="1" smtClean="0">
                              <a:solidFill>
                                <a:schemeClr val="accent2"/>
                              </a:solidFill>
                              <a:latin typeface="Cambria Math" panose="02040503050406030204" pitchFamily="18" charset="0"/>
                            </a:rPr>
                          </m:ctrlPr>
                        </m:sSupPr>
                        <m:e>
                          <m:r>
                            <a:rPr lang="es-MX" sz="1400" b="1" i="1" smtClean="0">
                              <a:solidFill>
                                <a:schemeClr val="accent2"/>
                              </a:solidFill>
                              <a:latin typeface="Cambria Math" panose="02040503050406030204" pitchFamily="18" charset="0"/>
                            </a:rPr>
                            <m:t>𝑳</m:t>
                          </m:r>
                        </m:e>
                        <m:sup>
                          <m:r>
                            <a:rPr lang="es-MX" sz="1400" b="1" i="1" smtClean="0">
                              <a:solidFill>
                                <a:schemeClr val="accent2"/>
                              </a:solidFill>
                              <a:latin typeface="Cambria Math" panose="02040503050406030204" pitchFamily="18" charset="0"/>
                            </a:rPr>
                            <m:t>′</m:t>
                          </m:r>
                        </m:sup>
                      </m:sSup>
                      <m:r>
                        <a:rPr lang="es-MX" sz="1400" b="1" i="1" smtClean="0">
                          <a:solidFill>
                            <a:schemeClr val="accent2"/>
                          </a:solidFill>
                          <a:latin typeface="Cambria Math" panose="02040503050406030204" pitchFamily="18" charset="0"/>
                        </a:rPr>
                        <m:t>𝒔</m:t>
                      </m:r>
                      <m:r>
                        <a:rPr lang="es-MX" sz="1400" b="1" i="1">
                          <a:solidFill>
                            <a:schemeClr val="accent2"/>
                          </a:solidFill>
                          <a:latin typeface="Cambria Math" panose="02040503050406030204" pitchFamily="18" charset="0"/>
                          <a:ea typeface="Cambria Math" panose="02040503050406030204" pitchFamily="18" charset="0"/>
                        </a:rPr>
                        <m:t>≥</m:t>
                      </m:r>
                      <m:r>
                        <a:rPr lang="es-MX" sz="1400" b="1" i="1" smtClean="0">
                          <a:solidFill>
                            <a:schemeClr val="accent2"/>
                          </a:solidFill>
                          <a:latin typeface="Cambria Math" panose="02040503050406030204" pitchFamily="18" charset="0"/>
                          <a:ea typeface="Cambria Math" panose="02040503050406030204" pitchFamily="18" charset="0"/>
                        </a:rPr>
                        <m:t>𝟕𝟎</m:t>
                      </m:r>
                      <m:r>
                        <a:rPr lang="es-MX" sz="1400" b="1" i="1" smtClean="0">
                          <a:solidFill>
                            <a:schemeClr val="accent2"/>
                          </a:solidFill>
                          <a:latin typeface="Cambria Math" panose="02040503050406030204" pitchFamily="18" charset="0"/>
                          <a:ea typeface="Cambria Math" panose="02040503050406030204" pitchFamily="18" charset="0"/>
                        </a:rPr>
                        <m:t>% </m:t>
                      </m:r>
                      <m:r>
                        <a:rPr lang="es-MX" sz="1400" b="1" i="1" smtClean="0">
                          <a:solidFill>
                            <a:schemeClr val="accent2"/>
                          </a:solidFill>
                          <a:latin typeface="Cambria Math" panose="02040503050406030204" pitchFamily="18" charset="0"/>
                          <a:ea typeface="Cambria Math" panose="02040503050406030204" pitchFamily="18" charset="0"/>
                        </a:rPr>
                        <m:t>𝒅𝒆</m:t>
                      </m:r>
                      <m:r>
                        <a:rPr lang="es-MX" sz="1400" b="1" i="1" smtClean="0">
                          <a:solidFill>
                            <a:schemeClr val="accent2"/>
                          </a:solidFill>
                          <a:latin typeface="Cambria Math" panose="02040503050406030204" pitchFamily="18" charset="0"/>
                          <a:ea typeface="Cambria Math" panose="02040503050406030204" pitchFamily="18" charset="0"/>
                        </a:rPr>
                        <m:t> </m:t>
                      </m:r>
                      <m:r>
                        <a:rPr lang="es-MX" sz="1400" b="1" i="1" smtClean="0">
                          <a:solidFill>
                            <a:schemeClr val="accent2"/>
                          </a:solidFill>
                          <a:latin typeface="Cambria Math" panose="02040503050406030204" pitchFamily="18" charset="0"/>
                          <a:ea typeface="Cambria Math" panose="02040503050406030204" pitchFamily="18" charset="0"/>
                        </a:rPr>
                        <m:t>𝒑𝒓𝒐𝒅𝒖𝒄𝒄𝒊</m:t>
                      </m:r>
                      <m:r>
                        <a:rPr lang="es-MX" sz="1400" b="1" i="1" smtClean="0">
                          <a:solidFill>
                            <a:schemeClr val="accent2"/>
                          </a:solidFill>
                          <a:latin typeface="Cambria Math" panose="02040503050406030204" pitchFamily="18" charset="0"/>
                          <a:ea typeface="Cambria Math" panose="02040503050406030204" pitchFamily="18" charset="0"/>
                        </a:rPr>
                        <m:t>ó</m:t>
                      </m:r>
                      <m:r>
                        <a:rPr lang="es-MX" sz="1400" b="1" i="1" smtClean="0">
                          <a:solidFill>
                            <a:schemeClr val="accent2"/>
                          </a:solidFill>
                          <a:latin typeface="Cambria Math" panose="02040503050406030204" pitchFamily="18" charset="0"/>
                          <a:ea typeface="Cambria Math" panose="02040503050406030204" pitchFamily="18" charset="0"/>
                        </a:rPr>
                        <m:t>𝒏</m:t>
                      </m:r>
                      <m:r>
                        <a:rPr lang="es-MX" sz="1400" b="1" i="1" smtClean="0">
                          <a:solidFill>
                            <a:schemeClr val="accent2"/>
                          </a:solidFill>
                          <a:latin typeface="Cambria Math" panose="02040503050406030204" pitchFamily="18" charset="0"/>
                          <a:ea typeface="Cambria Math" panose="02040503050406030204" pitchFamily="18" charset="0"/>
                        </a:rPr>
                        <m:t> </m:t>
                      </m:r>
                    </m:oMath>
                  </m:oMathPara>
                </a14:m>
                <a:endParaRPr lang="es-MX" sz="1400" b="1" dirty="0">
                  <a:solidFill>
                    <a:schemeClr val="accent2"/>
                  </a:solidFill>
                  <a:ea typeface="Cambria Math" panose="02040503050406030204" pitchFamily="18" charset="0"/>
                </a:endParaRPr>
              </a:p>
              <a:p>
                <a:endParaRPr lang="es-MX" sz="1400" b="1" i="1" dirty="0">
                  <a:solidFill>
                    <a:schemeClr val="accent2"/>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s-MX" sz="1400" b="1" i="1" smtClean="0">
                          <a:solidFill>
                            <a:schemeClr val="accent2"/>
                          </a:solidFill>
                          <a:latin typeface="Cambria Math" panose="02040503050406030204" pitchFamily="18" charset="0"/>
                        </a:rPr>
                        <m:t>𝑪𝑬</m:t>
                      </m:r>
                      <m:sSup>
                        <m:sSupPr>
                          <m:ctrlPr>
                            <a:rPr lang="es-MX" sz="1400" b="1" i="1" smtClean="0">
                              <a:solidFill>
                                <a:schemeClr val="accent2"/>
                              </a:solidFill>
                              <a:latin typeface="Cambria Math" panose="02040503050406030204" pitchFamily="18" charset="0"/>
                            </a:rPr>
                          </m:ctrlPr>
                        </m:sSupPr>
                        <m:e>
                          <m:r>
                            <a:rPr lang="es-MX" sz="1400" b="1" i="1" smtClean="0">
                              <a:solidFill>
                                <a:schemeClr val="accent2"/>
                              </a:solidFill>
                              <a:latin typeface="Cambria Math" panose="02040503050406030204" pitchFamily="18" charset="0"/>
                            </a:rPr>
                            <m:t>𝑳</m:t>
                          </m:r>
                        </m:e>
                        <m:sup>
                          <m:r>
                            <a:rPr lang="es-MX" sz="1400" b="1" i="1" smtClean="0">
                              <a:solidFill>
                                <a:schemeClr val="accent2"/>
                              </a:solidFill>
                              <a:latin typeface="Cambria Math" panose="02040503050406030204" pitchFamily="18" charset="0"/>
                            </a:rPr>
                            <m:t>′</m:t>
                          </m:r>
                        </m:sup>
                      </m:sSup>
                      <m:r>
                        <a:rPr lang="es-MX" sz="1400" b="1" i="1" smtClean="0">
                          <a:solidFill>
                            <a:schemeClr val="accent2"/>
                          </a:solidFill>
                          <a:latin typeface="Cambria Math" panose="02040503050406030204" pitchFamily="18" charset="0"/>
                        </a:rPr>
                        <m:t>𝒔</m:t>
                      </m:r>
                      <m:r>
                        <a:rPr lang="es-MX" sz="1400" b="1" i="1" smtClean="0">
                          <a:solidFill>
                            <a:schemeClr val="accent2"/>
                          </a:solidFill>
                          <a:latin typeface="Cambria Math" panose="02040503050406030204" pitchFamily="18" charset="0"/>
                        </a:rPr>
                        <m:t>+</m:t>
                      </m:r>
                      <m:r>
                        <a:rPr lang="es-MX" sz="1400" b="1" i="1" smtClean="0">
                          <a:solidFill>
                            <a:schemeClr val="accent2"/>
                          </a:solidFill>
                          <a:latin typeface="Cambria Math" panose="02040503050406030204" pitchFamily="18" charset="0"/>
                        </a:rPr>
                        <m:t>𝑪𝒐𝒎𝒑</m:t>
                      </m:r>
                      <m:r>
                        <a:rPr lang="es-MX" sz="1400" b="1" i="1" smtClean="0">
                          <a:solidFill>
                            <a:schemeClr val="accent2"/>
                          </a:solidFill>
                          <a:latin typeface="Cambria Math" panose="02040503050406030204" pitchFamily="18" charset="0"/>
                        </a:rPr>
                        <m:t>. </m:t>
                      </m:r>
                      <m:r>
                        <a:rPr lang="es-MX" sz="1400" b="1" i="1" smtClean="0">
                          <a:solidFill>
                            <a:schemeClr val="accent2"/>
                          </a:solidFill>
                          <a:latin typeface="Cambria Math" panose="02040503050406030204" pitchFamily="18" charset="0"/>
                        </a:rPr>
                        <m:t>𝑷𝒓𝒆𝒗𝒊𝒐𝒔</m:t>
                      </m:r>
                      <m:r>
                        <a:rPr lang="es-MX" sz="1400" b="1" i="1">
                          <a:solidFill>
                            <a:schemeClr val="accent2"/>
                          </a:solidFill>
                          <a:latin typeface="Cambria Math" panose="02040503050406030204" pitchFamily="18" charset="0"/>
                          <a:ea typeface="Cambria Math" panose="02040503050406030204" pitchFamily="18" charset="0"/>
                        </a:rPr>
                        <m:t>≥</m:t>
                      </m:r>
                      <m:r>
                        <a:rPr lang="es-MX" sz="1400" b="1" i="1" smtClean="0">
                          <a:solidFill>
                            <a:schemeClr val="accent2"/>
                          </a:solidFill>
                          <a:latin typeface="Cambria Math" panose="02040503050406030204" pitchFamily="18" charset="0"/>
                          <a:ea typeface="Cambria Math" panose="02040503050406030204" pitchFamily="18" charset="0"/>
                        </a:rPr>
                        <m:t>𝟕𝟎</m:t>
                      </m:r>
                      <m:r>
                        <a:rPr lang="es-MX" sz="1400" b="1" i="1">
                          <a:solidFill>
                            <a:schemeClr val="accent2"/>
                          </a:solidFill>
                          <a:latin typeface="Cambria Math" panose="02040503050406030204" pitchFamily="18" charset="0"/>
                          <a:ea typeface="Cambria Math" panose="02040503050406030204" pitchFamily="18" charset="0"/>
                        </a:rPr>
                        <m:t>% </m:t>
                      </m:r>
                      <m:r>
                        <a:rPr lang="es-MX" sz="1400" b="1" i="1">
                          <a:solidFill>
                            <a:schemeClr val="accent2"/>
                          </a:solidFill>
                          <a:latin typeface="Cambria Math" panose="02040503050406030204" pitchFamily="18" charset="0"/>
                          <a:ea typeface="Cambria Math" panose="02040503050406030204" pitchFamily="18" charset="0"/>
                        </a:rPr>
                        <m:t>𝒅𝒆</m:t>
                      </m:r>
                      <m:r>
                        <a:rPr lang="es-MX" sz="1400" b="1" i="1">
                          <a:solidFill>
                            <a:schemeClr val="accent2"/>
                          </a:solidFill>
                          <a:latin typeface="Cambria Math" panose="02040503050406030204" pitchFamily="18" charset="0"/>
                          <a:ea typeface="Cambria Math" panose="02040503050406030204" pitchFamily="18" charset="0"/>
                        </a:rPr>
                        <m:t> </m:t>
                      </m:r>
                      <m:r>
                        <a:rPr lang="es-MX" sz="1400" b="1" i="1">
                          <a:solidFill>
                            <a:schemeClr val="accent2"/>
                          </a:solidFill>
                          <a:latin typeface="Cambria Math" panose="02040503050406030204" pitchFamily="18" charset="0"/>
                          <a:ea typeface="Cambria Math" panose="02040503050406030204" pitchFamily="18" charset="0"/>
                        </a:rPr>
                        <m:t>𝒑𝒓𝒐𝒅𝒖𝒄𝒄𝒊</m:t>
                      </m:r>
                      <m:r>
                        <a:rPr lang="es-MX" sz="1400" b="1" i="1">
                          <a:solidFill>
                            <a:schemeClr val="accent2"/>
                          </a:solidFill>
                          <a:latin typeface="Cambria Math" panose="02040503050406030204" pitchFamily="18" charset="0"/>
                          <a:ea typeface="Cambria Math" panose="02040503050406030204" pitchFamily="18" charset="0"/>
                        </a:rPr>
                        <m:t>ó</m:t>
                      </m:r>
                      <m:r>
                        <a:rPr lang="es-MX" sz="1400" b="1" i="1">
                          <a:solidFill>
                            <a:schemeClr val="accent2"/>
                          </a:solidFill>
                          <a:latin typeface="Cambria Math" panose="02040503050406030204" pitchFamily="18" charset="0"/>
                          <a:ea typeface="Cambria Math" panose="02040503050406030204" pitchFamily="18" charset="0"/>
                        </a:rPr>
                        <m:t>𝒏</m:t>
                      </m:r>
                      <m:r>
                        <a:rPr lang="es-MX" sz="1400" b="1" i="1">
                          <a:solidFill>
                            <a:schemeClr val="accent2"/>
                          </a:solidFill>
                          <a:latin typeface="Cambria Math" panose="02040503050406030204" pitchFamily="18" charset="0"/>
                          <a:ea typeface="Cambria Math" panose="02040503050406030204" pitchFamily="18" charset="0"/>
                        </a:rPr>
                        <m:t> </m:t>
                      </m:r>
                    </m:oMath>
                  </m:oMathPara>
                </a14:m>
                <a:endParaRPr lang="es-MX" sz="1400" b="1" dirty="0">
                  <a:solidFill>
                    <a:schemeClr val="accent2"/>
                  </a:solidFill>
                  <a:ea typeface="Cambria Math" panose="02040503050406030204" pitchFamily="18" charset="0"/>
                </a:endParaRPr>
              </a:p>
              <a:p>
                <a:endParaRPr lang="es-MX" sz="1400" b="1" dirty="0">
                  <a:solidFill>
                    <a:schemeClr val="accent2"/>
                  </a:solidFill>
                  <a:ea typeface="Cambria Math" panose="02040503050406030204" pitchFamily="18" charset="0"/>
                </a:endParaRPr>
              </a:p>
            </p:txBody>
          </p:sp>
        </mc:Choice>
        <mc:Fallback xmlns="">
          <p:sp>
            <p:nvSpPr>
              <p:cNvPr id="16" name="CuadroTexto 15"/>
              <p:cNvSpPr txBox="1">
                <a:spLocks noRot="1" noChangeAspect="1" noMove="1" noResize="1" noEditPoints="1" noAdjustHandles="1" noChangeArrowheads="1" noChangeShapeType="1" noTextEdit="1"/>
              </p:cNvSpPr>
              <p:nvPr/>
            </p:nvSpPr>
            <p:spPr>
              <a:xfrm>
                <a:off x="4924941" y="4646208"/>
                <a:ext cx="3871270" cy="861774"/>
              </a:xfrm>
              <a:prstGeom prst="rect">
                <a:avLst/>
              </a:prstGeom>
              <a:blipFill rotWithShape="0">
                <a:blip r:embed="rId3"/>
                <a:stretch>
                  <a:fillRect l="-1260" r="-787"/>
                </a:stretch>
              </a:blipFill>
            </p:spPr>
            <p:txBody>
              <a:bodyPr/>
              <a:lstStyle/>
              <a:p>
                <a:r>
                  <a:rPr lang="es-MX">
                    <a:noFill/>
                  </a:rPr>
                  <a:t> </a:t>
                </a:r>
              </a:p>
            </p:txBody>
          </p:sp>
        </mc:Fallback>
      </mc:AlternateContent>
      <p:sp>
        <p:nvSpPr>
          <p:cNvPr id="17" name="Abrir llave 16"/>
          <p:cNvSpPr/>
          <p:nvPr/>
        </p:nvSpPr>
        <p:spPr>
          <a:xfrm>
            <a:off x="4681929" y="2706733"/>
            <a:ext cx="432045" cy="1512168"/>
          </a:xfrm>
          <a:prstGeom prst="leftBrace">
            <a:avLst>
              <a:gd name="adj1" fmla="val 39599"/>
              <a:gd name="adj2" fmla="val 50000"/>
            </a:avLst>
          </a:prstGeom>
          <a:ln w="31750">
            <a:solidFill>
              <a:srgbClr val="C00000"/>
            </a:solidFill>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8" name="Abrir llave 17"/>
          <p:cNvSpPr/>
          <p:nvPr/>
        </p:nvSpPr>
        <p:spPr>
          <a:xfrm>
            <a:off x="4681930" y="4265942"/>
            <a:ext cx="432044" cy="1581534"/>
          </a:xfrm>
          <a:prstGeom prst="leftBrace">
            <a:avLst>
              <a:gd name="adj1" fmla="val 44409"/>
              <a:gd name="adj2" fmla="val 50000"/>
            </a:avLst>
          </a:prstGeom>
          <a:ln w="31750">
            <a:solidFill>
              <a:srgbClr val="C00000"/>
            </a:solidFill>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19" name="CuadroTexto 18"/>
          <p:cNvSpPr txBox="1"/>
          <p:nvPr/>
        </p:nvSpPr>
        <p:spPr>
          <a:xfrm>
            <a:off x="1127552" y="2252038"/>
            <a:ext cx="584986" cy="369332"/>
          </a:xfrm>
          <a:prstGeom prst="rect">
            <a:avLst/>
          </a:prstGeom>
          <a:noFill/>
        </p:spPr>
        <p:txBody>
          <a:bodyPr wrap="square" rtlCol="0">
            <a:spAutoFit/>
          </a:bodyPr>
          <a:lstStyle/>
          <a:p>
            <a:r>
              <a:rPr lang="es-MX" dirty="0">
                <a:solidFill>
                  <a:srgbClr val="00B050"/>
                </a:solidFill>
              </a:rPr>
              <a:t>POT</a:t>
            </a:r>
          </a:p>
        </p:txBody>
      </p:sp>
      <p:sp>
        <p:nvSpPr>
          <p:cNvPr id="20" name="CuadroTexto 19"/>
          <p:cNvSpPr txBox="1"/>
          <p:nvPr/>
        </p:nvSpPr>
        <p:spPr>
          <a:xfrm>
            <a:off x="1127552" y="3307477"/>
            <a:ext cx="584986" cy="369332"/>
          </a:xfrm>
          <a:prstGeom prst="rect">
            <a:avLst/>
          </a:prstGeom>
          <a:noFill/>
        </p:spPr>
        <p:txBody>
          <a:bodyPr wrap="square" rtlCol="0">
            <a:spAutoFit/>
          </a:bodyPr>
          <a:lstStyle/>
          <a:p>
            <a:r>
              <a:rPr lang="es-MX" dirty="0">
                <a:solidFill>
                  <a:srgbClr val="00B050"/>
                </a:solidFill>
              </a:rPr>
              <a:t>EEA</a:t>
            </a:r>
          </a:p>
        </p:txBody>
      </p:sp>
      <p:sp>
        <p:nvSpPr>
          <p:cNvPr id="21" name="CuadroTexto 20"/>
          <p:cNvSpPr txBox="1"/>
          <p:nvPr/>
        </p:nvSpPr>
        <p:spPr>
          <a:xfrm>
            <a:off x="1101154" y="4648484"/>
            <a:ext cx="637781" cy="369332"/>
          </a:xfrm>
          <a:prstGeom prst="rect">
            <a:avLst/>
          </a:prstGeom>
          <a:noFill/>
        </p:spPr>
        <p:txBody>
          <a:bodyPr wrap="square" rtlCol="0">
            <a:spAutoFit/>
          </a:bodyPr>
          <a:lstStyle/>
          <a:p>
            <a:r>
              <a:rPr lang="es-MX" dirty="0">
                <a:solidFill>
                  <a:srgbClr val="00B050"/>
                </a:solidFill>
              </a:rPr>
              <a:t>CEL’s</a:t>
            </a:r>
          </a:p>
        </p:txBody>
      </p:sp>
      <p:sp>
        <p:nvSpPr>
          <p:cNvPr id="22" name="Abrir llave 21"/>
          <p:cNvSpPr/>
          <p:nvPr/>
        </p:nvSpPr>
        <p:spPr>
          <a:xfrm>
            <a:off x="1564061" y="1937871"/>
            <a:ext cx="349749" cy="960498"/>
          </a:xfrm>
          <a:prstGeom prst="leftBrace">
            <a:avLst>
              <a:gd name="adj1" fmla="val 38624"/>
              <a:gd name="adj2" fmla="val 52164"/>
            </a:avLst>
          </a:prstGeom>
          <a:ln w="31750" cap="rnd">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3" name="Abrir llave 22"/>
          <p:cNvSpPr/>
          <p:nvPr/>
        </p:nvSpPr>
        <p:spPr>
          <a:xfrm>
            <a:off x="1564061" y="2982568"/>
            <a:ext cx="349749" cy="1055010"/>
          </a:xfrm>
          <a:prstGeom prst="leftBrace">
            <a:avLst>
              <a:gd name="adj1" fmla="val 38624"/>
              <a:gd name="adj2" fmla="val 52164"/>
            </a:avLst>
          </a:prstGeom>
          <a:ln w="31750" cap="rnd">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4" name="Abrir llave 23"/>
          <p:cNvSpPr/>
          <p:nvPr/>
        </p:nvSpPr>
        <p:spPr>
          <a:xfrm>
            <a:off x="1642189" y="4336786"/>
            <a:ext cx="271622" cy="980238"/>
          </a:xfrm>
          <a:prstGeom prst="leftBrace">
            <a:avLst>
              <a:gd name="adj1" fmla="val 32682"/>
              <a:gd name="adj2" fmla="val 53246"/>
            </a:avLst>
          </a:prstGeom>
          <a:ln w="31750" cap="rnd">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5" name="Abrir llave 24"/>
          <p:cNvSpPr/>
          <p:nvPr/>
        </p:nvSpPr>
        <p:spPr>
          <a:xfrm>
            <a:off x="896528" y="1839897"/>
            <a:ext cx="552806" cy="3851851"/>
          </a:xfrm>
          <a:prstGeom prst="leftBrace">
            <a:avLst>
              <a:gd name="adj1" fmla="val 68482"/>
              <a:gd name="adj2" fmla="val 50000"/>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a:p>
        </p:txBody>
      </p:sp>
      <p:sp>
        <p:nvSpPr>
          <p:cNvPr id="26" name="CuadroTexto 25"/>
          <p:cNvSpPr txBox="1"/>
          <p:nvPr/>
        </p:nvSpPr>
        <p:spPr>
          <a:xfrm rot="16200000">
            <a:off x="-544852" y="3201446"/>
            <a:ext cx="2513427" cy="369332"/>
          </a:xfrm>
          <a:prstGeom prst="rect">
            <a:avLst/>
          </a:prstGeom>
          <a:noFill/>
        </p:spPr>
        <p:txBody>
          <a:bodyPr wrap="square" rtlCol="0">
            <a:spAutoFit/>
          </a:bodyPr>
          <a:lstStyle/>
          <a:p>
            <a:r>
              <a:rPr lang="es-MX" b="1" dirty="0"/>
              <a:t>Oferta de Venta</a:t>
            </a:r>
          </a:p>
        </p:txBody>
      </p:sp>
      <p:sp>
        <p:nvSpPr>
          <p:cNvPr id="27" name="Title 1"/>
          <p:cNvSpPr>
            <a:spLocks noGrp="1"/>
          </p:cNvSpPr>
          <p:nvPr>
            <p:ph type="title"/>
          </p:nvPr>
        </p:nvSpPr>
        <p:spPr>
          <a:xfrm>
            <a:off x="3923928" y="332656"/>
            <a:ext cx="4762872" cy="864096"/>
          </a:xfrm>
        </p:spPr>
        <p:txBody>
          <a:bodyPr/>
          <a:lstStyle/>
          <a:p>
            <a:r>
              <a:rPr lang="es-MX" sz="2800" dirty="0"/>
              <a:t>Productos a ofertar en las OV Técnicas y su constitución</a:t>
            </a:r>
          </a:p>
        </p:txBody>
      </p:sp>
    </p:spTree>
    <p:extLst>
      <p:ext uri="{BB962C8B-B14F-4D97-AF65-F5344CB8AC3E}">
        <p14:creationId xmlns:p14="http://schemas.microsoft.com/office/powerpoint/2010/main" val="28957381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395536" y="1340768"/>
            <a:ext cx="8229600" cy="830997"/>
          </a:xfrm>
          <a:prstGeom prst="rect">
            <a:avLst/>
          </a:prstGeom>
        </p:spPr>
        <p:txBody>
          <a:bodyPr wrap="square">
            <a:spAutoFit/>
          </a:bodyPr>
          <a:lstStyle/>
          <a:p>
            <a:pPr algn="just"/>
            <a:r>
              <a:rPr lang="es-MX" sz="1600" dirty="0">
                <a:latin typeface="Arial" panose="020B0604020202020204" pitchFamily="34" charset="0"/>
              </a:rPr>
              <a:t>Las personas que deseen participar como Generadores en el MEM podrán ofrecer vender, la </a:t>
            </a:r>
            <a:r>
              <a:rPr lang="es-MX" sz="1600" b="1" dirty="0">
                <a:latin typeface="Arial" panose="020B0604020202020204" pitchFamily="34" charset="0"/>
              </a:rPr>
              <a:t>Potencia</a:t>
            </a:r>
            <a:r>
              <a:rPr lang="es-MX" sz="1600" dirty="0">
                <a:latin typeface="Arial" panose="020B0604020202020204" pitchFamily="34" charset="0"/>
              </a:rPr>
              <a:t>, la </a:t>
            </a:r>
            <a:r>
              <a:rPr lang="es-MX" sz="1600" b="1" dirty="0">
                <a:latin typeface="Arial" panose="020B0604020202020204" pitchFamily="34" charset="0"/>
              </a:rPr>
              <a:t>Energía Eléctrica Acumulable </a:t>
            </a:r>
            <a:r>
              <a:rPr lang="es-MX" sz="1600" dirty="0">
                <a:latin typeface="Arial" panose="020B0604020202020204" pitchFamily="34" charset="0"/>
              </a:rPr>
              <a:t>o los </a:t>
            </a:r>
            <a:r>
              <a:rPr lang="es-MX" sz="1600" b="1" dirty="0" err="1">
                <a:latin typeface="Arial" panose="020B0604020202020204" pitchFamily="34" charset="0"/>
              </a:rPr>
              <a:t>CELs</a:t>
            </a:r>
            <a:r>
              <a:rPr lang="es-MX" sz="1600" dirty="0">
                <a:latin typeface="Arial" panose="020B0604020202020204" pitchFamily="34" charset="0"/>
              </a:rPr>
              <a:t> que requieran las ERC.</a:t>
            </a:r>
            <a:endParaRPr lang="es-MX" sz="1600" dirty="0"/>
          </a:p>
        </p:txBody>
      </p:sp>
      <p:graphicFrame>
        <p:nvGraphicFramePr>
          <p:cNvPr id="11" name="Diagrama 10"/>
          <p:cNvGraphicFramePr/>
          <p:nvPr>
            <p:extLst/>
          </p:nvPr>
        </p:nvGraphicFramePr>
        <p:xfrm>
          <a:off x="0" y="2201878"/>
          <a:ext cx="2640352" cy="21731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a 11"/>
          <p:cNvGraphicFramePr/>
          <p:nvPr>
            <p:extLst/>
          </p:nvPr>
        </p:nvGraphicFramePr>
        <p:xfrm>
          <a:off x="2699792" y="2201878"/>
          <a:ext cx="2640352" cy="217311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3" name="Diagrama 12"/>
          <p:cNvGraphicFramePr/>
          <p:nvPr>
            <p:extLst/>
          </p:nvPr>
        </p:nvGraphicFramePr>
        <p:xfrm>
          <a:off x="1187624" y="4077072"/>
          <a:ext cx="2640352" cy="217311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4" name="Diagrama 13"/>
          <p:cNvGraphicFramePr/>
          <p:nvPr>
            <p:extLst/>
          </p:nvPr>
        </p:nvGraphicFramePr>
        <p:xfrm>
          <a:off x="5148064" y="2201878"/>
          <a:ext cx="2640352" cy="217311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5" name="Diagrama 14"/>
          <p:cNvGraphicFramePr/>
          <p:nvPr>
            <p:extLst/>
          </p:nvPr>
        </p:nvGraphicFramePr>
        <p:xfrm>
          <a:off x="3779912" y="4149080"/>
          <a:ext cx="2640352" cy="2173114"/>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16" name="CuadroTexto 15"/>
          <p:cNvSpPr txBox="1"/>
          <p:nvPr/>
        </p:nvSpPr>
        <p:spPr>
          <a:xfrm>
            <a:off x="465187" y="1977227"/>
            <a:ext cx="8229600" cy="338554"/>
          </a:xfrm>
          <a:prstGeom prst="rect">
            <a:avLst/>
          </a:prstGeom>
          <a:noFill/>
        </p:spPr>
        <p:txBody>
          <a:bodyPr wrap="square" rtlCol="0">
            <a:spAutoFit/>
          </a:bodyPr>
          <a:lstStyle/>
          <a:p>
            <a:pPr algn="ctr"/>
            <a:r>
              <a:rPr lang="es-MX" sz="1600" dirty="0">
                <a:latin typeface="Arial" panose="020B0604020202020204" pitchFamily="34" charset="0"/>
              </a:rPr>
              <a:t>Combinaciones de productos para OV</a:t>
            </a:r>
          </a:p>
        </p:txBody>
      </p:sp>
      <p:graphicFrame>
        <p:nvGraphicFramePr>
          <p:cNvPr id="21" name="Diagrama 20"/>
          <p:cNvGraphicFramePr/>
          <p:nvPr>
            <p:extLst/>
          </p:nvPr>
        </p:nvGraphicFramePr>
        <p:xfrm>
          <a:off x="6155415" y="4149080"/>
          <a:ext cx="2640352" cy="2173114"/>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7" name="Title 1"/>
          <p:cNvSpPr txBox="1">
            <a:spLocks/>
          </p:cNvSpPr>
          <p:nvPr/>
        </p:nvSpPr>
        <p:spPr>
          <a:xfrm>
            <a:off x="3923928" y="332656"/>
            <a:ext cx="4762872"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MX" sz="2800"/>
              <a:t>Productos a ofertar en las OV Técnicas y su constitución</a:t>
            </a:r>
            <a:endParaRPr lang="es-MX" sz="2800" dirty="0"/>
          </a:p>
        </p:txBody>
      </p:sp>
    </p:spTree>
    <p:extLst>
      <p:ext uri="{BB962C8B-B14F-4D97-AF65-F5344CB8AC3E}">
        <p14:creationId xmlns:p14="http://schemas.microsoft.com/office/powerpoint/2010/main" val="748950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Ofertas excluyentes</a:t>
            </a:r>
          </a:p>
        </p:txBody>
      </p:sp>
      <mc:AlternateContent xmlns:mc="http://schemas.openxmlformats.org/markup-compatibility/2006" xmlns:a14="http://schemas.microsoft.com/office/drawing/2010/main">
        <mc:Choice Requires="a14">
          <p:sp>
            <p:nvSpPr>
              <p:cNvPr id="4" name="CuadroTexto 3"/>
              <p:cNvSpPr txBox="1"/>
              <p:nvPr/>
            </p:nvSpPr>
            <p:spPr>
              <a:xfrm>
                <a:off x="539552" y="1556792"/>
                <a:ext cx="8147248" cy="1785104"/>
              </a:xfrm>
              <a:prstGeom prst="rect">
                <a:avLst/>
              </a:prstGeom>
              <a:noFill/>
            </p:spPr>
            <p:txBody>
              <a:bodyPr wrap="square" rtlCol="0">
                <a:spAutoFit/>
              </a:bodyPr>
              <a:lstStyle/>
              <a:p>
                <a:pPr algn="just"/>
                <a:r>
                  <a:rPr lang="es-MX" dirty="0"/>
                  <a:t>Se dice que un conjunto de Ofertas de Venta</a:t>
                </a:r>
              </a:p>
              <a:p>
                <a:pPr algn="just"/>
                <a:endParaRPr lang="es-MX" dirty="0"/>
              </a:p>
              <a:p>
                <a:pPr algn="just"/>
                <a:r>
                  <a:rPr lang="es-MX" dirty="0"/>
                  <a:t>                                  </a:t>
                </a:r>
                <a14:m>
                  <m:oMath xmlns:m="http://schemas.openxmlformats.org/officeDocument/2006/math">
                    <m:r>
                      <a:rPr lang="es-MX" sz="2100" b="0" i="1" smtClean="0">
                        <a:latin typeface="Cambria Math" panose="02040503050406030204" pitchFamily="18" charset="0"/>
                      </a:rPr>
                      <m:t>{</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𝑨</m:t>
                    </m:r>
                    <m:r>
                      <a:rPr lang="es-MX" sz="2100" b="0" i="1" smtClean="0">
                        <a:latin typeface="Cambria Math" panose="02040503050406030204" pitchFamily="18" charset="0"/>
                      </a:rPr>
                      <m:t>,  </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𝑩</m:t>
                    </m:r>
                    <m:r>
                      <a:rPr lang="es-MX" sz="2100" b="0" i="1" smtClean="0">
                        <a:latin typeface="Cambria Math" panose="02040503050406030204" pitchFamily="18" charset="0"/>
                      </a:rPr>
                      <m:t>,  </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𝑪</m:t>
                    </m:r>
                    <m:r>
                      <a:rPr lang="es-MX" sz="2100" b="0" i="1" smtClean="0">
                        <a:latin typeface="Cambria Math" panose="02040503050406030204" pitchFamily="18" charset="0"/>
                      </a:rPr>
                      <m:t>,  </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𝑫</m:t>
                    </m:r>
                    <m:r>
                      <a:rPr lang="es-MX" sz="2100" b="0" i="1" smtClean="0">
                        <a:latin typeface="Cambria Math" panose="02040503050406030204" pitchFamily="18" charset="0"/>
                      </a:rPr>
                      <m:t>}</m:t>
                    </m:r>
                  </m:oMath>
                </a14:m>
                <a:endParaRPr lang="es-ES" sz="2100" dirty="0"/>
              </a:p>
              <a:p>
                <a:pPr algn="just"/>
                <a:endParaRPr lang="es-MX" dirty="0"/>
              </a:p>
              <a:p>
                <a:pPr algn="just"/>
                <a:r>
                  <a:rPr lang="es-MX" dirty="0"/>
                  <a:t>es </a:t>
                </a:r>
                <a:r>
                  <a:rPr lang="es-MX" b="1" dirty="0"/>
                  <a:t>mutuamente excluyente </a:t>
                </a:r>
                <a:r>
                  <a:rPr lang="es-MX" dirty="0"/>
                  <a:t>si cualquiera de ellos pero no más de uno puede ser seleccionado como ganador. </a:t>
                </a:r>
                <a:endParaRPr lang="es-ES" dirty="0"/>
              </a:p>
            </p:txBody>
          </p:sp>
        </mc:Choice>
        <mc:Fallback xmlns="">
          <p:sp>
            <p:nvSpPr>
              <p:cNvPr id="4" name="CuadroTexto 3"/>
              <p:cNvSpPr txBox="1">
                <a:spLocks noRot="1" noChangeAspect="1" noMove="1" noResize="1" noEditPoints="1" noAdjustHandles="1" noChangeArrowheads="1" noChangeShapeType="1" noTextEdit="1"/>
              </p:cNvSpPr>
              <p:nvPr/>
            </p:nvSpPr>
            <p:spPr>
              <a:xfrm>
                <a:off x="539552" y="1556792"/>
                <a:ext cx="8147248" cy="1785104"/>
              </a:xfrm>
              <a:prstGeom prst="rect">
                <a:avLst/>
              </a:prstGeom>
              <a:blipFill rotWithShape="0">
                <a:blip r:embed="rId2"/>
                <a:stretch>
                  <a:fillRect l="-674" t="-1706" r="-599" b="-5461"/>
                </a:stretch>
              </a:blipFill>
            </p:spPr>
            <p:txBody>
              <a:bodyPr/>
              <a:lstStyle/>
              <a:p>
                <a:r>
                  <a:rPr lang="es-MX">
                    <a:noFill/>
                  </a:rPr>
                  <a:t> </a:t>
                </a:r>
              </a:p>
            </p:txBody>
          </p:sp>
        </mc:Fallback>
      </mc:AlternateContent>
      <p:sp>
        <p:nvSpPr>
          <p:cNvPr id="5" name="Elipse 4"/>
          <p:cNvSpPr/>
          <p:nvPr/>
        </p:nvSpPr>
        <p:spPr>
          <a:xfrm>
            <a:off x="2699792" y="3501008"/>
            <a:ext cx="4464496" cy="2296232"/>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s-ES"/>
          </a:p>
        </p:txBody>
      </p:sp>
      <mc:AlternateContent xmlns:mc="http://schemas.openxmlformats.org/markup-compatibility/2006" xmlns:a14="http://schemas.microsoft.com/office/drawing/2010/main">
        <mc:Choice Requires="a14">
          <p:sp>
            <p:nvSpPr>
              <p:cNvPr id="6" name="Elipse 5"/>
              <p:cNvSpPr/>
              <p:nvPr/>
            </p:nvSpPr>
            <p:spPr>
              <a:xfrm>
                <a:off x="3740884" y="3933056"/>
                <a:ext cx="975132" cy="639688"/>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a:latin typeface="Cambria Math" panose="02040503050406030204" pitchFamily="18" charset="0"/>
                        </a:rPr>
                        <m:t>𝑂𝑓𝑒𝑟𝑡𝑎</m:t>
                      </m:r>
                      <m:r>
                        <a:rPr lang="es-MX" i="1">
                          <a:latin typeface="Cambria Math" panose="02040503050406030204" pitchFamily="18" charset="0"/>
                        </a:rPr>
                        <m:t> </m:t>
                      </m:r>
                      <m:r>
                        <a:rPr lang="es-MX" b="1" i="1">
                          <a:latin typeface="Cambria Math" panose="02040503050406030204" pitchFamily="18" charset="0"/>
                        </a:rPr>
                        <m:t>𝑨</m:t>
                      </m:r>
                    </m:oMath>
                  </m:oMathPara>
                </a14:m>
                <a:endParaRPr lang="es-ES" dirty="0"/>
              </a:p>
            </p:txBody>
          </p:sp>
        </mc:Choice>
        <mc:Fallback xmlns="">
          <p:sp>
            <p:nvSpPr>
              <p:cNvPr id="6" name="Elipse 5"/>
              <p:cNvSpPr>
                <a:spLocks noRot="1" noChangeAspect="1" noMove="1" noResize="1" noEditPoints="1" noAdjustHandles="1" noChangeArrowheads="1" noChangeShapeType="1" noTextEdit="1"/>
              </p:cNvSpPr>
              <p:nvPr/>
            </p:nvSpPr>
            <p:spPr>
              <a:xfrm>
                <a:off x="3740884" y="3933056"/>
                <a:ext cx="975132" cy="639688"/>
              </a:xfrm>
              <a:prstGeom prst="ellipse">
                <a:avLst/>
              </a:prstGeom>
              <a:blipFill rotWithShape="0">
                <a:blip r:embed="rId3"/>
                <a:stretch>
                  <a:fillRect l="-10366" r="-1829"/>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7" name="Elipse 6"/>
              <p:cNvSpPr/>
              <p:nvPr/>
            </p:nvSpPr>
            <p:spPr>
              <a:xfrm>
                <a:off x="3491880" y="4753124"/>
                <a:ext cx="1011920" cy="62009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𝑪</m:t>
                      </m:r>
                    </m:oMath>
                  </m:oMathPara>
                </a14:m>
                <a:endParaRPr lang="es-ES" dirty="0"/>
              </a:p>
            </p:txBody>
          </p:sp>
        </mc:Choice>
        <mc:Fallback xmlns="">
          <p:sp>
            <p:nvSpPr>
              <p:cNvPr id="7" name="Elipse 6"/>
              <p:cNvSpPr>
                <a:spLocks noRot="1" noChangeAspect="1" noMove="1" noResize="1" noEditPoints="1" noAdjustHandles="1" noChangeArrowheads="1" noChangeShapeType="1" noTextEdit="1"/>
              </p:cNvSpPr>
              <p:nvPr/>
            </p:nvSpPr>
            <p:spPr>
              <a:xfrm>
                <a:off x="3491880" y="4753124"/>
                <a:ext cx="1011920" cy="620092"/>
              </a:xfrm>
              <a:prstGeom prst="ellipse">
                <a:avLst/>
              </a:prstGeom>
              <a:blipFill rotWithShape="0">
                <a:blip r:embed="rId4"/>
                <a:stretch>
                  <a:fillRect l="-7647"/>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8" name="Elipse 7"/>
              <p:cNvSpPr/>
              <p:nvPr/>
            </p:nvSpPr>
            <p:spPr>
              <a:xfrm>
                <a:off x="5148064" y="4912236"/>
                <a:ext cx="1008112" cy="675181"/>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𝑫</m:t>
                      </m:r>
                    </m:oMath>
                  </m:oMathPara>
                </a14:m>
                <a:endParaRPr lang="es-ES" dirty="0"/>
              </a:p>
            </p:txBody>
          </p:sp>
        </mc:Choice>
        <mc:Fallback xmlns="">
          <p:sp>
            <p:nvSpPr>
              <p:cNvPr id="8" name="Elipse 7"/>
              <p:cNvSpPr>
                <a:spLocks noRot="1" noChangeAspect="1" noMove="1" noResize="1" noEditPoints="1" noAdjustHandles="1" noChangeArrowheads="1" noChangeShapeType="1" noTextEdit="1"/>
              </p:cNvSpPr>
              <p:nvPr/>
            </p:nvSpPr>
            <p:spPr>
              <a:xfrm>
                <a:off x="5148064" y="4912236"/>
                <a:ext cx="1008112" cy="675181"/>
              </a:xfrm>
              <a:prstGeom prst="ellipse">
                <a:avLst/>
              </a:prstGeom>
              <a:blipFill rotWithShape="0">
                <a:blip r:embed="rId5"/>
                <a:stretch>
                  <a:fillRect l="-8824" r="-1765"/>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9" name="Elipse 8"/>
              <p:cNvSpPr/>
              <p:nvPr/>
            </p:nvSpPr>
            <p:spPr>
              <a:xfrm>
                <a:off x="5437664" y="4005064"/>
                <a:ext cx="1006544" cy="7480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b="0" i="1" smtClean="0">
                          <a:latin typeface="Cambria Math" panose="02040503050406030204" pitchFamily="18" charset="0"/>
                        </a:rPr>
                        <m:t> </m:t>
                      </m:r>
                      <m:r>
                        <a:rPr lang="es-MX" b="1" i="1" smtClean="0">
                          <a:latin typeface="Cambria Math" panose="02040503050406030204" pitchFamily="18" charset="0"/>
                        </a:rPr>
                        <m:t>𝑩</m:t>
                      </m:r>
                      <m:r>
                        <a:rPr lang="es-MX" i="1">
                          <a:latin typeface="Cambria Math" panose="02040503050406030204" pitchFamily="18" charset="0"/>
                        </a:rPr>
                        <m:t> </m:t>
                      </m:r>
                    </m:oMath>
                  </m:oMathPara>
                </a14:m>
                <a:endParaRPr lang="es-ES" dirty="0"/>
              </a:p>
            </p:txBody>
          </p:sp>
        </mc:Choice>
        <mc:Fallback xmlns="">
          <p:sp>
            <p:nvSpPr>
              <p:cNvPr id="9" name="Elipse 8"/>
              <p:cNvSpPr>
                <a:spLocks noRot="1" noChangeAspect="1" noMove="1" noResize="1" noEditPoints="1" noAdjustHandles="1" noChangeArrowheads="1" noChangeShapeType="1" noTextEdit="1"/>
              </p:cNvSpPr>
              <p:nvPr/>
            </p:nvSpPr>
            <p:spPr>
              <a:xfrm>
                <a:off x="5437664" y="4005064"/>
                <a:ext cx="1006544" cy="748060"/>
              </a:xfrm>
              <a:prstGeom prst="ellipse">
                <a:avLst/>
              </a:prstGeom>
              <a:blipFill rotWithShape="0">
                <a:blip r:embed="rId6"/>
                <a:stretch>
                  <a:fillRect l="-11243"/>
                </a:stretch>
              </a:blipFill>
            </p:spPr>
            <p:txBody>
              <a:bodyPr/>
              <a:lstStyle/>
              <a:p>
                <a:r>
                  <a:rPr lang="es-MX">
                    <a:noFill/>
                  </a:rPr>
                  <a:t> </a:t>
                </a:r>
              </a:p>
            </p:txBody>
          </p:sp>
        </mc:Fallback>
      </mc:AlternateContent>
    </p:spTree>
    <p:extLst>
      <p:ext uri="{BB962C8B-B14F-4D97-AF65-F5344CB8AC3E}">
        <p14:creationId xmlns:p14="http://schemas.microsoft.com/office/powerpoint/2010/main" val="26720743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Ofertas Condicionadas</a:t>
            </a:r>
          </a:p>
        </p:txBody>
      </p:sp>
      <mc:AlternateContent xmlns:mc="http://schemas.openxmlformats.org/markup-compatibility/2006" xmlns:a14="http://schemas.microsoft.com/office/drawing/2010/main">
        <mc:Choice Requires="a14">
          <p:sp>
            <p:nvSpPr>
              <p:cNvPr id="4" name="CuadroTexto 3"/>
              <p:cNvSpPr txBox="1"/>
              <p:nvPr/>
            </p:nvSpPr>
            <p:spPr>
              <a:xfrm>
                <a:off x="467544" y="1392901"/>
                <a:ext cx="8219256" cy="1800493"/>
              </a:xfrm>
              <a:prstGeom prst="rect">
                <a:avLst/>
              </a:prstGeom>
              <a:noFill/>
            </p:spPr>
            <p:txBody>
              <a:bodyPr wrap="square" rtlCol="0">
                <a:spAutoFit/>
              </a:bodyPr>
              <a:lstStyle/>
              <a:p>
                <a:pPr algn="just"/>
                <a:r>
                  <a:rPr lang="es-MX" dirty="0"/>
                  <a:t>Se dice que una Oferta de Venta está </a:t>
                </a:r>
                <a:r>
                  <a:rPr lang="es-MX" b="1" dirty="0"/>
                  <a:t>condicionada</a:t>
                </a:r>
                <a:r>
                  <a:rPr lang="es-MX" dirty="0"/>
                  <a:t> a un conjunto de ofertas de venta, </a:t>
                </a:r>
              </a:p>
              <a:p>
                <a:pPr algn="just"/>
                <a:endParaRPr lang="es-MX" dirty="0"/>
              </a:p>
              <a:p>
                <a:pPr algn="ctr"/>
                <a:r>
                  <a:rPr lang="es-MX" sz="2100" dirty="0"/>
                  <a:t> </a:t>
                </a:r>
                <a14:m>
                  <m:oMath xmlns:m="http://schemas.openxmlformats.org/officeDocument/2006/math">
                    <m:r>
                      <a:rPr lang="es-MX" sz="2100" i="1">
                        <a:latin typeface="Cambria Math" panose="02040503050406030204" pitchFamily="18" charset="0"/>
                      </a:rPr>
                      <m:t>𝑂𝑓𝑒𝑟𝑡𝑎</m:t>
                    </m:r>
                    <m:r>
                      <a:rPr lang="es-MX" sz="2100" i="1">
                        <a:latin typeface="Cambria Math" panose="02040503050406030204" pitchFamily="18" charset="0"/>
                      </a:rPr>
                      <m:t> </m:t>
                    </m:r>
                    <m:r>
                      <a:rPr lang="es-MX" sz="2100" b="1" i="1">
                        <a:latin typeface="Cambria Math" panose="02040503050406030204" pitchFamily="18" charset="0"/>
                      </a:rPr>
                      <m:t>𝑨</m:t>
                    </m:r>
                    <m:r>
                      <a:rPr lang="es-MX" sz="2100" b="0" i="1" smtClean="0">
                        <a:latin typeface="Cambria Math" panose="02040503050406030204" pitchFamily="18" charset="0"/>
                      </a:rPr>
                      <m:t>    </m:t>
                    </m:r>
                    <m:r>
                      <m:rPr>
                        <m:sty m:val="p"/>
                      </m:rPr>
                      <a:rPr lang="es-MX" sz="2100" b="0" i="0" smtClean="0">
                        <a:solidFill>
                          <a:srgbClr val="C00000"/>
                        </a:solidFill>
                        <a:latin typeface="Cambria Math" panose="02040503050406030204" pitchFamily="18" charset="0"/>
                      </a:rPr>
                      <m:t>condicionada</m:t>
                    </m:r>
                    <m:r>
                      <a:rPr lang="es-MX" sz="2100" b="0" i="0" smtClean="0">
                        <a:solidFill>
                          <a:srgbClr val="C00000"/>
                        </a:solidFill>
                        <a:latin typeface="Cambria Math" panose="02040503050406030204" pitchFamily="18" charset="0"/>
                      </a:rPr>
                      <m:t> </m:t>
                    </m:r>
                    <m:r>
                      <m:rPr>
                        <m:sty m:val="p"/>
                      </m:rPr>
                      <a:rPr lang="es-MX" sz="2100" b="0" i="0" smtClean="0">
                        <a:solidFill>
                          <a:srgbClr val="C00000"/>
                        </a:solidFill>
                        <a:latin typeface="Cambria Math" panose="02040503050406030204" pitchFamily="18" charset="0"/>
                      </a:rPr>
                      <m:t>a</m:t>
                    </m:r>
                    <m:r>
                      <a:rPr lang="es-MX" sz="2100" b="0" i="1" smtClean="0">
                        <a:latin typeface="Cambria Math" panose="02040503050406030204" pitchFamily="18" charset="0"/>
                      </a:rPr>
                      <m:t>  {</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𝑩</m:t>
                    </m:r>
                    <m:r>
                      <a:rPr lang="es-MX" sz="2100" b="0" i="1" smtClean="0">
                        <a:latin typeface="Cambria Math" panose="02040503050406030204" pitchFamily="18" charset="0"/>
                      </a:rPr>
                      <m:t>,  </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𝑪</m:t>
                    </m:r>
                    <m:r>
                      <a:rPr lang="es-MX" sz="2100" b="0" i="1" smtClean="0">
                        <a:latin typeface="Cambria Math" panose="02040503050406030204" pitchFamily="18" charset="0"/>
                      </a:rPr>
                      <m:t>,  </m:t>
                    </m:r>
                    <m:r>
                      <a:rPr lang="es-MX" sz="2100" b="0" i="1" smtClean="0">
                        <a:latin typeface="Cambria Math" panose="02040503050406030204" pitchFamily="18" charset="0"/>
                      </a:rPr>
                      <m:t>𝑂𝑓𝑒𝑟𝑡𝑎</m:t>
                    </m:r>
                    <m:r>
                      <a:rPr lang="es-MX" sz="2100" b="0" i="1" smtClean="0">
                        <a:latin typeface="Cambria Math" panose="02040503050406030204" pitchFamily="18" charset="0"/>
                      </a:rPr>
                      <m:t> </m:t>
                    </m:r>
                    <m:r>
                      <a:rPr lang="es-MX" sz="2100" b="1" i="1" smtClean="0">
                        <a:latin typeface="Cambria Math" panose="02040503050406030204" pitchFamily="18" charset="0"/>
                      </a:rPr>
                      <m:t>𝑫</m:t>
                    </m:r>
                    <m:r>
                      <a:rPr lang="es-MX" sz="2100" b="0" i="1" smtClean="0">
                        <a:latin typeface="Cambria Math" panose="02040503050406030204" pitchFamily="18" charset="0"/>
                      </a:rPr>
                      <m:t>}</m:t>
                    </m:r>
                  </m:oMath>
                </a14:m>
                <a:r>
                  <a:rPr lang="es-ES" sz="2100" dirty="0"/>
                  <a:t>,</a:t>
                </a:r>
              </a:p>
              <a:p>
                <a:pPr algn="just"/>
                <a:endParaRPr lang="es-MX" dirty="0"/>
              </a:p>
              <a:p>
                <a:pPr algn="just"/>
                <a:r>
                  <a:rPr lang="es-MX" dirty="0"/>
                  <a:t>si la </a:t>
                </a:r>
                <a14:m>
                  <m:oMath xmlns:m="http://schemas.openxmlformats.org/officeDocument/2006/math">
                    <m:r>
                      <a:rPr lang="es-MX" i="1">
                        <a:latin typeface="Cambria Math" panose="02040503050406030204" pitchFamily="18" charset="0"/>
                      </a:rPr>
                      <m:t>𝑂𝑓𝑒𝑟𝑡𝑎</m:t>
                    </m:r>
                    <m:r>
                      <a:rPr lang="es-MX" i="1">
                        <a:latin typeface="Cambria Math" panose="02040503050406030204" pitchFamily="18" charset="0"/>
                      </a:rPr>
                      <m:t> </m:t>
                    </m:r>
                    <m:r>
                      <a:rPr lang="es-MX" b="1" i="1">
                        <a:latin typeface="Cambria Math" panose="02040503050406030204" pitchFamily="18" charset="0"/>
                      </a:rPr>
                      <m:t>𝑨</m:t>
                    </m:r>
                    <m:r>
                      <a:rPr lang="es-MX" i="1">
                        <a:latin typeface="Cambria Math" panose="02040503050406030204" pitchFamily="18" charset="0"/>
                      </a:rPr>
                      <m:t> </m:t>
                    </m:r>
                  </m:oMath>
                </a14:m>
                <a:r>
                  <a:rPr lang="es-MX" dirty="0"/>
                  <a:t> no puede ser elegida como ganador sin que las ofertas del conjunto sean también declaradas como ganadoras. </a:t>
                </a:r>
                <a:endParaRPr lang="es-ES" dirty="0"/>
              </a:p>
            </p:txBody>
          </p:sp>
        </mc:Choice>
        <mc:Fallback xmlns="">
          <p:sp>
            <p:nvSpPr>
              <p:cNvPr id="4" name="CuadroTexto 3"/>
              <p:cNvSpPr txBox="1">
                <a:spLocks noRot="1" noChangeAspect="1" noMove="1" noResize="1" noEditPoints="1" noAdjustHandles="1" noChangeArrowheads="1" noChangeShapeType="1" noTextEdit="1"/>
              </p:cNvSpPr>
              <p:nvPr/>
            </p:nvSpPr>
            <p:spPr>
              <a:xfrm>
                <a:off x="467544" y="1392901"/>
                <a:ext cx="8219256" cy="1800493"/>
              </a:xfrm>
              <a:prstGeom prst="rect">
                <a:avLst/>
              </a:prstGeom>
              <a:blipFill rotWithShape="0">
                <a:blip r:embed="rId2"/>
                <a:stretch>
                  <a:fillRect l="-668" t="-1689" r="-593" b="-4392"/>
                </a:stretch>
              </a:blipFill>
            </p:spPr>
            <p:txBody>
              <a:bodyPr/>
              <a:lstStyle/>
              <a:p>
                <a:r>
                  <a:rPr lang="es-MX">
                    <a:noFill/>
                  </a:rPr>
                  <a:t> </a:t>
                </a:r>
              </a:p>
            </p:txBody>
          </p:sp>
        </mc:Fallback>
      </mc:AlternateContent>
      <p:sp>
        <p:nvSpPr>
          <p:cNvPr id="5" name="Elipse 4"/>
          <p:cNvSpPr/>
          <p:nvPr/>
        </p:nvSpPr>
        <p:spPr>
          <a:xfrm>
            <a:off x="4716016" y="3420976"/>
            <a:ext cx="3312368" cy="2600312"/>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s-ES"/>
          </a:p>
        </p:txBody>
      </p:sp>
      <mc:AlternateContent xmlns:mc="http://schemas.openxmlformats.org/markup-compatibility/2006" xmlns:a14="http://schemas.microsoft.com/office/drawing/2010/main">
        <mc:Choice Requires="a14">
          <p:sp>
            <p:nvSpPr>
              <p:cNvPr id="6" name="Elipse 5"/>
              <p:cNvSpPr/>
              <p:nvPr/>
            </p:nvSpPr>
            <p:spPr>
              <a:xfrm>
                <a:off x="1207112" y="4465092"/>
                <a:ext cx="1146589" cy="761067"/>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a:latin typeface="Cambria Math" panose="02040503050406030204" pitchFamily="18" charset="0"/>
                        </a:rPr>
                        <m:t>𝑂𝑓𝑒𝑟𝑡𝑎</m:t>
                      </m:r>
                      <m:r>
                        <a:rPr lang="es-MX" i="1">
                          <a:latin typeface="Cambria Math" panose="02040503050406030204" pitchFamily="18" charset="0"/>
                        </a:rPr>
                        <m:t> </m:t>
                      </m:r>
                      <m:r>
                        <a:rPr lang="es-MX" b="1" i="1">
                          <a:latin typeface="Cambria Math" panose="02040503050406030204" pitchFamily="18" charset="0"/>
                        </a:rPr>
                        <m:t>𝑨</m:t>
                      </m:r>
                    </m:oMath>
                  </m:oMathPara>
                </a14:m>
                <a:endParaRPr lang="es-ES" dirty="0"/>
              </a:p>
            </p:txBody>
          </p:sp>
        </mc:Choice>
        <mc:Fallback xmlns="">
          <p:sp>
            <p:nvSpPr>
              <p:cNvPr id="6" name="Elipse 5"/>
              <p:cNvSpPr>
                <a:spLocks noRot="1" noChangeAspect="1" noMove="1" noResize="1" noEditPoints="1" noAdjustHandles="1" noChangeArrowheads="1" noChangeShapeType="1" noTextEdit="1"/>
              </p:cNvSpPr>
              <p:nvPr/>
            </p:nvSpPr>
            <p:spPr>
              <a:xfrm>
                <a:off x="1207112" y="4465092"/>
                <a:ext cx="1146589" cy="761067"/>
              </a:xfrm>
              <a:prstGeom prst="ellipse">
                <a:avLst/>
              </a:prstGeom>
              <a:blipFill rotWithShape="0">
                <a:blip r:embed="rId3"/>
                <a:stretch>
                  <a:fillRect l="-1042"/>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7" name="Elipse 6"/>
              <p:cNvSpPr/>
              <p:nvPr/>
            </p:nvSpPr>
            <p:spPr>
              <a:xfrm>
                <a:off x="4952624" y="4504295"/>
                <a:ext cx="1146589" cy="76106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𝑪</m:t>
                      </m:r>
                    </m:oMath>
                  </m:oMathPara>
                </a14:m>
                <a:endParaRPr lang="es-ES" dirty="0"/>
              </a:p>
            </p:txBody>
          </p:sp>
        </mc:Choice>
        <mc:Fallback xmlns="">
          <p:sp>
            <p:nvSpPr>
              <p:cNvPr id="7" name="Elipse 6"/>
              <p:cNvSpPr>
                <a:spLocks noRot="1" noChangeAspect="1" noMove="1" noResize="1" noEditPoints="1" noAdjustHandles="1" noChangeArrowheads="1" noChangeShapeType="1" noTextEdit="1"/>
              </p:cNvSpPr>
              <p:nvPr/>
            </p:nvSpPr>
            <p:spPr>
              <a:xfrm>
                <a:off x="4952624" y="4504295"/>
                <a:ext cx="1146589" cy="761067"/>
              </a:xfrm>
              <a:prstGeom prst="ellipse">
                <a:avLst/>
              </a:prstGeom>
              <a:blipFill rotWithShape="0">
                <a:blip r:embed="rId4"/>
                <a:stretch>
                  <a:fillRect l="-518"/>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8" name="Elipse 7"/>
              <p:cNvSpPr/>
              <p:nvPr/>
            </p:nvSpPr>
            <p:spPr>
              <a:xfrm>
                <a:off x="6372200" y="4971377"/>
                <a:ext cx="1146589" cy="761067"/>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i="1" smtClean="0">
                          <a:latin typeface="Cambria Math" panose="02040503050406030204" pitchFamily="18" charset="0"/>
                        </a:rPr>
                        <m:t> </m:t>
                      </m:r>
                      <m:r>
                        <a:rPr lang="es-MX" b="1" i="1" smtClean="0">
                          <a:latin typeface="Cambria Math" panose="02040503050406030204" pitchFamily="18" charset="0"/>
                        </a:rPr>
                        <m:t>𝑫</m:t>
                      </m:r>
                    </m:oMath>
                  </m:oMathPara>
                </a14:m>
                <a:endParaRPr lang="es-ES" dirty="0"/>
              </a:p>
            </p:txBody>
          </p:sp>
        </mc:Choice>
        <mc:Fallback xmlns="">
          <p:sp>
            <p:nvSpPr>
              <p:cNvPr id="8" name="Elipse 7"/>
              <p:cNvSpPr>
                <a:spLocks noRot="1" noChangeAspect="1" noMove="1" noResize="1" noEditPoints="1" noAdjustHandles="1" noChangeArrowheads="1" noChangeShapeType="1" noTextEdit="1"/>
              </p:cNvSpPr>
              <p:nvPr/>
            </p:nvSpPr>
            <p:spPr>
              <a:xfrm>
                <a:off x="6372200" y="4971377"/>
                <a:ext cx="1146589" cy="761067"/>
              </a:xfrm>
              <a:prstGeom prst="ellipse">
                <a:avLst/>
              </a:prstGeom>
              <a:blipFill rotWithShape="0">
                <a:blip r:embed="rId5"/>
                <a:stretch>
                  <a:fillRect l="-1563"/>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9" name="Elipse 8"/>
              <p:cNvSpPr/>
              <p:nvPr/>
            </p:nvSpPr>
            <p:spPr>
              <a:xfrm>
                <a:off x="6372200" y="3717032"/>
                <a:ext cx="1146589" cy="7610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s-MX" i="1" smtClean="0">
                          <a:latin typeface="Cambria Math" panose="02040503050406030204" pitchFamily="18" charset="0"/>
                        </a:rPr>
                        <m:t>𝑂𝑓𝑒𝑟𝑡𝑎</m:t>
                      </m:r>
                      <m:r>
                        <a:rPr lang="es-MX" b="0" i="1" smtClean="0">
                          <a:latin typeface="Cambria Math" panose="02040503050406030204" pitchFamily="18" charset="0"/>
                        </a:rPr>
                        <m:t> </m:t>
                      </m:r>
                      <m:r>
                        <a:rPr lang="es-MX" b="1" i="1" smtClean="0">
                          <a:latin typeface="Cambria Math" panose="02040503050406030204" pitchFamily="18" charset="0"/>
                        </a:rPr>
                        <m:t>𝑩</m:t>
                      </m:r>
                      <m:r>
                        <a:rPr lang="es-MX" i="1">
                          <a:latin typeface="Cambria Math" panose="02040503050406030204" pitchFamily="18" charset="0"/>
                        </a:rPr>
                        <m:t> </m:t>
                      </m:r>
                    </m:oMath>
                  </m:oMathPara>
                </a14:m>
                <a:endParaRPr lang="es-ES" dirty="0"/>
              </a:p>
            </p:txBody>
          </p:sp>
        </mc:Choice>
        <mc:Fallback xmlns="">
          <p:sp>
            <p:nvSpPr>
              <p:cNvPr id="9" name="Elipse 8"/>
              <p:cNvSpPr>
                <a:spLocks noRot="1" noChangeAspect="1" noMove="1" noResize="1" noEditPoints="1" noAdjustHandles="1" noChangeArrowheads="1" noChangeShapeType="1" noTextEdit="1"/>
              </p:cNvSpPr>
              <p:nvPr/>
            </p:nvSpPr>
            <p:spPr>
              <a:xfrm>
                <a:off x="6372200" y="3717032"/>
                <a:ext cx="1146589" cy="761067"/>
              </a:xfrm>
              <a:prstGeom prst="ellipse">
                <a:avLst/>
              </a:prstGeom>
              <a:blipFill rotWithShape="0">
                <a:blip r:embed="rId6"/>
                <a:stretch>
                  <a:fillRect l="-3646"/>
                </a:stretch>
              </a:blipFill>
            </p:spPr>
            <p:txBody>
              <a:bodyPr/>
              <a:lstStyle/>
              <a:p>
                <a:r>
                  <a:rPr lang="es-MX">
                    <a:noFill/>
                  </a:rPr>
                  <a:t> </a:t>
                </a:r>
              </a:p>
            </p:txBody>
          </p:sp>
        </mc:Fallback>
      </mc:AlternateContent>
      <mc:AlternateContent xmlns:mc="http://schemas.openxmlformats.org/markup-compatibility/2006" xmlns:a14="http://schemas.microsoft.com/office/drawing/2010/main">
        <mc:Choice Requires="a14">
          <p:sp>
            <p:nvSpPr>
              <p:cNvPr id="10" name="Rectángulo 9"/>
              <p:cNvSpPr/>
              <p:nvPr/>
            </p:nvSpPr>
            <p:spPr>
              <a:xfrm>
                <a:off x="2752924" y="4751677"/>
                <a:ext cx="1514752"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s-MX">
                          <a:solidFill>
                            <a:srgbClr val="C00000"/>
                          </a:solidFill>
                          <a:latin typeface="Cambria Math" panose="02040503050406030204" pitchFamily="18" charset="0"/>
                        </a:rPr>
                        <m:t>condicionada</m:t>
                      </m:r>
                      <m:r>
                        <a:rPr lang="es-MX">
                          <a:solidFill>
                            <a:srgbClr val="C00000"/>
                          </a:solidFill>
                          <a:latin typeface="Cambria Math" panose="02040503050406030204" pitchFamily="18" charset="0"/>
                        </a:rPr>
                        <m:t> </m:t>
                      </m:r>
                      <m:r>
                        <m:rPr>
                          <m:sty m:val="p"/>
                        </m:rPr>
                        <a:rPr lang="es-MX">
                          <a:solidFill>
                            <a:srgbClr val="C00000"/>
                          </a:solidFill>
                          <a:latin typeface="Cambria Math" panose="02040503050406030204" pitchFamily="18" charset="0"/>
                        </a:rPr>
                        <m:t>a</m:t>
                      </m:r>
                    </m:oMath>
                  </m:oMathPara>
                </a14:m>
                <a:endParaRPr lang="es-ES" dirty="0"/>
              </a:p>
            </p:txBody>
          </p:sp>
        </mc:Choice>
        <mc:Fallback xmlns="">
          <p:sp>
            <p:nvSpPr>
              <p:cNvPr id="10" name="Rectángulo 9"/>
              <p:cNvSpPr>
                <a:spLocks noRot="1" noChangeAspect="1" noMove="1" noResize="1" noEditPoints="1" noAdjustHandles="1" noChangeArrowheads="1" noChangeShapeType="1" noTextEdit="1"/>
              </p:cNvSpPr>
              <p:nvPr/>
            </p:nvSpPr>
            <p:spPr>
              <a:xfrm>
                <a:off x="2752924" y="4751677"/>
                <a:ext cx="1514752" cy="369332"/>
              </a:xfrm>
              <a:prstGeom prst="rect">
                <a:avLst/>
              </a:prstGeom>
              <a:blipFill rotWithShape="0">
                <a:blip r:embed="rId7"/>
                <a:stretch>
                  <a:fillRect r="-7258"/>
                </a:stretch>
              </a:blipFill>
            </p:spPr>
            <p:txBody>
              <a:bodyPr/>
              <a:lstStyle/>
              <a:p>
                <a:r>
                  <a:rPr lang="es-MX">
                    <a:noFill/>
                  </a:rPr>
                  <a:t> </a:t>
                </a:r>
              </a:p>
            </p:txBody>
          </p:sp>
        </mc:Fallback>
      </mc:AlternateContent>
    </p:spTree>
    <p:extLst>
      <p:ext uri="{BB962C8B-B14F-4D97-AF65-F5344CB8AC3E}">
        <p14:creationId xmlns:p14="http://schemas.microsoft.com/office/powerpoint/2010/main" val="13771361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extLst/>
          </p:nvPr>
        </p:nvGraphicFramePr>
        <p:xfrm>
          <a:off x="467544" y="1782108"/>
          <a:ext cx="4824536" cy="38814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CuadroTexto 8"/>
          <p:cNvSpPr txBox="1"/>
          <p:nvPr/>
        </p:nvSpPr>
        <p:spPr>
          <a:xfrm>
            <a:off x="2483768" y="1412776"/>
            <a:ext cx="2232248" cy="369332"/>
          </a:xfrm>
          <a:prstGeom prst="rect">
            <a:avLst/>
          </a:prstGeom>
          <a:noFill/>
        </p:spPr>
        <p:txBody>
          <a:bodyPr wrap="square" rtlCol="0">
            <a:spAutoFit/>
          </a:bodyPr>
          <a:lstStyle/>
          <a:p>
            <a:r>
              <a:rPr lang="es-MX" dirty="0"/>
              <a:t>ZONAS DE POTENCIA</a:t>
            </a:r>
          </a:p>
        </p:txBody>
      </p:sp>
      <p:sp>
        <p:nvSpPr>
          <p:cNvPr id="10" name="CuadroTexto 9"/>
          <p:cNvSpPr txBox="1"/>
          <p:nvPr/>
        </p:nvSpPr>
        <p:spPr>
          <a:xfrm>
            <a:off x="5436096" y="1411360"/>
            <a:ext cx="1584176" cy="646331"/>
          </a:xfrm>
          <a:prstGeom prst="rect">
            <a:avLst/>
          </a:prstGeom>
          <a:noFill/>
        </p:spPr>
        <p:txBody>
          <a:bodyPr wrap="square" rtlCol="0">
            <a:spAutoFit/>
          </a:bodyPr>
          <a:lstStyle/>
          <a:p>
            <a:pPr algn="ctr"/>
            <a:r>
              <a:rPr lang="es-MX" dirty="0"/>
              <a:t>ZONAS DE </a:t>
            </a:r>
          </a:p>
          <a:p>
            <a:pPr algn="ctr"/>
            <a:r>
              <a:rPr lang="es-MX" dirty="0"/>
              <a:t>EXPORTACIÓN</a:t>
            </a:r>
          </a:p>
        </p:txBody>
      </p:sp>
      <p:sp>
        <p:nvSpPr>
          <p:cNvPr id="11" name="CuadroTexto 10"/>
          <p:cNvSpPr txBox="1"/>
          <p:nvPr/>
        </p:nvSpPr>
        <p:spPr>
          <a:xfrm>
            <a:off x="7164288" y="1411359"/>
            <a:ext cx="1584176" cy="646331"/>
          </a:xfrm>
          <a:prstGeom prst="rect">
            <a:avLst/>
          </a:prstGeom>
          <a:noFill/>
        </p:spPr>
        <p:txBody>
          <a:bodyPr wrap="square" rtlCol="0">
            <a:spAutoFit/>
          </a:bodyPr>
          <a:lstStyle/>
          <a:p>
            <a:pPr algn="ctr"/>
            <a:r>
              <a:rPr lang="es-MX" dirty="0"/>
              <a:t>SUBZONAS DE </a:t>
            </a:r>
          </a:p>
          <a:p>
            <a:pPr algn="ctr"/>
            <a:r>
              <a:rPr lang="es-MX" dirty="0"/>
              <a:t>EXPORTACIÓN</a:t>
            </a:r>
          </a:p>
        </p:txBody>
      </p:sp>
      <p:sp>
        <p:nvSpPr>
          <p:cNvPr id="12" name="Rectángulo redondeado 11"/>
          <p:cNvSpPr/>
          <p:nvPr/>
        </p:nvSpPr>
        <p:spPr>
          <a:xfrm>
            <a:off x="5796136" y="2204864"/>
            <a:ext cx="936104" cy="5760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MX" dirty="0"/>
              <a:t>7</a:t>
            </a:r>
          </a:p>
        </p:txBody>
      </p:sp>
      <p:sp>
        <p:nvSpPr>
          <p:cNvPr id="13" name="Rectángulo redondeado 12"/>
          <p:cNvSpPr/>
          <p:nvPr/>
        </p:nvSpPr>
        <p:spPr>
          <a:xfrm>
            <a:off x="5796136" y="3356992"/>
            <a:ext cx="936104" cy="5760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MX" dirty="0"/>
              <a:t>1</a:t>
            </a:r>
          </a:p>
        </p:txBody>
      </p:sp>
      <p:sp>
        <p:nvSpPr>
          <p:cNvPr id="14" name="Rectángulo redondeado 13"/>
          <p:cNvSpPr/>
          <p:nvPr/>
        </p:nvSpPr>
        <p:spPr>
          <a:xfrm>
            <a:off x="5796136" y="4509120"/>
            <a:ext cx="936104" cy="5760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s-MX" dirty="0"/>
              <a:t>1</a:t>
            </a:r>
          </a:p>
        </p:txBody>
      </p:sp>
      <p:sp>
        <p:nvSpPr>
          <p:cNvPr id="16" name="Rectángulo redondeado 15"/>
          <p:cNvSpPr/>
          <p:nvPr/>
        </p:nvSpPr>
        <p:spPr>
          <a:xfrm>
            <a:off x="7452320" y="2204864"/>
            <a:ext cx="1008112" cy="57606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s-MX" dirty="0"/>
              <a:t>29</a:t>
            </a:r>
          </a:p>
        </p:txBody>
      </p:sp>
      <p:sp>
        <p:nvSpPr>
          <p:cNvPr id="17" name="Rectángulo redondeado 16"/>
          <p:cNvSpPr/>
          <p:nvPr/>
        </p:nvSpPr>
        <p:spPr>
          <a:xfrm>
            <a:off x="7452320" y="3356992"/>
            <a:ext cx="1008112" cy="57606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s-MX" dirty="0"/>
              <a:t>4</a:t>
            </a:r>
          </a:p>
        </p:txBody>
      </p:sp>
      <p:sp>
        <p:nvSpPr>
          <p:cNvPr id="18" name="Rectángulo redondeado 17"/>
          <p:cNvSpPr/>
          <p:nvPr/>
        </p:nvSpPr>
        <p:spPr>
          <a:xfrm>
            <a:off x="7452320" y="4509120"/>
            <a:ext cx="1008112" cy="57606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s-MX" dirty="0"/>
              <a:t>4</a:t>
            </a:r>
          </a:p>
        </p:txBody>
      </p:sp>
      <p:sp>
        <p:nvSpPr>
          <p:cNvPr id="19" name="CuadroTexto 18"/>
          <p:cNvSpPr txBox="1"/>
          <p:nvPr/>
        </p:nvSpPr>
        <p:spPr>
          <a:xfrm>
            <a:off x="2123728" y="5589240"/>
            <a:ext cx="1080120" cy="369332"/>
          </a:xfrm>
          <a:prstGeom prst="rect">
            <a:avLst/>
          </a:prstGeom>
          <a:noFill/>
        </p:spPr>
        <p:txBody>
          <a:bodyPr wrap="square" rtlCol="0">
            <a:spAutoFit/>
          </a:bodyPr>
          <a:lstStyle/>
          <a:p>
            <a:r>
              <a:rPr lang="es-MX" dirty="0"/>
              <a:t>TOTALES:</a:t>
            </a:r>
          </a:p>
        </p:txBody>
      </p:sp>
      <p:sp>
        <p:nvSpPr>
          <p:cNvPr id="20" name="Rectángulo redondeado 19"/>
          <p:cNvSpPr/>
          <p:nvPr/>
        </p:nvSpPr>
        <p:spPr>
          <a:xfrm>
            <a:off x="3923928" y="5521878"/>
            <a:ext cx="936104" cy="50405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MX" dirty="0"/>
              <a:t>3</a:t>
            </a:r>
          </a:p>
        </p:txBody>
      </p:sp>
      <p:sp>
        <p:nvSpPr>
          <p:cNvPr id="21" name="Rectángulo redondeado 20"/>
          <p:cNvSpPr/>
          <p:nvPr/>
        </p:nvSpPr>
        <p:spPr>
          <a:xfrm>
            <a:off x="5796136" y="5521878"/>
            <a:ext cx="936104" cy="50405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MX" dirty="0"/>
              <a:t>9</a:t>
            </a:r>
          </a:p>
        </p:txBody>
      </p:sp>
      <p:sp>
        <p:nvSpPr>
          <p:cNvPr id="22" name="Rectángulo redondeado 21"/>
          <p:cNvSpPr/>
          <p:nvPr/>
        </p:nvSpPr>
        <p:spPr>
          <a:xfrm>
            <a:off x="7452320" y="5506205"/>
            <a:ext cx="1008112" cy="504056"/>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s-MX" dirty="0"/>
              <a:t>37</a:t>
            </a:r>
          </a:p>
        </p:txBody>
      </p:sp>
      <p:sp>
        <p:nvSpPr>
          <p:cNvPr id="23" name="Título 1"/>
          <p:cNvSpPr>
            <a:spLocks noGrp="1"/>
          </p:cNvSpPr>
          <p:nvPr>
            <p:ph type="title"/>
          </p:nvPr>
        </p:nvSpPr>
        <p:spPr>
          <a:xfrm>
            <a:off x="4067944" y="332656"/>
            <a:ext cx="4618856" cy="864096"/>
          </a:xfrm>
        </p:spPr>
        <p:txBody>
          <a:bodyPr/>
          <a:lstStyle/>
          <a:p>
            <a:r>
              <a:rPr lang="es-MX" dirty="0"/>
              <a:t>Zonas y </a:t>
            </a:r>
            <a:r>
              <a:rPr lang="es-MX" dirty="0" err="1"/>
              <a:t>Subzonas</a:t>
            </a:r>
            <a:r>
              <a:rPr lang="es-MX" dirty="0"/>
              <a:t> de Exportación</a:t>
            </a:r>
          </a:p>
        </p:txBody>
      </p:sp>
    </p:spTree>
    <p:extLst>
      <p:ext uri="{BB962C8B-B14F-4D97-AF65-F5344CB8AC3E}">
        <p14:creationId xmlns:p14="http://schemas.microsoft.com/office/powerpoint/2010/main" val="30359343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19" descr="zonasprecio"/>
          <p:cNvPicPr/>
          <p:nvPr/>
        </p:nvPicPr>
        <p:blipFill rotWithShape="1">
          <a:blip r:embed="rId3">
            <a:extLst>
              <a:ext uri="{28A0092B-C50C-407E-A947-70E740481C1C}">
                <a14:useLocalDpi xmlns:a14="http://schemas.microsoft.com/office/drawing/2010/main" val="0"/>
              </a:ext>
            </a:extLst>
          </a:blip>
          <a:srcRect t="2204" r="27073"/>
          <a:stretch/>
        </p:blipFill>
        <p:spPr bwMode="auto">
          <a:xfrm>
            <a:off x="4355976" y="3499981"/>
            <a:ext cx="4325651" cy="2497812"/>
          </a:xfrm>
          <a:prstGeom prst="rect">
            <a:avLst/>
          </a:prstGeom>
          <a:noFill/>
          <a:ln w="28575" cap="rnd">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extLst>
            <a:ext uri="{53640926-AAD7-44D8-BBD7-CCE9431645EC}">
              <a14:shadowObscured xmlns:a14="http://schemas.microsoft.com/office/drawing/2010/main"/>
            </a:ext>
          </a:extLst>
        </p:spPr>
        <p:style>
          <a:lnRef idx="2">
            <a:schemeClr val="dk1"/>
          </a:lnRef>
          <a:fillRef idx="1">
            <a:schemeClr val="lt1"/>
          </a:fillRef>
          <a:effectRef idx="0">
            <a:schemeClr val="dk1"/>
          </a:effectRef>
          <a:fontRef idx="minor">
            <a:schemeClr val="dk1"/>
          </a:fontRef>
        </p:style>
      </p:pic>
      <p:sp>
        <p:nvSpPr>
          <p:cNvPr id="5" name="CuadroTexto 4"/>
          <p:cNvSpPr txBox="1"/>
          <p:nvPr/>
        </p:nvSpPr>
        <p:spPr>
          <a:xfrm>
            <a:off x="467544" y="1372126"/>
            <a:ext cx="2736304" cy="369332"/>
          </a:xfrm>
          <a:prstGeom prst="rect">
            <a:avLst/>
          </a:prstGeom>
          <a:noFill/>
        </p:spPr>
        <p:txBody>
          <a:bodyPr wrap="square" rtlCol="0">
            <a:spAutoFit/>
          </a:bodyPr>
          <a:lstStyle/>
          <a:p>
            <a:r>
              <a:rPr lang="es-MX" b="1" dirty="0"/>
              <a:t>Por Zonas de Exportación</a:t>
            </a:r>
          </a:p>
        </p:txBody>
      </p:sp>
      <p:sp>
        <p:nvSpPr>
          <p:cNvPr id="6" name="CuadroTexto 5"/>
          <p:cNvSpPr txBox="1"/>
          <p:nvPr/>
        </p:nvSpPr>
        <p:spPr>
          <a:xfrm>
            <a:off x="467544" y="1818871"/>
            <a:ext cx="8214083" cy="338554"/>
          </a:xfrm>
          <a:prstGeom prst="rect">
            <a:avLst/>
          </a:prstGeom>
          <a:noFill/>
        </p:spPr>
        <p:txBody>
          <a:bodyPr wrap="square" rtlCol="0">
            <a:spAutoFit/>
          </a:bodyPr>
          <a:lstStyle/>
          <a:p>
            <a:r>
              <a:rPr lang="es-MX" sz="1600" dirty="0"/>
              <a:t>Existe una Capacidad de Integración de Energía Eléctrica Acumulable por Zona de Exportación:</a:t>
            </a:r>
            <a:endParaRPr lang="es-MX" sz="1600" b="1" dirty="0"/>
          </a:p>
        </p:txBody>
      </p:sp>
      <p:sp>
        <p:nvSpPr>
          <p:cNvPr id="9" name="Rectángulo 8"/>
          <p:cNvSpPr/>
          <p:nvPr/>
        </p:nvSpPr>
        <p:spPr>
          <a:xfrm>
            <a:off x="487701" y="3654032"/>
            <a:ext cx="3508235" cy="2062103"/>
          </a:xfrm>
          <a:prstGeom prst="rect">
            <a:avLst/>
          </a:prstGeom>
        </p:spPr>
        <p:txBody>
          <a:bodyPr wrap="square">
            <a:spAutoFit/>
          </a:bodyPr>
          <a:lstStyle/>
          <a:p>
            <a:pPr marL="285750" indent="-285750" algn="just">
              <a:buFont typeface="Wingdings" panose="05000000000000000000" pitchFamily="2" charset="2"/>
              <a:buChar char="ü"/>
            </a:pPr>
            <a:r>
              <a:rPr lang="es-MX" sz="1600" dirty="0"/>
              <a:t>Estas Capacidades de Exportación podrán ser </a:t>
            </a:r>
            <a:r>
              <a:rPr lang="es-MX" sz="1600" dirty="0">
                <a:latin typeface="Calibri" panose="020F0502020204030204" pitchFamily="34" charset="0"/>
                <a:ea typeface="Calibri" panose="020F0502020204030204" pitchFamily="34" charset="0"/>
                <a:cs typeface="Times New Roman" panose="02020603050405020304" pitchFamily="18" charset="0"/>
              </a:rPr>
              <a:t>actualizadas </a:t>
            </a:r>
            <a:r>
              <a:rPr lang="es-MX" sz="1600" dirty="0"/>
              <a:t>según calendario de la SLP-2017.</a:t>
            </a:r>
          </a:p>
          <a:p>
            <a:pPr marL="285750" indent="-285750" algn="just">
              <a:buFont typeface="Wingdings" panose="05000000000000000000" pitchFamily="2" charset="2"/>
              <a:buChar char="ü"/>
            </a:pPr>
            <a:r>
              <a:rPr lang="es-MX" sz="1600" dirty="0"/>
              <a:t>La capacidad disponible definida no eximen al licitante de realizar las obras de refuerzos a la red necesarias de la o las centrales eléctricas asociadas a la OV</a:t>
            </a:r>
          </a:p>
        </p:txBody>
      </p:sp>
      <p:sp>
        <p:nvSpPr>
          <p:cNvPr id="10" name="Elipse 9"/>
          <p:cNvSpPr/>
          <p:nvPr/>
        </p:nvSpPr>
        <p:spPr>
          <a:xfrm>
            <a:off x="1299295" y="2122202"/>
            <a:ext cx="1548172" cy="1152128"/>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11" name="CuadroTexto 10"/>
          <p:cNvSpPr txBox="1"/>
          <p:nvPr/>
        </p:nvSpPr>
        <p:spPr>
          <a:xfrm>
            <a:off x="1375991" y="2313553"/>
            <a:ext cx="1368152" cy="1015663"/>
          </a:xfrm>
          <a:prstGeom prst="rect">
            <a:avLst/>
          </a:prstGeom>
          <a:noFill/>
        </p:spPr>
        <p:txBody>
          <a:bodyPr wrap="square" rtlCol="0">
            <a:spAutoFit/>
          </a:bodyPr>
          <a:lstStyle/>
          <a:p>
            <a:pPr algn="ctr"/>
            <a:r>
              <a:rPr lang="es-MX" sz="1200" b="1" dirty="0"/>
              <a:t>Capacidad de Exportación por Zonas de Exportación sin prelación</a:t>
            </a:r>
          </a:p>
        </p:txBody>
      </p:sp>
      <p:sp>
        <p:nvSpPr>
          <p:cNvPr id="12" name="Igual que 11"/>
          <p:cNvSpPr/>
          <p:nvPr/>
        </p:nvSpPr>
        <p:spPr>
          <a:xfrm>
            <a:off x="3019139" y="2482241"/>
            <a:ext cx="360040" cy="432048"/>
          </a:xfrm>
          <a:prstGeom prst="mathEqual">
            <a:avLst>
              <a:gd name="adj1" fmla="val 16137"/>
              <a:gd name="adj2" fmla="val 11760"/>
            </a:avLst>
          </a:prstGeom>
          <a:solidFill>
            <a:schemeClr val="tx1">
              <a:lumMod val="95000"/>
              <a:lumOff val="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13" name="Elipse 12"/>
          <p:cNvSpPr/>
          <p:nvPr/>
        </p:nvSpPr>
        <p:spPr>
          <a:xfrm>
            <a:off x="3550851" y="2122202"/>
            <a:ext cx="1624869" cy="1152128"/>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s-MX"/>
          </a:p>
        </p:txBody>
      </p:sp>
      <p:sp>
        <p:nvSpPr>
          <p:cNvPr id="14" name="CuadroTexto 13"/>
          <p:cNvSpPr txBox="1"/>
          <p:nvPr/>
        </p:nvSpPr>
        <p:spPr>
          <a:xfrm>
            <a:off x="3684642" y="2282765"/>
            <a:ext cx="1368152" cy="830997"/>
          </a:xfrm>
          <a:prstGeom prst="rect">
            <a:avLst/>
          </a:prstGeom>
          <a:noFill/>
        </p:spPr>
        <p:txBody>
          <a:bodyPr wrap="square" rtlCol="0">
            <a:spAutoFit/>
          </a:bodyPr>
          <a:lstStyle/>
          <a:p>
            <a:pPr algn="ctr"/>
            <a:r>
              <a:rPr lang="es-MX" sz="1200" b="1" dirty="0"/>
              <a:t>Capacidad de Exportación Existente en la Zona.</a:t>
            </a:r>
          </a:p>
        </p:txBody>
      </p:sp>
      <p:sp>
        <p:nvSpPr>
          <p:cNvPr id="17" name="Elipse 16"/>
          <p:cNvSpPr/>
          <p:nvPr/>
        </p:nvSpPr>
        <p:spPr>
          <a:xfrm>
            <a:off x="5887450" y="2122202"/>
            <a:ext cx="1656184" cy="1152128"/>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MX"/>
          </a:p>
        </p:txBody>
      </p:sp>
      <p:sp>
        <p:nvSpPr>
          <p:cNvPr id="18" name="CuadroTexto 17"/>
          <p:cNvSpPr txBox="1"/>
          <p:nvPr/>
        </p:nvSpPr>
        <p:spPr>
          <a:xfrm>
            <a:off x="5910764" y="2190431"/>
            <a:ext cx="1687017" cy="830997"/>
          </a:xfrm>
          <a:prstGeom prst="rect">
            <a:avLst/>
          </a:prstGeom>
          <a:noFill/>
        </p:spPr>
        <p:txBody>
          <a:bodyPr wrap="square" rtlCol="0">
            <a:spAutoFit/>
          </a:bodyPr>
          <a:lstStyle/>
          <a:p>
            <a:pPr algn="ctr"/>
            <a:r>
              <a:rPr lang="es-MX" sz="1200" b="1" dirty="0"/>
              <a:t>Capacidad de Exportación ya asignada </a:t>
            </a:r>
            <a:r>
              <a:rPr lang="es-MX" sz="1200" b="1" dirty="0">
                <a:effectLst>
                  <a:outerShdw blurRad="38100" dist="38100" dir="2700000" algn="tl">
                    <a:srgbClr val="000000">
                      <a:alpha val="43137"/>
                    </a:srgbClr>
                  </a:outerShdw>
                </a:effectLst>
              </a:rPr>
              <a:t>(generadores  con Prelación)</a:t>
            </a:r>
          </a:p>
        </p:txBody>
      </p:sp>
      <p:sp>
        <p:nvSpPr>
          <p:cNvPr id="19" name="Menos 18"/>
          <p:cNvSpPr/>
          <p:nvPr/>
        </p:nvSpPr>
        <p:spPr>
          <a:xfrm>
            <a:off x="5345220" y="2543643"/>
            <a:ext cx="396044" cy="291103"/>
          </a:xfrm>
          <a:prstGeom prst="mathMinus">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1" name="Título 1"/>
          <p:cNvSpPr>
            <a:spLocks noGrp="1"/>
          </p:cNvSpPr>
          <p:nvPr>
            <p:ph type="title"/>
          </p:nvPr>
        </p:nvSpPr>
        <p:spPr>
          <a:xfrm>
            <a:off x="3080803" y="332656"/>
            <a:ext cx="5667661" cy="864096"/>
          </a:xfrm>
        </p:spPr>
        <p:txBody>
          <a:bodyPr/>
          <a:lstStyle/>
          <a:p>
            <a:r>
              <a:rPr lang="es-MX" sz="2200" dirty="0"/>
              <a:t> Prelación de Centrales Eléctricas e Impacto de capacidades de Exportación e Interconexión</a:t>
            </a:r>
          </a:p>
        </p:txBody>
      </p:sp>
      <p:pic>
        <p:nvPicPr>
          <p:cNvPr id="16" name="Imagen 1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63285" y="4938295"/>
            <a:ext cx="1524165" cy="1059498"/>
          </a:xfrm>
          <a:prstGeom prst="rect">
            <a:avLst/>
          </a:prstGeom>
          <a:noFill/>
          <a:ln>
            <a:noFill/>
          </a:ln>
        </p:spPr>
      </p:pic>
    </p:spTree>
    <p:extLst>
      <p:ext uri="{BB962C8B-B14F-4D97-AF65-F5344CB8AC3E}">
        <p14:creationId xmlns:p14="http://schemas.microsoft.com/office/powerpoint/2010/main" val="2639241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a:xfrm>
            <a:off x="755576" y="3933056"/>
            <a:ext cx="7772400" cy="1470025"/>
          </a:xfrm>
        </p:spPr>
        <p:txBody>
          <a:bodyPr>
            <a:normAutofit/>
          </a:bodyPr>
          <a:lstStyle/>
          <a:p>
            <a:r>
              <a:rPr lang="es-MX" sz="4000" dirty="0"/>
              <a:t>CONVOCATORIA DE LA SUBASTA DE LARGO PLAZO</a:t>
            </a:r>
          </a:p>
        </p:txBody>
      </p:sp>
    </p:spTree>
    <p:extLst>
      <p:ext uri="{BB962C8B-B14F-4D97-AF65-F5344CB8AC3E}">
        <p14:creationId xmlns:p14="http://schemas.microsoft.com/office/powerpoint/2010/main" val="18684491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Sub Zonas de Exportación</a:t>
            </a:r>
          </a:p>
        </p:txBody>
      </p:sp>
      <p:grpSp>
        <p:nvGrpSpPr>
          <p:cNvPr id="4" name="Group 36"/>
          <p:cNvGrpSpPr>
            <a:grpSpLocks/>
          </p:cNvGrpSpPr>
          <p:nvPr/>
        </p:nvGrpSpPr>
        <p:grpSpPr bwMode="auto">
          <a:xfrm>
            <a:off x="1368689" y="1546108"/>
            <a:ext cx="3954598" cy="4505179"/>
            <a:chOff x="677" y="768"/>
            <a:chExt cx="1015" cy="1623"/>
          </a:xfrm>
          <a:gradFill>
            <a:gsLst>
              <a:gs pos="0">
                <a:schemeClr val="accent4">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5" name="Freeform 37"/>
            <p:cNvSpPr>
              <a:spLocks/>
            </p:cNvSpPr>
            <p:nvPr/>
          </p:nvSpPr>
          <p:spPr bwMode="auto">
            <a:xfrm>
              <a:off x="677" y="768"/>
              <a:ext cx="562" cy="734"/>
            </a:xfrm>
            <a:custGeom>
              <a:avLst/>
              <a:gdLst>
                <a:gd name="T0" fmla="*/ 7 w 562"/>
                <a:gd name="T1" fmla="*/ 0 h 734"/>
                <a:gd name="T2" fmla="*/ 417 w 562"/>
                <a:gd name="T3" fmla="*/ 0 h 734"/>
                <a:gd name="T4" fmla="*/ 374 w 562"/>
                <a:gd name="T5" fmla="*/ 57 h 734"/>
                <a:gd name="T6" fmla="*/ 345 w 562"/>
                <a:gd name="T7" fmla="*/ 57 h 734"/>
                <a:gd name="T8" fmla="*/ 345 w 562"/>
                <a:gd name="T9" fmla="*/ 251 h 734"/>
                <a:gd name="T10" fmla="*/ 331 w 562"/>
                <a:gd name="T11" fmla="*/ 280 h 734"/>
                <a:gd name="T12" fmla="*/ 359 w 562"/>
                <a:gd name="T13" fmla="*/ 287 h 734"/>
                <a:gd name="T14" fmla="*/ 359 w 562"/>
                <a:gd name="T15" fmla="*/ 345 h 734"/>
                <a:gd name="T16" fmla="*/ 345 w 562"/>
                <a:gd name="T17" fmla="*/ 381 h 734"/>
                <a:gd name="T18" fmla="*/ 345 w 562"/>
                <a:gd name="T19" fmla="*/ 409 h 734"/>
                <a:gd name="T20" fmla="*/ 367 w 562"/>
                <a:gd name="T21" fmla="*/ 460 h 734"/>
                <a:gd name="T22" fmla="*/ 381 w 562"/>
                <a:gd name="T23" fmla="*/ 503 h 734"/>
                <a:gd name="T24" fmla="*/ 417 w 562"/>
                <a:gd name="T25" fmla="*/ 546 h 734"/>
                <a:gd name="T26" fmla="*/ 438 w 562"/>
                <a:gd name="T27" fmla="*/ 568 h 734"/>
                <a:gd name="T28" fmla="*/ 489 w 562"/>
                <a:gd name="T29" fmla="*/ 647 h 734"/>
                <a:gd name="T30" fmla="*/ 539 w 562"/>
                <a:gd name="T31" fmla="*/ 704 h 734"/>
                <a:gd name="T32" fmla="*/ 561 w 562"/>
                <a:gd name="T33" fmla="*/ 733 h 734"/>
                <a:gd name="T34" fmla="*/ 345 w 562"/>
                <a:gd name="T35" fmla="*/ 733 h 734"/>
                <a:gd name="T36" fmla="*/ 345 w 562"/>
                <a:gd name="T37" fmla="*/ 668 h 734"/>
                <a:gd name="T38" fmla="*/ 316 w 562"/>
                <a:gd name="T39" fmla="*/ 611 h 734"/>
                <a:gd name="T40" fmla="*/ 295 w 562"/>
                <a:gd name="T41" fmla="*/ 568 h 734"/>
                <a:gd name="T42" fmla="*/ 208 w 562"/>
                <a:gd name="T43" fmla="*/ 546 h 734"/>
                <a:gd name="T44" fmla="*/ 194 w 562"/>
                <a:gd name="T45" fmla="*/ 546 h 734"/>
                <a:gd name="T46" fmla="*/ 158 w 562"/>
                <a:gd name="T47" fmla="*/ 488 h 734"/>
                <a:gd name="T48" fmla="*/ 158 w 562"/>
                <a:gd name="T49" fmla="*/ 460 h 734"/>
                <a:gd name="T50" fmla="*/ 100 w 562"/>
                <a:gd name="T51" fmla="*/ 345 h 734"/>
                <a:gd name="T52" fmla="*/ 100 w 562"/>
                <a:gd name="T53" fmla="*/ 287 h 734"/>
                <a:gd name="T54" fmla="*/ 79 w 562"/>
                <a:gd name="T55" fmla="*/ 258 h 734"/>
                <a:gd name="T56" fmla="*/ 79 w 562"/>
                <a:gd name="T57" fmla="*/ 244 h 734"/>
                <a:gd name="T58" fmla="*/ 72 w 562"/>
                <a:gd name="T59" fmla="*/ 201 h 734"/>
                <a:gd name="T60" fmla="*/ 72 w 562"/>
                <a:gd name="T61" fmla="*/ 165 h 734"/>
                <a:gd name="T62" fmla="*/ 43 w 562"/>
                <a:gd name="T63" fmla="*/ 129 h 734"/>
                <a:gd name="T64" fmla="*/ 43 w 562"/>
                <a:gd name="T65" fmla="*/ 57 h 734"/>
                <a:gd name="T66" fmla="*/ 28 w 562"/>
                <a:gd name="T67" fmla="*/ 28 h 734"/>
                <a:gd name="T68" fmla="*/ 14 w 562"/>
                <a:gd name="T69" fmla="*/ 28 h 734"/>
                <a:gd name="T70" fmla="*/ 0 w 562"/>
                <a:gd name="T71" fmla="*/ 0 h 734"/>
                <a:gd name="T72" fmla="*/ 7 w 562"/>
                <a:gd name="T73" fmla="*/ 0 h 73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62"/>
                <a:gd name="T112" fmla="*/ 0 h 734"/>
                <a:gd name="T113" fmla="*/ 562 w 562"/>
                <a:gd name="T114" fmla="*/ 734 h 73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62" h="734">
                  <a:moveTo>
                    <a:pt x="7" y="0"/>
                  </a:moveTo>
                  <a:lnTo>
                    <a:pt x="417" y="0"/>
                  </a:lnTo>
                  <a:lnTo>
                    <a:pt x="374" y="57"/>
                  </a:lnTo>
                  <a:lnTo>
                    <a:pt x="345" y="57"/>
                  </a:lnTo>
                  <a:lnTo>
                    <a:pt x="345" y="251"/>
                  </a:lnTo>
                  <a:lnTo>
                    <a:pt x="331" y="280"/>
                  </a:lnTo>
                  <a:lnTo>
                    <a:pt x="359" y="287"/>
                  </a:lnTo>
                  <a:lnTo>
                    <a:pt x="359" y="345"/>
                  </a:lnTo>
                  <a:lnTo>
                    <a:pt x="345" y="381"/>
                  </a:lnTo>
                  <a:lnTo>
                    <a:pt x="345" y="409"/>
                  </a:lnTo>
                  <a:lnTo>
                    <a:pt x="367" y="460"/>
                  </a:lnTo>
                  <a:lnTo>
                    <a:pt x="381" y="503"/>
                  </a:lnTo>
                  <a:lnTo>
                    <a:pt x="417" y="546"/>
                  </a:lnTo>
                  <a:lnTo>
                    <a:pt x="438" y="568"/>
                  </a:lnTo>
                  <a:lnTo>
                    <a:pt x="489" y="647"/>
                  </a:lnTo>
                  <a:lnTo>
                    <a:pt x="539" y="704"/>
                  </a:lnTo>
                  <a:lnTo>
                    <a:pt x="561" y="733"/>
                  </a:lnTo>
                  <a:lnTo>
                    <a:pt x="345" y="733"/>
                  </a:lnTo>
                  <a:lnTo>
                    <a:pt x="345" y="668"/>
                  </a:lnTo>
                  <a:lnTo>
                    <a:pt x="316" y="611"/>
                  </a:lnTo>
                  <a:lnTo>
                    <a:pt x="295" y="568"/>
                  </a:lnTo>
                  <a:lnTo>
                    <a:pt x="208" y="546"/>
                  </a:lnTo>
                  <a:lnTo>
                    <a:pt x="194" y="546"/>
                  </a:lnTo>
                  <a:lnTo>
                    <a:pt x="158" y="488"/>
                  </a:lnTo>
                  <a:lnTo>
                    <a:pt x="158" y="460"/>
                  </a:lnTo>
                  <a:lnTo>
                    <a:pt x="100" y="345"/>
                  </a:lnTo>
                  <a:lnTo>
                    <a:pt x="100" y="287"/>
                  </a:lnTo>
                  <a:lnTo>
                    <a:pt x="79" y="258"/>
                  </a:lnTo>
                  <a:lnTo>
                    <a:pt x="79" y="244"/>
                  </a:lnTo>
                  <a:lnTo>
                    <a:pt x="72" y="201"/>
                  </a:lnTo>
                  <a:lnTo>
                    <a:pt x="72" y="165"/>
                  </a:lnTo>
                  <a:lnTo>
                    <a:pt x="43" y="129"/>
                  </a:lnTo>
                  <a:lnTo>
                    <a:pt x="43" y="57"/>
                  </a:lnTo>
                  <a:lnTo>
                    <a:pt x="28" y="28"/>
                  </a:lnTo>
                  <a:lnTo>
                    <a:pt x="14" y="28"/>
                  </a:lnTo>
                  <a:lnTo>
                    <a:pt x="0" y="0"/>
                  </a:lnTo>
                  <a:lnTo>
                    <a:pt x="7" y="0"/>
                  </a:lnTo>
                </a:path>
              </a:pathLst>
            </a:custGeom>
            <a:grp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4">
                  <a:lumMod val="75000"/>
                </a:schemeClr>
              </a:extrusionClr>
            </a:sp3d>
          </p:spPr>
          <p:txBody>
            <a:bodyPr>
              <a:flatTx/>
            </a:bodyPr>
            <a:lstStyle/>
            <a:p>
              <a:endParaRPr lang="es-MX"/>
            </a:p>
          </p:txBody>
        </p:sp>
        <p:sp>
          <p:nvSpPr>
            <p:cNvPr id="6" name="Freeform 38"/>
            <p:cNvSpPr>
              <a:spLocks/>
            </p:cNvSpPr>
            <p:nvPr/>
          </p:nvSpPr>
          <p:spPr bwMode="auto">
            <a:xfrm>
              <a:off x="885" y="1491"/>
              <a:ext cx="807" cy="900"/>
            </a:xfrm>
            <a:custGeom>
              <a:avLst/>
              <a:gdLst>
                <a:gd name="T0" fmla="*/ 353 w 807"/>
                <a:gd name="T1" fmla="*/ 86 h 900"/>
                <a:gd name="T2" fmla="*/ 468 w 807"/>
                <a:gd name="T3" fmla="*/ 245 h 900"/>
                <a:gd name="T4" fmla="*/ 504 w 807"/>
                <a:gd name="T5" fmla="*/ 295 h 900"/>
                <a:gd name="T6" fmla="*/ 518 w 807"/>
                <a:gd name="T7" fmla="*/ 352 h 900"/>
                <a:gd name="T8" fmla="*/ 547 w 807"/>
                <a:gd name="T9" fmla="*/ 439 h 900"/>
                <a:gd name="T10" fmla="*/ 576 w 807"/>
                <a:gd name="T11" fmla="*/ 474 h 900"/>
                <a:gd name="T12" fmla="*/ 583 w 807"/>
                <a:gd name="T13" fmla="*/ 496 h 900"/>
                <a:gd name="T14" fmla="*/ 612 w 807"/>
                <a:gd name="T15" fmla="*/ 561 h 900"/>
                <a:gd name="T16" fmla="*/ 662 w 807"/>
                <a:gd name="T17" fmla="*/ 640 h 900"/>
                <a:gd name="T18" fmla="*/ 741 w 807"/>
                <a:gd name="T19" fmla="*/ 748 h 900"/>
                <a:gd name="T20" fmla="*/ 777 w 807"/>
                <a:gd name="T21" fmla="*/ 762 h 900"/>
                <a:gd name="T22" fmla="*/ 806 w 807"/>
                <a:gd name="T23" fmla="*/ 812 h 900"/>
                <a:gd name="T24" fmla="*/ 748 w 807"/>
                <a:gd name="T25" fmla="*/ 877 h 900"/>
                <a:gd name="T26" fmla="*/ 662 w 807"/>
                <a:gd name="T27" fmla="*/ 899 h 900"/>
                <a:gd name="T28" fmla="*/ 626 w 807"/>
                <a:gd name="T29" fmla="*/ 827 h 900"/>
                <a:gd name="T30" fmla="*/ 604 w 807"/>
                <a:gd name="T31" fmla="*/ 791 h 900"/>
                <a:gd name="T32" fmla="*/ 583 w 807"/>
                <a:gd name="T33" fmla="*/ 776 h 900"/>
                <a:gd name="T34" fmla="*/ 569 w 807"/>
                <a:gd name="T35" fmla="*/ 726 h 900"/>
                <a:gd name="T36" fmla="*/ 511 w 807"/>
                <a:gd name="T37" fmla="*/ 676 h 900"/>
                <a:gd name="T38" fmla="*/ 432 w 807"/>
                <a:gd name="T39" fmla="*/ 604 h 900"/>
                <a:gd name="T40" fmla="*/ 338 w 807"/>
                <a:gd name="T41" fmla="*/ 532 h 900"/>
                <a:gd name="T42" fmla="*/ 310 w 807"/>
                <a:gd name="T43" fmla="*/ 503 h 900"/>
                <a:gd name="T44" fmla="*/ 367 w 807"/>
                <a:gd name="T45" fmla="*/ 403 h 900"/>
                <a:gd name="T46" fmla="*/ 324 w 807"/>
                <a:gd name="T47" fmla="*/ 331 h 900"/>
                <a:gd name="T48" fmla="*/ 274 w 807"/>
                <a:gd name="T49" fmla="*/ 273 h 900"/>
                <a:gd name="T50" fmla="*/ 187 w 807"/>
                <a:gd name="T51" fmla="*/ 252 h 900"/>
                <a:gd name="T52" fmla="*/ 58 w 807"/>
                <a:gd name="T53" fmla="*/ 151 h 900"/>
                <a:gd name="T54" fmla="*/ 29 w 807"/>
                <a:gd name="T55" fmla="*/ 108 h 900"/>
                <a:gd name="T56" fmla="*/ 0 w 807"/>
                <a:gd name="T57" fmla="*/ 50 h 900"/>
                <a:gd name="T58" fmla="*/ 36 w 807"/>
                <a:gd name="T59" fmla="*/ 0 h 900"/>
                <a:gd name="T60" fmla="*/ 137 w 807"/>
                <a:gd name="T61" fmla="*/ 43 h 900"/>
                <a:gd name="T62" fmla="*/ 353 w 807"/>
                <a:gd name="T63" fmla="*/ 7 h 9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07"/>
                <a:gd name="T97" fmla="*/ 0 h 900"/>
                <a:gd name="T98" fmla="*/ 807 w 807"/>
                <a:gd name="T99" fmla="*/ 900 h 9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07" h="900">
                  <a:moveTo>
                    <a:pt x="353" y="7"/>
                  </a:moveTo>
                  <a:lnTo>
                    <a:pt x="353" y="86"/>
                  </a:lnTo>
                  <a:lnTo>
                    <a:pt x="453" y="237"/>
                  </a:lnTo>
                  <a:lnTo>
                    <a:pt x="468" y="245"/>
                  </a:lnTo>
                  <a:lnTo>
                    <a:pt x="489" y="245"/>
                  </a:lnTo>
                  <a:lnTo>
                    <a:pt x="504" y="295"/>
                  </a:lnTo>
                  <a:lnTo>
                    <a:pt x="511" y="324"/>
                  </a:lnTo>
                  <a:lnTo>
                    <a:pt x="518" y="352"/>
                  </a:lnTo>
                  <a:lnTo>
                    <a:pt x="525" y="439"/>
                  </a:lnTo>
                  <a:lnTo>
                    <a:pt x="547" y="439"/>
                  </a:lnTo>
                  <a:lnTo>
                    <a:pt x="569" y="446"/>
                  </a:lnTo>
                  <a:lnTo>
                    <a:pt x="576" y="474"/>
                  </a:lnTo>
                  <a:lnTo>
                    <a:pt x="576" y="496"/>
                  </a:lnTo>
                  <a:lnTo>
                    <a:pt x="583" y="496"/>
                  </a:lnTo>
                  <a:lnTo>
                    <a:pt x="604" y="525"/>
                  </a:lnTo>
                  <a:lnTo>
                    <a:pt x="612" y="561"/>
                  </a:lnTo>
                  <a:lnTo>
                    <a:pt x="619" y="640"/>
                  </a:lnTo>
                  <a:lnTo>
                    <a:pt x="662" y="640"/>
                  </a:lnTo>
                  <a:lnTo>
                    <a:pt x="734" y="676"/>
                  </a:lnTo>
                  <a:lnTo>
                    <a:pt x="741" y="748"/>
                  </a:lnTo>
                  <a:lnTo>
                    <a:pt x="777" y="748"/>
                  </a:lnTo>
                  <a:lnTo>
                    <a:pt x="777" y="762"/>
                  </a:lnTo>
                  <a:lnTo>
                    <a:pt x="806" y="762"/>
                  </a:lnTo>
                  <a:lnTo>
                    <a:pt x="806" y="812"/>
                  </a:lnTo>
                  <a:lnTo>
                    <a:pt x="784" y="877"/>
                  </a:lnTo>
                  <a:lnTo>
                    <a:pt x="748" y="877"/>
                  </a:lnTo>
                  <a:lnTo>
                    <a:pt x="741" y="899"/>
                  </a:lnTo>
                  <a:lnTo>
                    <a:pt x="662" y="899"/>
                  </a:lnTo>
                  <a:lnTo>
                    <a:pt x="633" y="855"/>
                  </a:lnTo>
                  <a:lnTo>
                    <a:pt x="626" y="827"/>
                  </a:lnTo>
                  <a:lnTo>
                    <a:pt x="626" y="812"/>
                  </a:lnTo>
                  <a:lnTo>
                    <a:pt x="604" y="791"/>
                  </a:lnTo>
                  <a:lnTo>
                    <a:pt x="597" y="791"/>
                  </a:lnTo>
                  <a:lnTo>
                    <a:pt x="583" y="776"/>
                  </a:lnTo>
                  <a:lnTo>
                    <a:pt x="576" y="755"/>
                  </a:lnTo>
                  <a:lnTo>
                    <a:pt x="569" y="726"/>
                  </a:lnTo>
                  <a:lnTo>
                    <a:pt x="540" y="697"/>
                  </a:lnTo>
                  <a:lnTo>
                    <a:pt x="511" y="676"/>
                  </a:lnTo>
                  <a:lnTo>
                    <a:pt x="446" y="647"/>
                  </a:lnTo>
                  <a:lnTo>
                    <a:pt x="432" y="604"/>
                  </a:lnTo>
                  <a:lnTo>
                    <a:pt x="346" y="589"/>
                  </a:lnTo>
                  <a:lnTo>
                    <a:pt x="338" y="532"/>
                  </a:lnTo>
                  <a:lnTo>
                    <a:pt x="310" y="525"/>
                  </a:lnTo>
                  <a:lnTo>
                    <a:pt x="310" y="503"/>
                  </a:lnTo>
                  <a:lnTo>
                    <a:pt x="338" y="503"/>
                  </a:lnTo>
                  <a:lnTo>
                    <a:pt x="367" y="403"/>
                  </a:lnTo>
                  <a:lnTo>
                    <a:pt x="353" y="403"/>
                  </a:lnTo>
                  <a:lnTo>
                    <a:pt x="324" y="331"/>
                  </a:lnTo>
                  <a:lnTo>
                    <a:pt x="295" y="316"/>
                  </a:lnTo>
                  <a:lnTo>
                    <a:pt x="274" y="273"/>
                  </a:lnTo>
                  <a:lnTo>
                    <a:pt x="209" y="252"/>
                  </a:lnTo>
                  <a:lnTo>
                    <a:pt x="187" y="252"/>
                  </a:lnTo>
                  <a:lnTo>
                    <a:pt x="79" y="165"/>
                  </a:lnTo>
                  <a:lnTo>
                    <a:pt x="58" y="151"/>
                  </a:lnTo>
                  <a:lnTo>
                    <a:pt x="36" y="115"/>
                  </a:lnTo>
                  <a:lnTo>
                    <a:pt x="29" y="108"/>
                  </a:lnTo>
                  <a:lnTo>
                    <a:pt x="22" y="94"/>
                  </a:lnTo>
                  <a:lnTo>
                    <a:pt x="0" y="50"/>
                  </a:lnTo>
                  <a:lnTo>
                    <a:pt x="0" y="0"/>
                  </a:lnTo>
                  <a:lnTo>
                    <a:pt x="36" y="0"/>
                  </a:lnTo>
                  <a:lnTo>
                    <a:pt x="43" y="7"/>
                  </a:lnTo>
                  <a:lnTo>
                    <a:pt x="137" y="43"/>
                  </a:lnTo>
                  <a:lnTo>
                    <a:pt x="137" y="7"/>
                  </a:lnTo>
                  <a:lnTo>
                    <a:pt x="353" y="7"/>
                  </a:lnTo>
                </a:path>
              </a:pathLst>
            </a:custGeom>
            <a:grp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4">
                  <a:lumMod val="75000"/>
                </a:schemeClr>
              </a:extrusionClr>
            </a:sp3d>
          </p:spPr>
          <p:txBody>
            <a:bodyPr>
              <a:flatTx/>
            </a:bodyPr>
            <a:lstStyle/>
            <a:p>
              <a:endParaRPr lang="es-MX"/>
            </a:p>
          </p:txBody>
        </p:sp>
      </p:grpSp>
      <p:sp>
        <p:nvSpPr>
          <p:cNvPr id="9" name="Forma libre 8"/>
          <p:cNvSpPr/>
          <p:nvPr/>
        </p:nvSpPr>
        <p:spPr>
          <a:xfrm>
            <a:off x="2483768" y="1546108"/>
            <a:ext cx="521846" cy="539535"/>
          </a:xfrm>
          <a:custGeom>
            <a:avLst/>
            <a:gdLst>
              <a:gd name="connsiteX0" fmla="*/ 0 w 982494"/>
              <a:gd name="connsiteY0" fmla="*/ 175098 h 908716"/>
              <a:gd name="connsiteX1" fmla="*/ 0 w 982494"/>
              <a:gd name="connsiteY1" fmla="*/ 175098 h 908716"/>
              <a:gd name="connsiteX2" fmla="*/ 38911 w 982494"/>
              <a:gd name="connsiteY2" fmla="*/ 301557 h 908716"/>
              <a:gd name="connsiteX3" fmla="*/ 48639 w 982494"/>
              <a:gd name="connsiteY3" fmla="*/ 350195 h 908716"/>
              <a:gd name="connsiteX4" fmla="*/ 68094 w 982494"/>
              <a:gd name="connsiteY4" fmla="*/ 428017 h 908716"/>
              <a:gd name="connsiteX5" fmla="*/ 77822 w 982494"/>
              <a:gd name="connsiteY5" fmla="*/ 476655 h 908716"/>
              <a:gd name="connsiteX6" fmla="*/ 97277 w 982494"/>
              <a:gd name="connsiteY6" fmla="*/ 505838 h 908716"/>
              <a:gd name="connsiteX7" fmla="*/ 116732 w 982494"/>
              <a:gd name="connsiteY7" fmla="*/ 583659 h 908716"/>
              <a:gd name="connsiteX8" fmla="*/ 136188 w 982494"/>
              <a:gd name="connsiteY8" fmla="*/ 661481 h 908716"/>
              <a:gd name="connsiteX9" fmla="*/ 175098 w 982494"/>
              <a:gd name="connsiteY9" fmla="*/ 719846 h 908716"/>
              <a:gd name="connsiteX10" fmla="*/ 204281 w 982494"/>
              <a:gd name="connsiteY10" fmla="*/ 768485 h 908716"/>
              <a:gd name="connsiteX11" fmla="*/ 214009 w 982494"/>
              <a:gd name="connsiteY11" fmla="*/ 797668 h 908716"/>
              <a:gd name="connsiteX12" fmla="*/ 282103 w 982494"/>
              <a:gd name="connsiteY12" fmla="*/ 875489 h 908716"/>
              <a:gd name="connsiteX13" fmla="*/ 311285 w 982494"/>
              <a:gd name="connsiteY13" fmla="*/ 885217 h 908716"/>
              <a:gd name="connsiteX14" fmla="*/ 330741 w 982494"/>
              <a:gd name="connsiteY14" fmla="*/ 904672 h 908716"/>
              <a:gd name="connsiteX15" fmla="*/ 564205 w 982494"/>
              <a:gd name="connsiteY15" fmla="*/ 875489 h 908716"/>
              <a:gd name="connsiteX16" fmla="*/ 583660 w 982494"/>
              <a:gd name="connsiteY16" fmla="*/ 846306 h 908716"/>
              <a:gd name="connsiteX17" fmla="*/ 603115 w 982494"/>
              <a:gd name="connsiteY17" fmla="*/ 768485 h 908716"/>
              <a:gd name="connsiteX18" fmla="*/ 622571 w 982494"/>
              <a:gd name="connsiteY18" fmla="*/ 739302 h 908716"/>
              <a:gd name="connsiteX19" fmla="*/ 632298 w 982494"/>
              <a:gd name="connsiteY19" fmla="*/ 710119 h 908716"/>
              <a:gd name="connsiteX20" fmla="*/ 651754 w 982494"/>
              <a:gd name="connsiteY20" fmla="*/ 690664 h 908716"/>
              <a:gd name="connsiteX21" fmla="*/ 690664 w 982494"/>
              <a:gd name="connsiteY21" fmla="*/ 642025 h 908716"/>
              <a:gd name="connsiteX22" fmla="*/ 700392 w 982494"/>
              <a:gd name="connsiteY22" fmla="*/ 612842 h 908716"/>
              <a:gd name="connsiteX23" fmla="*/ 739303 w 982494"/>
              <a:gd name="connsiteY23" fmla="*/ 554476 h 908716"/>
              <a:gd name="connsiteX24" fmla="*/ 749030 w 982494"/>
              <a:gd name="connsiteY24" fmla="*/ 525293 h 908716"/>
              <a:gd name="connsiteX25" fmla="*/ 700392 w 982494"/>
              <a:gd name="connsiteY25" fmla="*/ 418289 h 908716"/>
              <a:gd name="connsiteX26" fmla="*/ 680937 w 982494"/>
              <a:gd name="connsiteY26" fmla="*/ 389106 h 908716"/>
              <a:gd name="connsiteX27" fmla="*/ 671209 w 982494"/>
              <a:gd name="connsiteY27" fmla="*/ 359923 h 908716"/>
              <a:gd name="connsiteX28" fmla="*/ 768485 w 982494"/>
              <a:gd name="connsiteY28" fmla="*/ 350195 h 908716"/>
              <a:gd name="connsiteX29" fmla="*/ 797668 w 982494"/>
              <a:gd name="connsiteY29" fmla="*/ 330740 h 908716"/>
              <a:gd name="connsiteX30" fmla="*/ 856034 w 982494"/>
              <a:gd name="connsiteY30" fmla="*/ 301557 h 908716"/>
              <a:gd name="connsiteX31" fmla="*/ 894945 w 982494"/>
              <a:gd name="connsiteY31" fmla="*/ 272374 h 908716"/>
              <a:gd name="connsiteX32" fmla="*/ 943583 w 982494"/>
              <a:gd name="connsiteY32" fmla="*/ 262646 h 908716"/>
              <a:gd name="connsiteX33" fmla="*/ 972766 w 982494"/>
              <a:gd name="connsiteY33" fmla="*/ 252919 h 908716"/>
              <a:gd name="connsiteX34" fmla="*/ 982494 w 982494"/>
              <a:gd name="connsiteY34" fmla="*/ 214008 h 908716"/>
              <a:gd name="connsiteX35" fmla="*/ 972766 w 982494"/>
              <a:gd name="connsiteY35" fmla="*/ 165370 h 908716"/>
              <a:gd name="connsiteX36" fmla="*/ 914400 w 982494"/>
              <a:gd name="connsiteY36" fmla="*/ 87549 h 908716"/>
              <a:gd name="connsiteX37" fmla="*/ 885217 w 982494"/>
              <a:gd name="connsiteY37" fmla="*/ 77821 h 908716"/>
              <a:gd name="connsiteX38" fmla="*/ 749030 w 982494"/>
              <a:gd name="connsiteY38" fmla="*/ 48638 h 908716"/>
              <a:gd name="connsiteX39" fmla="*/ 680937 w 982494"/>
              <a:gd name="connsiteY39" fmla="*/ 38910 h 908716"/>
              <a:gd name="connsiteX40" fmla="*/ 428017 w 982494"/>
              <a:gd name="connsiteY40" fmla="*/ 29183 h 908716"/>
              <a:gd name="connsiteX41" fmla="*/ 389107 w 982494"/>
              <a:gd name="connsiteY41" fmla="*/ 19455 h 908716"/>
              <a:gd name="connsiteX42" fmla="*/ 330741 w 982494"/>
              <a:gd name="connsiteY42" fmla="*/ 0 h 908716"/>
              <a:gd name="connsiteX43" fmla="*/ 233464 w 982494"/>
              <a:gd name="connsiteY43" fmla="*/ 9727 h 908716"/>
              <a:gd name="connsiteX44" fmla="*/ 194554 w 982494"/>
              <a:gd name="connsiteY44" fmla="*/ 29183 h 908716"/>
              <a:gd name="connsiteX45" fmla="*/ 97277 w 982494"/>
              <a:gd name="connsiteY45" fmla="*/ 58366 h 908716"/>
              <a:gd name="connsiteX46" fmla="*/ 77822 w 982494"/>
              <a:gd name="connsiteY46" fmla="*/ 116732 h 908716"/>
              <a:gd name="connsiteX47" fmla="*/ 0 w 982494"/>
              <a:gd name="connsiteY47" fmla="*/ 175098 h 90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82494" h="908716">
                <a:moveTo>
                  <a:pt x="0" y="175098"/>
                </a:moveTo>
                <a:lnTo>
                  <a:pt x="0" y="175098"/>
                </a:lnTo>
                <a:cubicBezTo>
                  <a:pt x="12970" y="217251"/>
                  <a:pt x="27107" y="259063"/>
                  <a:pt x="38911" y="301557"/>
                </a:cubicBezTo>
                <a:cubicBezTo>
                  <a:pt x="43336" y="317488"/>
                  <a:pt x="44921" y="334085"/>
                  <a:pt x="48639" y="350195"/>
                </a:cubicBezTo>
                <a:cubicBezTo>
                  <a:pt x="54652" y="376249"/>
                  <a:pt x="62081" y="401963"/>
                  <a:pt x="68094" y="428017"/>
                </a:cubicBezTo>
                <a:cubicBezTo>
                  <a:pt x="71812" y="444127"/>
                  <a:pt x="72017" y="461174"/>
                  <a:pt x="77822" y="476655"/>
                </a:cubicBezTo>
                <a:cubicBezTo>
                  <a:pt x="81927" y="487602"/>
                  <a:pt x="90792" y="496110"/>
                  <a:pt x="97277" y="505838"/>
                </a:cubicBezTo>
                <a:cubicBezTo>
                  <a:pt x="103762" y="531778"/>
                  <a:pt x="111488" y="557440"/>
                  <a:pt x="116732" y="583659"/>
                </a:cubicBezTo>
                <a:cubicBezTo>
                  <a:pt x="119427" y="597136"/>
                  <a:pt x="126840" y="644654"/>
                  <a:pt x="136188" y="661481"/>
                </a:cubicBezTo>
                <a:cubicBezTo>
                  <a:pt x="147543" y="681921"/>
                  <a:pt x="167704" y="697664"/>
                  <a:pt x="175098" y="719846"/>
                </a:cubicBezTo>
                <a:cubicBezTo>
                  <a:pt x="187726" y="757730"/>
                  <a:pt x="177576" y="741778"/>
                  <a:pt x="204281" y="768485"/>
                </a:cubicBezTo>
                <a:cubicBezTo>
                  <a:pt x="207524" y="778213"/>
                  <a:pt x="209029" y="788705"/>
                  <a:pt x="214009" y="797668"/>
                </a:cubicBezTo>
                <a:cubicBezTo>
                  <a:pt x="236459" y="838077"/>
                  <a:pt x="244938" y="856906"/>
                  <a:pt x="282103" y="875489"/>
                </a:cubicBezTo>
                <a:cubicBezTo>
                  <a:pt x="291274" y="880075"/>
                  <a:pt x="301558" y="881974"/>
                  <a:pt x="311285" y="885217"/>
                </a:cubicBezTo>
                <a:cubicBezTo>
                  <a:pt x="317770" y="891702"/>
                  <a:pt x="321580" y="904236"/>
                  <a:pt x="330741" y="904672"/>
                </a:cubicBezTo>
                <a:cubicBezTo>
                  <a:pt x="487703" y="912146"/>
                  <a:pt x="471107" y="912727"/>
                  <a:pt x="564205" y="875489"/>
                </a:cubicBezTo>
                <a:cubicBezTo>
                  <a:pt x="570690" y="865761"/>
                  <a:pt x="579665" y="857293"/>
                  <a:pt x="583660" y="846306"/>
                </a:cubicBezTo>
                <a:cubicBezTo>
                  <a:pt x="592798" y="821177"/>
                  <a:pt x="588283" y="790733"/>
                  <a:pt x="603115" y="768485"/>
                </a:cubicBezTo>
                <a:lnTo>
                  <a:pt x="622571" y="739302"/>
                </a:lnTo>
                <a:cubicBezTo>
                  <a:pt x="625813" y="729574"/>
                  <a:pt x="627022" y="718912"/>
                  <a:pt x="632298" y="710119"/>
                </a:cubicBezTo>
                <a:cubicBezTo>
                  <a:pt x="637017" y="702255"/>
                  <a:pt x="646025" y="697826"/>
                  <a:pt x="651754" y="690664"/>
                </a:cubicBezTo>
                <a:cubicBezTo>
                  <a:pt x="700850" y="629295"/>
                  <a:pt x="643681" y="689011"/>
                  <a:pt x="690664" y="642025"/>
                </a:cubicBezTo>
                <a:cubicBezTo>
                  <a:pt x="693907" y="632297"/>
                  <a:pt x="695412" y="621805"/>
                  <a:pt x="700392" y="612842"/>
                </a:cubicBezTo>
                <a:cubicBezTo>
                  <a:pt x="711748" y="592402"/>
                  <a:pt x="739303" y="554476"/>
                  <a:pt x="739303" y="554476"/>
                </a:cubicBezTo>
                <a:cubicBezTo>
                  <a:pt x="742545" y="544748"/>
                  <a:pt x="749030" y="535547"/>
                  <a:pt x="749030" y="525293"/>
                </a:cubicBezTo>
                <a:cubicBezTo>
                  <a:pt x="749030" y="475195"/>
                  <a:pt x="728233" y="460051"/>
                  <a:pt x="700392" y="418289"/>
                </a:cubicBezTo>
                <a:cubicBezTo>
                  <a:pt x="693907" y="408561"/>
                  <a:pt x="684634" y="400197"/>
                  <a:pt x="680937" y="389106"/>
                </a:cubicBezTo>
                <a:lnTo>
                  <a:pt x="671209" y="359923"/>
                </a:lnTo>
                <a:cubicBezTo>
                  <a:pt x="703634" y="356680"/>
                  <a:pt x="736732" y="357523"/>
                  <a:pt x="768485" y="350195"/>
                </a:cubicBezTo>
                <a:cubicBezTo>
                  <a:pt x="779877" y="347566"/>
                  <a:pt x="787448" y="336418"/>
                  <a:pt x="797668" y="330740"/>
                </a:cubicBezTo>
                <a:cubicBezTo>
                  <a:pt x="816682" y="320176"/>
                  <a:pt x="837382" y="312748"/>
                  <a:pt x="856034" y="301557"/>
                </a:cubicBezTo>
                <a:cubicBezTo>
                  <a:pt x="869936" y="293216"/>
                  <a:pt x="880130" y="278959"/>
                  <a:pt x="894945" y="272374"/>
                </a:cubicBezTo>
                <a:cubicBezTo>
                  <a:pt x="910054" y="265659"/>
                  <a:pt x="927543" y="266656"/>
                  <a:pt x="943583" y="262646"/>
                </a:cubicBezTo>
                <a:cubicBezTo>
                  <a:pt x="953531" y="260159"/>
                  <a:pt x="963038" y="256161"/>
                  <a:pt x="972766" y="252919"/>
                </a:cubicBezTo>
                <a:cubicBezTo>
                  <a:pt x="976009" y="239949"/>
                  <a:pt x="982494" y="227378"/>
                  <a:pt x="982494" y="214008"/>
                </a:cubicBezTo>
                <a:cubicBezTo>
                  <a:pt x="982494" y="197474"/>
                  <a:pt x="979608" y="180422"/>
                  <a:pt x="972766" y="165370"/>
                </a:cubicBezTo>
                <a:cubicBezTo>
                  <a:pt x="970953" y="161382"/>
                  <a:pt x="933844" y="99215"/>
                  <a:pt x="914400" y="87549"/>
                </a:cubicBezTo>
                <a:cubicBezTo>
                  <a:pt x="905607" y="82273"/>
                  <a:pt x="895110" y="80519"/>
                  <a:pt x="885217" y="77821"/>
                </a:cubicBezTo>
                <a:cubicBezTo>
                  <a:pt x="819190" y="59814"/>
                  <a:pt x="810956" y="58165"/>
                  <a:pt x="749030" y="48638"/>
                </a:cubicBezTo>
                <a:cubicBezTo>
                  <a:pt x="726369" y="45151"/>
                  <a:pt x="703823" y="40297"/>
                  <a:pt x="680937" y="38910"/>
                </a:cubicBezTo>
                <a:cubicBezTo>
                  <a:pt x="596723" y="33806"/>
                  <a:pt x="512324" y="32425"/>
                  <a:pt x="428017" y="29183"/>
                </a:cubicBezTo>
                <a:cubicBezTo>
                  <a:pt x="415047" y="25940"/>
                  <a:pt x="401912" y="23297"/>
                  <a:pt x="389107" y="19455"/>
                </a:cubicBezTo>
                <a:cubicBezTo>
                  <a:pt x="369464" y="13562"/>
                  <a:pt x="330741" y="0"/>
                  <a:pt x="330741" y="0"/>
                </a:cubicBezTo>
                <a:cubicBezTo>
                  <a:pt x="298315" y="3242"/>
                  <a:pt x="265328" y="2899"/>
                  <a:pt x="233464" y="9727"/>
                </a:cubicBezTo>
                <a:cubicBezTo>
                  <a:pt x="219285" y="12765"/>
                  <a:pt x="208018" y="23797"/>
                  <a:pt x="194554" y="29183"/>
                </a:cubicBezTo>
                <a:cubicBezTo>
                  <a:pt x="155088" y="44970"/>
                  <a:pt x="135493" y="48812"/>
                  <a:pt x="97277" y="58366"/>
                </a:cubicBezTo>
                <a:cubicBezTo>
                  <a:pt x="86650" y="111501"/>
                  <a:pt x="99240" y="95312"/>
                  <a:pt x="77822" y="116732"/>
                </a:cubicBezTo>
                <a:lnTo>
                  <a:pt x="0" y="175098"/>
                </a:lnTo>
                <a:close/>
              </a:path>
            </a:pathLst>
          </a:custGeom>
          <a:solidFill>
            <a:schemeClr val="accent3">
              <a:lumMod val="40000"/>
              <a:lumOff val="60000"/>
              <a:alpha val="74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Forma libre 9"/>
          <p:cNvSpPr/>
          <p:nvPr/>
        </p:nvSpPr>
        <p:spPr>
          <a:xfrm rot="19310787">
            <a:off x="2119559" y="1516122"/>
            <a:ext cx="646368" cy="1168012"/>
          </a:xfrm>
          <a:custGeom>
            <a:avLst/>
            <a:gdLst>
              <a:gd name="connsiteX0" fmla="*/ 0 w 982494"/>
              <a:gd name="connsiteY0" fmla="*/ 175098 h 908716"/>
              <a:gd name="connsiteX1" fmla="*/ 0 w 982494"/>
              <a:gd name="connsiteY1" fmla="*/ 175098 h 908716"/>
              <a:gd name="connsiteX2" fmla="*/ 38911 w 982494"/>
              <a:gd name="connsiteY2" fmla="*/ 301557 h 908716"/>
              <a:gd name="connsiteX3" fmla="*/ 48639 w 982494"/>
              <a:gd name="connsiteY3" fmla="*/ 350195 h 908716"/>
              <a:gd name="connsiteX4" fmla="*/ 68094 w 982494"/>
              <a:gd name="connsiteY4" fmla="*/ 428017 h 908716"/>
              <a:gd name="connsiteX5" fmla="*/ 77822 w 982494"/>
              <a:gd name="connsiteY5" fmla="*/ 476655 h 908716"/>
              <a:gd name="connsiteX6" fmla="*/ 97277 w 982494"/>
              <a:gd name="connsiteY6" fmla="*/ 505838 h 908716"/>
              <a:gd name="connsiteX7" fmla="*/ 116732 w 982494"/>
              <a:gd name="connsiteY7" fmla="*/ 583659 h 908716"/>
              <a:gd name="connsiteX8" fmla="*/ 136188 w 982494"/>
              <a:gd name="connsiteY8" fmla="*/ 661481 h 908716"/>
              <a:gd name="connsiteX9" fmla="*/ 175098 w 982494"/>
              <a:gd name="connsiteY9" fmla="*/ 719846 h 908716"/>
              <a:gd name="connsiteX10" fmla="*/ 204281 w 982494"/>
              <a:gd name="connsiteY10" fmla="*/ 768485 h 908716"/>
              <a:gd name="connsiteX11" fmla="*/ 214009 w 982494"/>
              <a:gd name="connsiteY11" fmla="*/ 797668 h 908716"/>
              <a:gd name="connsiteX12" fmla="*/ 282103 w 982494"/>
              <a:gd name="connsiteY12" fmla="*/ 875489 h 908716"/>
              <a:gd name="connsiteX13" fmla="*/ 311285 w 982494"/>
              <a:gd name="connsiteY13" fmla="*/ 885217 h 908716"/>
              <a:gd name="connsiteX14" fmla="*/ 330741 w 982494"/>
              <a:gd name="connsiteY14" fmla="*/ 904672 h 908716"/>
              <a:gd name="connsiteX15" fmla="*/ 564205 w 982494"/>
              <a:gd name="connsiteY15" fmla="*/ 875489 h 908716"/>
              <a:gd name="connsiteX16" fmla="*/ 583660 w 982494"/>
              <a:gd name="connsiteY16" fmla="*/ 846306 h 908716"/>
              <a:gd name="connsiteX17" fmla="*/ 603115 w 982494"/>
              <a:gd name="connsiteY17" fmla="*/ 768485 h 908716"/>
              <a:gd name="connsiteX18" fmla="*/ 622571 w 982494"/>
              <a:gd name="connsiteY18" fmla="*/ 739302 h 908716"/>
              <a:gd name="connsiteX19" fmla="*/ 632298 w 982494"/>
              <a:gd name="connsiteY19" fmla="*/ 710119 h 908716"/>
              <a:gd name="connsiteX20" fmla="*/ 651754 w 982494"/>
              <a:gd name="connsiteY20" fmla="*/ 690664 h 908716"/>
              <a:gd name="connsiteX21" fmla="*/ 690664 w 982494"/>
              <a:gd name="connsiteY21" fmla="*/ 642025 h 908716"/>
              <a:gd name="connsiteX22" fmla="*/ 700392 w 982494"/>
              <a:gd name="connsiteY22" fmla="*/ 612842 h 908716"/>
              <a:gd name="connsiteX23" fmla="*/ 739303 w 982494"/>
              <a:gd name="connsiteY23" fmla="*/ 554476 h 908716"/>
              <a:gd name="connsiteX24" fmla="*/ 749030 w 982494"/>
              <a:gd name="connsiteY24" fmla="*/ 525293 h 908716"/>
              <a:gd name="connsiteX25" fmla="*/ 700392 w 982494"/>
              <a:gd name="connsiteY25" fmla="*/ 418289 h 908716"/>
              <a:gd name="connsiteX26" fmla="*/ 680937 w 982494"/>
              <a:gd name="connsiteY26" fmla="*/ 389106 h 908716"/>
              <a:gd name="connsiteX27" fmla="*/ 671209 w 982494"/>
              <a:gd name="connsiteY27" fmla="*/ 359923 h 908716"/>
              <a:gd name="connsiteX28" fmla="*/ 768485 w 982494"/>
              <a:gd name="connsiteY28" fmla="*/ 350195 h 908716"/>
              <a:gd name="connsiteX29" fmla="*/ 797668 w 982494"/>
              <a:gd name="connsiteY29" fmla="*/ 330740 h 908716"/>
              <a:gd name="connsiteX30" fmla="*/ 856034 w 982494"/>
              <a:gd name="connsiteY30" fmla="*/ 301557 h 908716"/>
              <a:gd name="connsiteX31" fmla="*/ 894945 w 982494"/>
              <a:gd name="connsiteY31" fmla="*/ 272374 h 908716"/>
              <a:gd name="connsiteX32" fmla="*/ 943583 w 982494"/>
              <a:gd name="connsiteY32" fmla="*/ 262646 h 908716"/>
              <a:gd name="connsiteX33" fmla="*/ 972766 w 982494"/>
              <a:gd name="connsiteY33" fmla="*/ 252919 h 908716"/>
              <a:gd name="connsiteX34" fmla="*/ 982494 w 982494"/>
              <a:gd name="connsiteY34" fmla="*/ 214008 h 908716"/>
              <a:gd name="connsiteX35" fmla="*/ 972766 w 982494"/>
              <a:gd name="connsiteY35" fmla="*/ 165370 h 908716"/>
              <a:gd name="connsiteX36" fmla="*/ 914400 w 982494"/>
              <a:gd name="connsiteY36" fmla="*/ 87549 h 908716"/>
              <a:gd name="connsiteX37" fmla="*/ 885217 w 982494"/>
              <a:gd name="connsiteY37" fmla="*/ 77821 h 908716"/>
              <a:gd name="connsiteX38" fmla="*/ 749030 w 982494"/>
              <a:gd name="connsiteY38" fmla="*/ 48638 h 908716"/>
              <a:gd name="connsiteX39" fmla="*/ 680937 w 982494"/>
              <a:gd name="connsiteY39" fmla="*/ 38910 h 908716"/>
              <a:gd name="connsiteX40" fmla="*/ 428017 w 982494"/>
              <a:gd name="connsiteY40" fmla="*/ 29183 h 908716"/>
              <a:gd name="connsiteX41" fmla="*/ 389107 w 982494"/>
              <a:gd name="connsiteY41" fmla="*/ 19455 h 908716"/>
              <a:gd name="connsiteX42" fmla="*/ 330741 w 982494"/>
              <a:gd name="connsiteY42" fmla="*/ 0 h 908716"/>
              <a:gd name="connsiteX43" fmla="*/ 233464 w 982494"/>
              <a:gd name="connsiteY43" fmla="*/ 9727 h 908716"/>
              <a:gd name="connsiteX44" fmla="*/ 194554 w 982494"/>
              <a:gd name="connsiteY44" fmla="*/ 29183 h 908716"/>
              <a:gd name="connsiteX45" fmla="*/ 97277 w 982494"/>
              <a:gd name="connsiteY45" fmla="*/ 58366 h 908716"/>
              <a:gd name="connsiteX46" fmla="*/ 77822 w 982494"/>
              <a:gd name="connsiteY46" fmla="*/ 116732 h 908716"/>
              <a:gd name="connsiteX47" fmla="*/ 0 w 982494"/>
              <a:gd name="connsiteY47" fmla="*/ 175098 h 908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82494" h="908716">
                <a:moveTo>
                  <a:pt x="0" y="175098"/>
                </a:moveTo>
                <a:lnTo>
                  <a:pt x="0" y="175098"/>
                </a:lnTo>
                <a:cubicBezTo>
                  <a:pt x="12970" y="217251"/>
                  <a:pt x="27107" y="259063"/>
                  <a:pt x="38911" y="301557"/>
                </a:cubicBezTo>
                <a:cubicBezTo>
                  <a:pt x="43336" y="317488"/>
                  <a:pt x="44921" y="334085"/>
                  <a:pt x="48639" y="350195"/>
                </a:cubicBezTo>
                <a:cubicBezTo>
                  <a:pt x="54652" y="376249"/>
                  <a:pt x="62081" y="401963"/>
                  <a:pt x="68094" y="428017"/>
                </a:cubicBezTo>
                <a:cubicBezTo>
                  <a:pt x="71812" y="444127"/>
                  <a:pt x="72017" y="461174"/>
                  <a:pt x="77822" y="476655"/>
                </a:cubicBezTo>
                <a:cubicBezTo>
                  <a:pt x="81927" y="487602"/>
                  <a:pt x="90792" y="496110"/>
                  <a:pt x="97277" y="505838"/>
                </a:cubicBezTo>
                <a:cubicBezTo>
                  <a:pt x="103762" y="531778"/>
                  <a:pt x="111488" y="557440"/>
                  <a:pt x="116732" y="583659"/>
                </a:cubicBezTo>
                <a:cubicBezTo>
                  <a:pt x="119427" y="597136"/>
                  <a:pt x="126840" y="644654"/>
                  <a:pt x="136188" y="661481"/>
                </a:cubicBezTo>
                <a:cubicBezTo>
                  <a:pt x="147543" y="681921"/>
                  <a:pt x="167704" y="697664"/>
                  <a:pt x="175098" y="719846"/>
                </a:cubicBezTo>
                <a:cubicBezTo>
                  <a:pt x="187726" y="757730"/>
                  <a:pt x="177576" y="741778"/>
                  <a:pt x="204281" y="768485"/>
                </a:cubicBezTo>
                <a:cubicBezTo>
                  <a:pt x="207524" y="778213"/>
                  <a:pt x="209029" y="788705"/>
                  <a:pt x="214009" y="797668"/>
                </a:cubicBezTo>
                <a:cubicBezTo>
                  <a:pt x="236459" y="838077"/>
                  <a:pt x="244938" y="856906"/>
                  <a:pt x="282103" y="875489"/>
                </a:cubicBezTo>
                <a:cubicBezTo>
                  <a:pt x="291274" y="880075"/>
                  <a:pt x="301558" y="881974"/>
                  <a:pt x="311285" y="885217"/>
                </a:cubicBezTo>
                <a:cubicBezTo>
                  <a:pt x="317770" y="891702"/>
                  <a:pt x="321580" y="904236"/>
                  <a:pt x="330741" y="904672"/>
                </a:cubicBezTo>
                <a:cubicBezTo>
                  <a:pt x="487703" y="912146"/>
                  <a:pt x="471107" y="912727"/>
                  <a:pt x="564205" y="875489"/>
                </a:cubicBezTo>
                <a:cubicBezTo>
                  <a:pt x="570690" y="865761"/>
                  <a:pt x="579665" y="857293"/>
                  <a:pt x="583660" y="846306"/>
                </a:cubicBezTo>
                <a:cubicBezTo>
                  <a:pt x="592798" y="821177"/>
                  <a:pt x="588283" y="790733"/>
                  <a:pt x="603115" y="768485"/>
                </a:cubicBezTo>
                <a:lnTo>
                  <a:pt x="622571" y="739302"/>
                </a:lnTo>
                <a:cubicBezTo>
                  <a:pt x="625813" y="729574"/>
                  <a:pt x="627022" y="718912"/>
                  <a:pt x="632298" y="710119"/>
                </a:cubicBezTo>
                <a:cubicBezTo>
                  <a:pt x="637017" y="702255"/>
                  <a:pt x="646025" y="697826"/>
                  <a:pt x="651754" y="690664"/>
                </a:cubicBezTo>
                <a:cubicBezTo>
                  <a:pt x="700850" y="629295"/>
                  <a:pt x="643681" y="689011"/>
                  <a:pt x="690664" y="642025"/>
                </a:cubicBezTo>
                <a:cubicBezTo>
                  <a:pt x="693907" y="632297"/>
                  <a:pt x="695412" y="621805"/>
                  <a:pt x="700392" y="612842"/>
                </a:cubicBezTo>
                <a:cubicBezTo>
                  <a:pt x="711748" y="592402"/>
                  <a:pt x="739303" y="554476"/>
                  <a:pt x="739303" y="554476"/>
                </a:cubicBezTo>
                <a:cubicBezTo>
                  <a:pt x="742545" y="544748"/>
                  <a:pt x="749030" y="535547"/>
                  <a:pt x="749030" y="525293"/>
                </a:cubicBezTo>
                <a:cubicBezTo>
                  <a:pt x="749030" y="475195"/>
                  <a:pt x="728233" y="460051"/>
                  <a:pt x="700392" y="418289"/>
                </a:cubicBezTo>
                <a:cubicBezTo>
                  <a:pt x="693907" y="408561"/>
                  <a:pt x="684634" y="400197"/>
                  <a:pt x="680937" y="389106"/>
                </a:cubicBezTo>
                <a:lnTo>
                  <a:pt x="671209" y="359923"/>
                </a:lnTo>
                <a:cubicBezTo>
                  <a:pt x="703634" y="356680"/>
                  <a:pt x="736732" y="357523"/>
                  <a:pt x="768485" y="350195"/>
                </a:cubicBezTo>
                <a:cubicBezTo>
                  <a:pt x="779877" y="347566"/>
                  <a:pt x="787448" y="336418"/>
                  <a:pt x="797668" y="330740"/>
                </a:cubicBezTo>
                <a:cubicBezTo>
                  <a:pt x="816682" y="320176"/>
                  <a:pt x="837382" y="312748"/>
                  <a:pt x="856034" y="301557"/>
                </a:cubicBezTo>
                <a:cubicBezTo>
                  <a:pt x="869936" y="293216"/>
                  <a:pt x="880130" y="278959"/>
                  <a:pt x="894945" y="272374"/>
                </a:cubicBezTo>
                <a:cubicBezTo>
                  <a:pt x="910054" y="265659"/>
                  <a:pt x="927543" y="266656"/>
                  <a:pt x="943583" y="262646"/>
                </a:cubicBezTo>
                <a:cubicBezTo>
                  <a:pt x="953531" y="260159"/>
                  <a:pt x="963038" y="256161"/>
                  <a:pt x="972766" y="252919"/>
                </a:cubicBezTo>
                <a:cubicBezTo>
                  <a:pt x="976009" y="239949"/>
                  <a:pt x="982494" y="227378"/>
                  <a:pt x="982494" y="214008"/>
                </a:cubicBezTo>
                <a:cubicBezTo>
                  <a:pt x="982494" y="197474"/>
                  <a:pt x="979608" y="180422"/>
                  <a:pt x="972766" y="165370"/>
                </a:cubicBezTo>
                <a:cubicBezTo>
                  <a:pt x="970953" y="161382"/>
                  <a:pt x="933844" y="99215"/>
                  <a:pt x="914400" y="87549"/>
                </a:cubicBezTo>
                <a:cubicBezTo>
                  <a:pt x="905607" y="82273"/>
                  <a:pt x="895110" y="80519"/>
                  <a:pt x="885217" y="77821"/>
                </a:cubicBezTo>
                <a:cubicBezTo>
                  <a:pt x="819190" y="59814"/>
                  <a:pt x="810956" y="58165"/>
                  <a:pt x="749030" y="48638"/>
                </a:cubicBezTo>
                <a:cubicBezTo>
                  <a:pt x="726369" y="45151"/>
                  <a:pt x="703823" y="40297"/>
                  <a:pt x="680937" y="38910"/>
                </a:cubicBezTo>
                <a:cubicBezTo>
                  <a:pt x="596723" y="33806"/>
                  <a:pt x="512324" y="32425"/>
                  <a:pt x="428017" y="29183"/>
                </a:cubicBezTo>
                <a:cubicBezTo>
                  <a:pt x="415047" y="25940"/>
                  <a:pt x="401912" y="23297"/>
                  <a:pt x="389107" y="19455"/>
                </a:cubicBezTo>
                <a:cubicBezTo>
                  <a:pt x="369464" y="13562"/>
                  <a:pt x="330741" y="0"/>
                  <a:pt x="330741" y="0"/>
                </a:cubicBezTo>
                <a:cubicBezTo>
                  <a:pt x="298315" y="3242"/>
                  <a:pt x="265328" y="2899"/>
                  <a:pt x="233464" y="9727"/>
                </a:cubicBezTo>
                <a:cubicBezTo>
                  <a:pt x="219285" y="12765"/>
                  <a:pt x="208018" y="23797"/>
                  <a:pt x="194554" y="29183"/>
                </a:cubicBezTo>
                <a:cubicBezTo>
                  <a:pt x="155088" y="44970"/>
                  <a:pt x="135493" y="48812"/>
                  <a:pt x="97277" y="58366"/>
                </a:cubicBezTo>
                <a:cubicBezTo>
                  <a:pt x="86650" y="111501"/>
                  <a:pt x="99240" y="95312"/>
                  <a:pt x="77822" y="116732"/>
                </a:cubicBezTo>
                <a:lnTo>
                  <a:pt x="0" y="175098"/>
                </a:lnTo>
                <a:close/>
              </a:path>
            </a:pathLst>
          </a:custGeom>
          <a:solidFill>
            <a:schemeClr val="accent2">
              <a:lumMod val="40000"/>
              <a:lumOff val="60000"/>
              <a:alpha val="74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Forma libre 11"/>
          <p:cNvSpPr/>
          <p:nvPr/>
        </p:nvSpPr>
        <p:spPr>
          <a:xfrm>
            <a:off x="1838528" y="2286589"/>
            <a:ext cx="1326062" cy="1157001"/>
          </a:xfrm>
          <a:custGeom>
            <a:avLst/>
            <a:gdLst>
              <a:gd name="connsiteX0" fmla="*/ 262646 w 1488332"/>
              <a:gd name="connsiteY0" fmla="*/ 0 h 1245140"/>
              <a:gd name="connsiteX1" fmla="*/ 262646 w 1488332"/>
              <a:gd name="connsiteY1" fmla="*/ 0 h 1245140"/>
              <a:gd name="connsiteX2" fmla="*/ 107004 w 1488332"/>
              <a:gd name="connsiteY2" fmla="*/ 9728 h 1245140"/>
              <a:gd name="connsiteX3" fmla="*/ 0 w 1488332"/>
              <a:gd name="connsiteY3" fmla="*/ 77821 h 1245140"/>
              <a:gd name="connsiteX4" fmla="*/ 136187 w 1488332"/>
              <a:gd name="connsiteY4" fmla="*/ 476655 h 1245140"/>
              <a:gd name="connsiteX5" fmla="*/ 359923 w 1488332"/>
              <a:gd name="connsiteY5" fmla="*/ 729575 h 1245140"/>
              <a:gd name="connsiteX6" fmla="*/ 583659 w 1488332"/>
              <a:gd name="connsiteY6" fmla="*/ 894945 h 1245140"/>
              <a:gd name="connsiteX7" fmla="*/ 914400 w 1488332"/>
              <a:gd name="connsiteY7" fmla="*/ 1060315 h 1245140"/>
              <a:gd name="connsiteX8" fmla="*/ 1167319 w 1488332"/>
              <a:gd name="connsiteY8" fmla="*/ 1245140 h 1245140"/>
              <a:gd name="connsiteX9" fmla="*/ 1488332 w 1488332"/>
              <a:gd name="connsiteY9" fmla="*/ 1225685 h 1245140"/>
              <a:gd name="connsiteX10" fmla="*/ 1429966 w 1488332"/>
              <a:gd name="connsiteY10" fmla="*/ 1147864 h 1245140"/>
              <a:gd name="connsiteX11" fmla="*/ 1352144 w 1488332"/>
              <a:gd name="connsiteY11" fmla="*/ 1099226 h 1245140"/>
              <a:gd name="connsiteX12" fmla="*/ 1118681 w 1488332"/>
              <a:gd name="connsiteY12" fmla="*/ 875489 h 1245140"/>
              <a:gd name="connsiteX13" fmla="*/ 982493 w 1488332"/>
              <a:gd name="connsiteY13" fmla="*/ 428017 h 1245140"/>
              <a:gd name="connsiteX14" fmla="*/ 778212 w 1488332"/>
              <a:gd name="connsiteY14" fmla="*/ 379379 h 1245140"/>
              <a:gd name="connsiteX15" fmla="*/ 262646 w 1488332"/>
              <a:gd name="connsiteY15" fmla="*/ 0 h 1245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8332" h="1245140">
                <a:moveTo>
                  <a:pt x="262646" y="0"/>
                </a:moveTo>
                <a:lnTo>
                  <a:pt x="262646" y="0"/>
                </a:lnTo>
                <a:cubicBezTo>
                  <a:pt x="126488" y="10474"/>
                  <a:pt x="178465" y="9728"/>
                  <a:pt x="107004" y="9728"/>
                </a:cubicBezTo>
                <a:lnTo>
                  <a:pt x="0" y="77821"/>
                </a:lnTo>
                <a:lnTo>
                  <a:pt x="136187" y="476655"/>
                </a:lnTo>
                <a:lnTo>
                  <a:pt x="359923" y="729575"/>
                </a:lnTo>
                <a:lnTo>
                  <a:pt x="583659" y="894945"/>
                </a:lnTo>
                <a:lnTo>
                  <a:pt x="914400" y="1060315"/>
                </a:lnTo>
                <a:lnTo>
                  <a:pt x="1167319" y="1245140"/>
                </a:lnTo>
                <a:lnTo>
                  <a:pt x="1488332" y="1225685"/>
                </a:lnTo>
                <a:cubicBezTo>
                  <a:pt x="1468877" y="1199745"/>
                  <a:pt x="1453727" y="1169928"/>
                  <a:pt x="1429966" y="1147864"/>
                </a:cubicBezTo>
                <a:cubicBezTo>
                  <a:pt x="1407549" y="1127049"/>
                  <a:pt x="1352144" y="1099226"/>
                  <a:pt x="1352144" y="1099226"/>
                </a:cubicBezTo>
                <a:lnTo>
                  <a:pt x="1118681" y="875489"/>
                </a:lnTo>
                <a:lnTo>
                  <a:pt x="982493" y="428017"/>
                </a:lnTo>
                <a:lnTo>
                  <a:pt x="778212" y="379379"/>
                </a:lnTo>
                <a:lnTo>
                  <a:pt x="262646" y="0"/>
                </a:lnTo>
                <a:close/>
              </a:path>
            </a:pathLst>
          </a:custGeom>
          <a:solidFill>
            <a:schemeClr val="tx2">
              <a:lumMod val="40000"/>
              <a:lumOff val="60000"/>
              <a:alpha val="75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Forma libre 12"/>
          <p:cNvSpPr/>
          <p:nvPr/>
        </p:nvSpPr>
        <p:spPr>
          <a:xfrm>
            <a:off x="1536970" y="1575881"/>
            <a:ext cx="564204" cy="680936"/>
          </a:xfrm>
          <a:custGeom>
            <a:avLst/>
            <a:gdLst>
              <a:gd name="connsiteX0" fmla="*/ 252919 w 564204"/>
              <a:gd name="connsiteY0" fmla="*/ 680936 h 680936"/>
              <a:gd name="connsiteX1" fmla="*/ 505839 w 564204"/>
              <a:gd name="connsiteY1" fmla="*/ 535021 h 680936"/>
              <a:gd name="connsiteX2" fmla="*/ 311285 w 564204"/>
              <a:gd name="connsiteY2" fmla="*/ 321013 h 680936"/>
              <a:gd name="connsiteX3" fmla="*/ 301558 w 564204"/>
              <a:gd name="connsiteY3" fmla="*/ 233464 h 680936"/>
              <a:gd name="connsiteX4" fmla="*/ 291830 w 564204"/>
              <a:gd name="connsiteY4" fmla="*/ 194553 h 680936"/>
              <a:gd name="connsiteX5" fmla="*/ 282102 w 564204"/>
              <a:gd name="connsiteY5" fmla="*/ 165370 h 680936"/>
              <a:gd name="connsiteX6" fmla="*/ 564204 w 564204"/>
              <a:gd name="connsiteY6" fmla="*/ 19455 h 680936"/>
              <a:gd name="connsiteX7" fmla="*/ 476656 w 564204"/>
              <a:gd name="connsiteY7" fmla="*/ 0 h 680936"/>
              <a:gd name="connsiteX8" fmla="*/ 0 w 564204"/>
              <a:gd name="connsiteY8" fmla="*/ 29183 h 680936"/>
              <a:gd name="connsiteX9" fmla="*/ 136187 w 564204"/>
              <a:gd name="connsiteY9" fmla="*/ 301557 h 680936"/>
              <a:gd name="connsiteX10" fmla="*/ 252919 w 564204"/>
              <a:gd name="connsiteY10" fmla="*/ 680936 h 68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4204" h="680936">
                <a:moveTo>
                  <a:pt x="252919" y="680936"/>
                </a:moveTo>
                <a:lnTo>
                  <a:pt x="505839" y="535021"/>
                </a:lnTo>
                <a:lnTo>
                  <a:pt x="311285" y="321013"/>
                </a:lnTo>
                <a:cubicBezTo>
                  <a:pt x="308043" y="291830"/>
                  <a:pt x="306023" y="262485"/>
                  <a:pt x="301558" y="233464"/>
                </a:cubicBezTo>
                <a:cubicBezTo>
                  <a:pt x="299525" y="220250"/>
                  <a:pt x="295503" y="207408"/>
                  <a:pt x="291830" y="194553"/>
                </a:cubicBezTo>
                <a:cubicBezTo>
                  <a:pt x="289013" y="184694"/>
                  <a:pt x="282102" y="165370"/>
                  <a:pt x="282102" y="165370"/>
                </a:cubicBezTo>
                <a:lnTo>
                  <a:pt x="564204" y="19455"/>
                </a:lnTo>
                <a:lnTo>
                  <a:pt x="476656" y="0"/>
                </a:lnTo>
                <a:lnTo>
                  <a:pt x="0" y="29183"/>
                </a:lnTo>
                <a:lnTo>
                  <a:pt x="136187" y="301557"/>
                </a:lnTo>
                <a:lnTo>
                  <a:pt x="252919" y="680936"/>
                </a:lnTo>
                <a:close/>
              </a:path>
            </a:pathLst>
          </a:custGeom>
          <a:solidFill>
            <a:schemeClr val="accent6">
              <a:lumMod val="60000"/>
              <a:lumOff val="40000"/>
              <a:alpha val="75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Forma libre 13"/>
          <p:cNvSpPr/>
          <p:nvPr/>
        </p:nvSpPr>
        <p:spPr>
          <a:xfrm>
            <a:off x="4708187" y="5476672"/>
            <a:ext cx="719847" cy="622571"/>
          </a:xfrm>
          <a:custGeom>
            <a:avLst/>
            <a:gdLst>
              <a:gd name="connsiteX0" fmla="*/ 0 w 719847"/>
              <a:gd name="connsiteY0" fmla="*/ 311285 h 622571"/>
              <a:gd name="connsiteX1" fmla="*/ 126460 w 719847"/>
              <a:gd name="connsiteY1" fmla="*/ 525294 h 622571"/>
              <a:gd name="connsiteX2" fmla="*/ 428017 w 719847"/>
              <a:gd name="connsiteY2" fmla="*/ 622571 h 622571"/>
              <a:gd name="connsiteX3" fmla="*/ 719847 w 719847"/>
              <a:gd name="connsiteY3" fmla="*/ 398834 h 622571"/>
              <a:gd name="connsiteX4" fmla="*/ 612843 w 719847"/>
              <a:gd name="connsiteY4" fmla="*/ 233464 h 622571"/>
              <a:gd name="connsiteX5" fmla="*/ 408562 w 719847"/>
              <a:gd name="connsiteY5" fmla="*/ 136188 h 622571"/>
              <a:gd name="connsiteX6" fmla="*/ 165370 w 719847"/>
              <a:gd name="connsiteY6" fmla="*/ 0 h 622571"/>
              <a:gd name="connsiteX7" fmla="*/ 0 w 719847"/>
              <a:gd name="connsiteY7" fmla="*/ 311285 h 62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9847" h="622571">
                <a:moveTo>
                  <a:pt x="0" y="311285"/>
                </a:moveTo>
                <a:lnTo>
                  <a:pt x="126460" y="525294"/>
                </a:lnTo>
                <a:lnTo>
                  <a:pt x="428017" y="622571"/>
                </a:lnTo>
                <a:lnTo>
                  <a:pt x="719847" y="398834"/>
                </a:lnTo>
                <a:lnTo>
                  <a:pt x="612843" y="233464"/>
                </a:lnTo>
                <a:lnTo>
                  <a:pt x="408562" y="136188"/>
                </a:lnTo>
                <a:lnTo>
                  <a:pt x="165370" y="0"/>
                </a:lnTo>
                <a:lnTo>
                  <a:pt x="0" y="311285"/>
                </a:lnTo>
                <a:close/>
              </a:path>
            </a:pathLst>
          </a:custGeom>
          <a:solidFill>
            <a:schemeClr val="accent3">
              <a:lumMod val="60000"/>
              <a:lumOff val="40000"/>
              <a:alpha val="75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Forma libre 14"/>
          <p:cNvSpPr/>
          <p:nvPr/>
        </p:nvSpPr>
        <p:spPr>
          <a:xfrm>
            <a:off x="4212077" y="5029200"/>
            <a:ext cx="933855" cy="710119"/>
          </a:xfrm>
          <a:custGeom>
            <a:avLst/>
            <a:gdLst>
              <a:gd name="connsiteX0" fmla="*/ 719846 w 933855"/>
              <a:gd name="connsiteY0" fmla="*/ 428017 h 710119"/>
              <a:gd name="connsiteX1" fmla="*/ 904672 w 933855"/>
              <a:gd name="connsiteY1" fmla="*/ 583660 h 710119"/>
              <a:gd name="connsiteX2" fmla="*/ 933855 w 933855"/>
              <a:gd name="connsiteY2" fmla="*/ 418289 h 710119"/>
              <a:gd name="connsiteX3" fmla="*/ 505838 w 933855"/>
              <a:gd name="connsiteY3" fmla="*/ 369651 h 710119"/>
              <a:gd name="connsiteX4" fmla="*/ 437744 w 933855"/>
              <a:gd name="connsiteY4" fmla="*/ 184826 h 710119"/>
              <a:gd name="connsiteX5" fmla="*/ 340468 w 933855"/>
              <a:gd name="connsiteY5" fmla="*/ 0 h 710119"/>
              <a:gd name="connsiteX6" fmla="*/ 243191 w 933855"/>
              <a:gd name="connsiteY6" fmla="*/ 175098 h 710119"/>
              <a:gd name="connsiteX7" fmla="*/ 116732 w 933855"/>
              <a:gd name="connsiteY7" fmla="*/ 214009 h 710119"/>
              <a:gd name="connsiteX8" fmla="*/ 0 w 933855"/>
              <a:gd name="connsiteY8" fmla="*/ 350196 h 710119"/>
              <a:gd name="connsiteX9" fmla="*/ 272374 w 933855"/>
              <a:gd name="connsiteY9" fmla="*/ 535021 h 710119"/>
              <a:gd name="connsiteX10" fmla="*/ 447472 w 933855"/>
              <a:gd name="connsiteY10" fmla="*/ 710119 h 710119"/>
              <a:gd name="connsiteX11" fmla="*/ 612842 w 933855"/>
              <a:gd name="connsiteY11" fmla="*/ 437745 h 710119"/>
              <a:gd name="connsiteX12" fmla="*/ 719846 w 933855"/>
              <a:gd name="connsiteY12" fmla="*/ 428017 h 710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3855" h="710119">
                <a:moveTo>
                  <a:pt x="719846" y="428017"/>
                </a:moveTo>
                <a:lnTo>
                  <a:pt x="904672" y="583660"/>
                </a:lnTo>
                <a:lnTo>
                  <a:pt x="933855" y="418289"/>
                </a:lnTo>
                <a:lnTo>
                  <a:pt x="505838" y="369651"/>
                </a:lnTo>
                <a:lnTo>
                  <a:pt x="437744" y="184826"/>
                </a:lnTo>
                <a:lnTo>
                  <a:pt x="340468" y="0"/>
                </a:lnTo>
                <a:lnTo>
                  <a:pt x="243191" y="175098"/>
                </a:lnTo>
                <a:lnTo>
                  <a:pt x="116732" y="214009"/>
                </a:lnTo>
                <a:lnTo>
                  <a:pt x="0" y="350196"/>
                </a:lnTo>
                <a:lnTo>
                  <a:pt x="272374" y="535021"/>
                </a:lnTo>
                <a:lnTo>
                  <a:pt x="447472" y="710119"/>
                </a:lnTo>
                <a:lnTo>
                  <a:pt x="612842" y="437745"/>
                </a:lnTo>
                <a:lnTo>
                  <a:pt x="719846" y="428017"/>
                </a:lnTo>
                <a:close/>
              </a:path>
            </a:pathLst>
          </a:custGeom>
          <a:solidFill>
            <a:schemeClr val="accent5">
              <a:lumMod val="60000"/>
              <a:lumOff val="40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Forma libre 15"/>
          <p:cNvSpPr/>
          <p:nvPr/>
        </p:nvSpPr>
        <p:spPr>
          <a:xfrm>
            <a:off x="3657600" y="4679004"/>
            <a:ext cx="875489" cy="739302"/>
          </a:xfrm>
          <a:custGeom>
            <a:avLst/>
            <a:gdLst>
              <a:gd name="connsiteX0" fmla="*/ 505838 w 875489"/>
              <a:gd name="connsiteY0" fmla="*/ 739302 h 739302"/>
              <a:gd name="connsiteX1" fmla="*/ 505838 w 875489"/>
              <a:gd name="connsiteY1" fmla="*/ 739302 h 739302"/>
              <a:gd name="connsiteX2" fmla="*/ 875489 w 875489"/>
              <a:gd name="connsiteY2" fmla="*/ 379379 h 739302"/>
              <a:gd name="connsiteX3" fmla="*/ 817123 w 875489"/>
              <a:gd name="connsiteY3" fmla="*/ 175098 h 739302"/>
              <a:gd name="connsiteX4" fmla="*/ 661481 w 875489"/>
              <a:gd name="connsiteY4" fmla="*/ 175098 h 739302"/>
              <a:gd name="connsiteX5" fmla="*/ 651753 w 875489"/>
              <a:gd name="connsiteY5" fmla="*/ 0 h 739302"/>
              <a:gd name="connsiteX6" fmla="*/ 87549 w 875489"/>
              <a:gd name="connsiteY6" fmla="*/ 97277 h 739302"/>
              <a:gd name="connsiteX7" fmla="*/ 0 w 875489"/>
              <a:gd name="connsiteY7" fmla="*/ 398834 h 739302"/>
              <a:gd name="connsiteX8" fmla="*/ 204281 w 875489"/>
              <a:gd name="connsiteY8" fmla="*/ 525294 h 739302"/>
              <a:gd name="connsiteX9" fmla="*/ 369651 w 875489"/>
              <a:gd name="connsiteY9" fmla="*/ 515566 h 739302"/>
              <a:gd name="connsiteX10" fmla="*/ 505838 w 875489"/>
              <a:gd name="connsiteY10" fmla="*/ 739302 h 739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5489" h="739302">
                <a:moveTo>
                  <a:pt x="505838" y="739302"/>
                </a:moveTo>
                <a:lnTo>
                  <a:pt x="505838" y="739302"/>
                </a:lnTo>
                <a:lnTo>
                  <a:pt x="875489" y="379379"/>
                </a:lnTo>
                <a:lnTo>
                  <a:pt x="817123" y="175098"/>
                </a:lnTo>
                <a:lnTo>
                  <a:pt x="661481" y="175098"/>
                </a:lnTo>
                <a:lnTo>
                  <a:pt x="651753" y="0"/>
                </a:lnTo>
                <a:lnTo>
                  <a:pt x="87549" y="97277"/>
                </a:lnTo>
                <a:lnTo>
                  <a:pt x="0" y="398834"/>
                </a:lnTo>
                <a:lnTo>
                  <a:pt x="204281" y="525294"/>
                </a:lnTo>
                <a:lnTo>
                  <a:pt x="369651" y="515566"/>
                </a:lnTo>
                <a:lnTo>
                  <a:pt x="505838" y="739302"/>
                </a:lnTo>
                <a:close/>
              </a:path>
            </a:pathLst>
          </a:custGeom>
          <a:solidFill>
            <a:schemeClr val="bg2">
              <a:lumMod val="75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7" name="Forma libre 16"/>
          <p:cNvSpPr/>
          <p:nvPr/>
        </p:nvSpPr>
        <p:spPr>
          <a:xfrm>
            <a:off x="2451370" y="3667328"/>
            <a:ext cx="1731529" cy="1050587"/>
          </a:xfrm>
          <a:custGeom>
            <a:avLst/>
            <a:gdLst>
              <a:gd name="connsiteX0" fmla="*/ 19456 w 1731529"/>
              <a:gd name="connsiteY0" fmla="*/ 0 h 1050587"/>
              <a:gd name="connsiteX1" fmla="*/ 19456 w 1731529"/>
              <a:gd name="connsiteY1" fmla="*/ 0 h 1050587"/>
              <a:gd name="connsiteX2" fmla="*/ 671209 w 1731529"/>
              <a:gd name="connsiteY2" fmla="*/ 58366 h 1050587"/>
              <a:gd name="connsiteX3" fmla="*/ 1167319 w 1731529"/>
              <a:gd name="connsiteY3" fmla="*/ 204281 h 1050587"/>
              <a:gd name="connsiteX4" fmla="*/ 1215958 w 1731529"/>
              <a:gd name="connsiteY4" fmla="*/ 291829 h 1050587"/>
              <a:gd name="connsiteX5" fmla="*/ 1702341 w 1731529"/>
              <a:gd name="connsiteY5" fmla="*/ 739302 h 1050587"/>
              <a:gd name="connsiteX6" fmla="*/ 1731524 w 1731529"/>
              <a:gd name="connsiteY6" fmla="*/ 826851 h 1050587"/>
              <a:gd name="connsiteX7" fmla="*/ 1371600 w 1731529"/>
              <a:gd name="connsiteY7" fmla="*/ 1050587 h 1050587"/>
              <a:gd name="connsiteX8" fmla="*/ 1235413 w 1731529"/>
              <a:gd name="connsiteY8" fmla="*/ 992221 h 1050587"/>
              <a:gd name="connsiteX9" fmla="*/ 1186775 w 1731529"/>
              <a:gd name="connsiteY9" fmla="*/ 953310 h 1050587"/>
              <a:gd name="connsiteX10" fmla="*/ 1011677 w 1731529"/>
              <a:gd name="connsiteY10" fmla="*/ 642025 h 1050587"/>
              <a:gd name="connsiteX11" fmla="*/ 914400 w 1731529"/>
              <a:gd name="connsiteY11" fmla="*/ 632298 h 1050587"/>
              <a:gd name="connsiteX12" fmla="*/ 486383 w 1731529"/>
              <a:gd name="connsiteY12" fmla="*/ 554476 h 1050587"/>
              <a:gd name="connsiteX13" fmla="*/ 389107 w 1731529"/>
              <a:gd name="connsiteY13" fmla="*/ 505838 h 1050587"/>
              <a:gd name="connsiteX14" fmla="*/ 77821 w 1731529"/>
              <a:gd name="connsiteY14" fmla="*/ 252919 h 1050587"/>
              <a:gd name="connsiteX15" fmla="*/ 0 w 1731529"/>
              <a:gd name="connsiteY15" fmla="*/ 175098 h 1050587"/>
              <a:gd name="connsiteX16" fmla="*/ 19456 w 1731529"/>
              <a:gd name="connsiteY16" fmla="*/ 0 h 105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31529" h="1050587">
                <a:moveTo>
                  <a:pt x="19456" y="0"/>
                </a:moveTo>
                <a:lnTo>
                  <a:pt x="19456" y="0"/>
                </a:lnTo>
                <a:lnTo>
                  <a:pt x="671209" y="58366"/>
                </a:lnTo>
                <a:lnTo>
                  <a:pt x="1167319" y="204281"/>
                </a:lnTo>
                <a:cubicBezTo>
                  <a:pt x="1219727" y="277651"/>
                  <a:pt x="1215958" y="244481"/>
                  <a:pt x="1215958" y="291829"/>
                </a:cubicBezTo>
                <a:lnTo>
                  <a:pt x="1702341" y="739302"/>
                </a:lnTo>
                <a:cubicBezTo>
                  <a:pt x="1732663" y="820159"/>
                  <a:pt x="1731524" y="789419"/>
                  <a:pt x="1731524" y="826851"/>
                </a:cubicBezTo>
                <a:lnTo>
                  <a:pt x="1371600" y="1050587"/>
                </a:lnTo>
                <a:cubicBezTo>
                  <a:pt x="1326204" y="1031132"/>
                  <a:pt x="1279118" y="1015224"/>
                  <a:pt x="1235413" y="992221"/>
                </a:cubicBezTo>
                <a:cubicBezTo>
                  <a:pt x="1217040" y="982551"/>
                  <a:pt x="1186775" y="953310"/>
                  <a:pt x="1186775" y="953310"/>
                </a:cubicBezTo>
                <a:lnTo>
                  <a:pt x="1011677" y="642025"/>
                </a:lnTo>
                <a:lnTo>
                  <a:pt x="914400" y="632298"/>
                </a:lnTo>
                <a:lnTo>
                  <a:pt x="486383" y="554476"/>
                </a:lnTo>
                <a:lnTo>
                  <a:pt x="389107" y="505838"/>
                </a:lnTo>
                <a:lnTo>
                  <a:pt x="77821" y="252919"/>
                </a:lnTo>
                <a:lnTo>
                  <a:pt x="0" y="175098"/>
                </a:lnTo>
                <a:lnTo>
                  <a:pt x="19456" y="0"/>
                </a:lnTo>
                <a:close/>
              </a:path>
            </a:pathLst>
          </a:custGeom>
          <a:solidFill>
            <a:srgbClr val="FFF909">
              <a:alpha val="49804"/>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8" name="CuadroTexto 17"/>
          <p:cNvSpPr txBox="1"/>
          <p:nvPr/>
        </p:nvSpPr>
        <p:spPr>
          <a:xfrm>
            <a:off x="2886755" y="1631209"/>
            <a:ext cx="2592288" cy="369332"/>
          </a:xfrm>
          <a:prstGeom prst="rect">
            <a:avLst/>
          </a:prstGeom>
          <a:noFill/>
        </p:spPr>
        <p:txBody>
          <a:bodyPr wrap="square" rtlCol="0">
            <a:spAutoFit/>
          </a:bodyPr>
          <a:lstStyle/>
          <a:p>
            <a:r>
              <a:rPr lang="es-MX" dirty="0"/>
              <a:t> 31 San Luis Rio Colorado</a:t>
            </a:r>
          </a:p>
        </p:txBody>
      </p:sp>
      <p:sp>
        <p:nvSpPr>
          <p:cNvPr id="19" name="CuadroTexto 18"/>
          <p:cNvSpPr txBox="1"/>
          <p:nvPr/>
        </p:nvSpPr>
        <p:spPr>
          <a:xfrm>
            <a:off x="2944510" y="2214958"/>
            <a:ext cx="1512168" cy="369332"/>
          </a:xfrm>
          <a:prstGeom prst="rect">
            <a:avLst/>
          </a:prstGeom>
          <a:noFill/>
        </p:spPr>
        <p:txBody>
          <a:bodyPr wrap="square" rtlCol="0">
            <a:spAutoFit/>
          </a:bodyPr>
          <a:lstStyle/>
          <a:p>
            <a:r>
              <a:rPr lang="es-MX" dirty="0"/>
              <a:t>30 Mexicali</a:t>
            </a:r>
          </a:p>
        </p:txBody>
      </p:sp>
      <p:sp>
        <p:nvSpPr>
          <p:cNvPr id="20" name="CuadroTexto 19"/>
          <p:cNvSpPr txBox="1"/>
          <p:nvPr/>
        </p:nvSpPr>
        <p:spPr>
          <a:xfrm>
            <a:off x="426493" y="1631209"/>
            <a:ext cx="1224136" cy="369332"/>
          </a:xfrm>
          <a:prstGeom prst="rect">
            <a:avLst/>
          </a:prstGeom>
          <a:noFill/>
        </p:spPr>
        <p:txBody>
          <a:bodyPr wrap="square" rtlCol="0">
            <a:spAutoFit/>
          </a:bodyPr>
          <a:lstStyle/>
          <a:p>
            <a:r>
              <a:rPr lang="es-MX" dirty="0"/>
              <a:t>28 Tijuana</a:t>
            </a:r>
          </a:p>
        </p:txBody>
      </p:sp>
      <p:sp>
        <p:nvSpPr>
          <p:cNvPr id="21" name="CuadroTexto 20"/>
          <p:cNvSpPr txBox="1"/>
          <p:nvPr/>
        </p:nvSpPr>
        <p:spPr>
          <a:xfrm>
            <a:off x="782233" y="2876105"/>
            <a:ext cx="1440160" cy="369332"/>
          </a:xfrm>
          <a:prstGeom prst="rect">
            <a:avLst/>
          </a:prstGeom>
          <a:noFill/>
        </p:spPr>
        <p:txBody>
          <a:bodyPr wrap="square" rtlCol="0">
            <a:spAutoFit/>
          </a:bodyPr>
          <a:lstStyle/>
          <a:p>
            <a:r>
              <a:rPr lang="es-MX" dirty="0"/>
              <a:t>29 Ensenada</a:t>
            </a:r>
          </a:p>
        </p:txBody>
      </p:sp>
      <p:sp>
        <p:nvSpPr>
          <p:cNvPr id="22" name="CuadroTexto 21"/>
          <p:cNvSpPr txBox="1"/>
          <p:nvPr/>
        </p:nvSpPr>
        <p:spPr>
          <a:xfrm>
            <a:off x="2074781" y="4182319"/>
            <a:ext cx="1339819" cy="369332"/>
          </a:xfrm>
          <a:prstGeom prst="rect">
            <a:avLst/>
          </a:prstGeom>
          <a:noFill/>
        </p:spPr>
        <p:txBody>
          <a:bodyPr wrap="square" rtlCol="0">
            <a:spAutoFit/>
          </a:bodyPr>
          <a:lstStyle/>
          <a:p>
            <a:r>
              <a:rPr lang="es-MX" dirty="0"/>
              <a:t> 37 Mulegé</a:t>
            </a:r>
          </a:p>
        </p:txBody>
      </p:sp>
      <p:sp>
        <p:nvSpPr>
          <p:cNvPr id="23" name="CuadroTexto 22"/>
          <p:cNvSpPr txBox="1"/>
          <p:nvPr/>
        </p:nvSpPr>
        <p:spPr>
          <a:xfrm>
            <a:off x="2215392" y="5169571"/>
            <a:ext cx="1738769" cy="369332"/>
          </a:xfrm>
          <a:prstGeom prst="rect">
            <a:avLst/>
          </a:prstGeom>
          <a:noFill/>
        </p:spPr>
        <p:txBody>
          <a:bodyPr wrap="square" rtlCol="0">
            <a:spAutoFit/>
          </a:bodyPr>
          <a:lstStyle/>
          <a:p>
            <a:r>
              <a:rPr lang="es-MX" dirty="0"/>
              <a:t> 34 Constitución</a:t>
            </a:r>
          </a:p>
        </p:txBody>
      </p:sp>
      <p:sp>
        <p:nvSpPr>
          <p:cNvPr id="24" name="CuadroTexto 23"/>
          <p:cNvSpPr txBox="1"/>
          <p:nvPr/>
        </p:nvSpPr>
        <p:spPr>
          <a:xfrm>
            <a:off x="4825019" y="4939989"/>
            <a:ext cx="1206029" cy="369332"/>
          </a:xfrm>
          <a:prstGeom prst="rect">
            <a:avLst/>
          </a:prstGeom>
          <a:noFill/>
        </p:spPr>
        <p:txBody>
          <a:bodyPr wrap="square" rtlCol="0">
            <a:spAutoFit/>
          </a:bodyPr>
          <a:lstStyle/>
          <a:p>
            <a:r>
              <a:rPr lang="es-MX" dirty="0"/>
              <a:t> 35 La Paz</a:t>
            </a:r>
          </a:p>
        </p:txBody>
      </p:sp>
      <p:sp>
        <p:nvSpPr>
          <p:cNvPr id="25" name="CuadroTexto 24"/>
          <p:cNvSpPr txBox="1"/>
          <p:nvPr/>
        </p:nvSpPr>
        <p:spPr>
          <a:xfrm>
            <a:off x="3345990" y="5801810"/>
            <a:ext cx="1498708" cy="369332"/>
          </a:xfrm>
          <a:prstGeom prst="rect">
            <a:avLst/>
          </a:prstGeom>
          <a:noFill/>
        </p:spPr>
        <p:txBody>
          <a:bodyPr wrap="square" rtlCol="0">
            <a:spAutoFit/>
          </a:bodyPr>
          <a:lstStyle/>
          <a:p>
            <a:r>
              <a:rPr lang="es-MX" dirty="0"/>
              <a:t> 36 Los Cabos</a:t>
            </a:r>
          </a:p>
        </p:txBody>
      </p:sp>
      <p:sp>
        <p:nvSpPr>
          <p:cNvPr id="27" name="CuadroTexto 26"/>
          <p:cNvSpPr txBox="1"/>
          <p:nvPr/>
        </p:nvSpPr>
        <p:spPr>
          <a:xfrm>
            <a:off x="6516216" y="1546108"/>
            <a:ext cx="1944216" cy="369332"/>
          </a:xfrm>
          <a:prstGeom prst="rect">
            <a:avLst/>
          </a:prstGeom>
          <a:noFill/>
        </p:spPr>
        <p:txBody>
          <a:bodyPr wrap="square" rtlCol="0">
            <a:spAutoFit/>
          </a:bodyPr>
          <a:lstStyle/>
          <a:p>
            <a:r>
              <a:rPr lang="es-MX" dirty="0"/>
              <a:t>Baja California</a:t>
            </a:r>
          </a:p>
        </p:txBody>
      </p:sp>
      <p:sp>
        <p:nvSpPr>
          <p:cNvPr id="28" name="CuadroTexto 27"/>
          <p:cNvSpPr txBox="1"/>
          <p:nvPr/>
        </p:nvSpPr>
        <p:spPr>
          <a:xfrm>
            <a:off x="6487849" y="3553037"/>
            <a:ext cx="1944216" cy="369332"/>
          </a:xfrm>
          <a:prstGeom prst="rect">
            <a:avLst/>
          </a:prstGeom>
          <a:noFill/>
        </p:spPr>
        <p:txBody>
          <a:bodyPr wrap="square" rtlCol="0">
            <a:spAutoFit/>
          </a:bodyPr>
          <a:lstStyle/>
          <a:p>
            <a:r>
              <a:rPr lang="es-MX" dirty="0"/>
              <a:t>Baja California Sur</a:t>
            </a:r>
          </a:p>
        </p:txBody>
      </p:sp>
      <p:pic>
        <p:nvPicPr>
          <p:cNvPr id="39" name="Imagen 38"/>
          <p:cNvPicPr>
            <a:picLocks noChangeAspect="1"/>
          </p:cNvPicPr>
          <p:nvPr/>
        </p:nvPicPr>
        <p:blipFill>
          <a:blip r:embed="rId2"/>
          <a:stretch>
            <a:fillRect/>
          </a:stretch>
        </p:blipFill>
        <p:spPr>
          <a:xfrm>
            <a:off x="6752602" y="4740809"/>
            <a:ext cx="1853658" cy="1260947"/>
          </a:xfrm>
          <a:prstGeom prst="rect">
            <a:avLst/>
          </a:prstGeom>
        </p:spPr>
      </p:pic>
    </p:spTree>
    <p:extLst>
      <p:ext uri="{BB962C8B-B14F-4D97-AF65-F5344CB8AC3E}">
        <p14:creationId xmlns:p14="http://schemas.microsoft.com/office/powerpoint/2010/main" val="25799807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067944" y="332656"/>
            <a:ext cx="4618856" cy="864096"/>
          </a:xfrm>
        </p:spPr>
        <p:txBody>
          <a:bodyPr/>
          <a:lstStyle/>
          <a:p>
            <a:r>
              <a:rPr lang="es-MX" dirty="0"/>
              <a:t>Sub Zonas de Exportación</a:t>
            </a:r>
          </a:p>
        </p:txBody>
      </p:sp>
      <p:sp>
        <p:nvSpPr>
          <p:cNvPr id="5" name="Freeform 31"/>
          <p:cNvSpPr>
            <a:spLocks/>
          </p:cNvSpPr>
          <p:nvPr/>
        </p:nvSpPr>
        <p:spPr bwMode="auto">
          <a:xfrm>
            <a:off x="454130" y="1556792"/>
            <a:ext cx="4536504" cy="4280831"/>
          </a:xfrm>
          <a:custGeom>
            <a:avLst/>
            <a:gdLst>
              <a:gd name="T0" fmla="*/ 0 w 1289"/>
              <a:gd name="T1" fmla="*/ 2147483647 h 1589"/>
              <a:gd name="T2" fmla="*/ 2147483647 w 1289"/>
              <a:gd name="T3" fmla="*/ 0 h 1589"/>
              <a:gd name="T4" fmla="*/ 2147483647 w 1289"/>
              <a:gd name="T5" fmla="*/ 2147483647 h 1589"/>
              <a:gd name="T6" fmla="*/ 2147483647 w 1289"/>
              <a:gd name="T7" fmla="*/ 2147483647 h 1589"/>
              <a:gd name="T8" fmla="*/ 2147483647 w 1289"/>
              <a:gd name="T9" fmla="*/ 2147483647 h 1589"/>
              <a:gd name="T10" fmla="*/ 2147483647 w 1289"/>
              <a:gd name="T11" fmla="*/ 2147483647 h 1589"/>
              <a:gd name="T12" fmla="*/ 2147483647 w 1289"/>
              <a:gd name="T13" fmla="*/ 2147483647 h 1589"/>
              <a:gd name="T14" fmla="*/ 2147483647 w 1289"/>
              <a:gd name="T15" fmla="*/ 2147483647 h 1589"/>
              <a:gd name="T16" fmla="*/ 2147483647 w 1289"/>
              <a:gd name="T17" fmla="*/ 2147483647 h 1589"/>
              <a:gd name="T18" fmla="*/ 2147483647 w 1289"/>
              <a:gd name="T19" fmla="*/ 2147483647 h 1589"/>
              <a:gd name="T20" fmla="*/ 2147483647 w 1289"/>
              <a:gd name="T21" fmla="*/ 2147483647 h 1589"/>
              <a:gd name="T22" fmla="*/ 2147483647 w 1289"/>
              <a:gd name="T23" fmla="*/ 2147483647 h 1589"/>
              <a:gd name="T24" fmla="*/ 2147483647 w 1289"/>
              <a:gd name="T25" fmla="*/ 2147483647 h 1589"/>
              <a:gd name="T26" fmla="*/ 2147483647 w 1289"/>
              <a:gd name="T27" fmla="*/ 2147483647 h 1589"/>
              <a:gd name="T28" fmla="*/ 2147483647 w 1289"/>
              <a:gd name="T29" fmla="*/ 2147483647 h 1589"/>
              <a:gd name="T30" fmla="*/ 2147483647 w 1289"/>
              <a:gd name="T31" fmla="*/ 2147483647 h 1589"/>
              <a:gd name="T32" fmla="*/ 2147483647 w 1289"/>
              <a:gd name="T33" fmla="*/ 2147483647 h 1589"/>
              <a:gd name="T34" fmla="*/ 2147483647 w 1289"/>
              <a:gd name="T35" fmla="*/ 2147483647 h 1589"/>
              <a:gd name="T36" fmla="*/ 2147483647 w 1289"/>
              <a:gd name="T37" fmla="*/ 2147483647 h 1589"/>
              <a:gd name="T38" fmla="*/ 2147483647 w 1289"/>
              <a:gd name="T39" fmla="*/ 2147483647 h 1589"/>
              <a:gd name="T40" fmla="*/ 2147483647 w 1289"/>
              <a:gd name="T41" fmla="*/ 2147483647 h 1589"/>
              <a:gd name="T42" fmla="*/ 2147483647 w 1289"/>
              <a:gd name="T43" fmla="*/ 2147483647 h 1589"/>
              <a:gd name="T44" fmla="*/ 2147483647 w 1289"/>
              <a:gd name="T45" fmla="*/ 2147483647 h 1589"/>
              <a:gd name="T46" fmla="*/ 2147483647 w 1289"/>
              <a:gd name="T47" fmla="*/ 2147483647 h 1589"/>
              <a:gd name="T48" fmla="*/ 2147483647 w 1289"/>
              <a:gd name="T49" fmla="*/ 2147483647 h 1589"/>
              <a:gd name="T50" fmla="*/ 2147483647 w 1289"/>
              <a:gd name="T51" fmla="*/ 2147483647 h 1589"/>
              <a:gd name="T52" fmla="*/ 2147483647 w 1289"/>
              <a:gd name="T53" fmla="*/ 2147483647 h 1589"/>
              <a:gd name="T54" fmla="*/ 2147483647 w 1289"/>
              <a:gd name="T55" fmla="*/ 2147483647 h 1589"/>
              <a:gd name="T56" fmla="*/ 2147483647 w 1289"/>
              <a:gd name="T57" fmla="*/ 2147483647 h 1589"/>
              <a:gd name="T58" fmla="*/ 2147483647 w 1289"/>
              <a:gd name="T59" fmla="*/ 2147483647 h 1589"/>
              <a:gd name="T60" fmla="*/ 2147483647 w 1289"/>
              <a:gd name="T61" fmla="*/ 2147483647 h 1589"/>
              <a:gd name="T62" fmla="*/ 2147483647 w 1289"/>
              <a:gd name="T63" fmla="*/ 2147483647 h 1589"/>
              <a:gd name="T64" fmla="*/ 2147483647 w 1289"/>
              <a:gd name="T65" fmla="*/ 2147483647 h 1589"/>
              <a:gd name="T66" fmla="*/ 2147483647 w 1289"/>
              <a:gd name="T67" fmla="*/ 2147483647 h 1589"/>
              <a:gd name="T68" fmla="*/ 2147483647 w 1289"/>
              <a:gd name="T69" fmla="*/ 2147483647 h 1589"/>
              <a:gd name="T70" fmla="*/ 2147483647 w 1289"/>
              <a:gd name="T71" fmla="*/ 2147483647 h 1589"/>
              <a:gd name="T72" fmla="*/ 2147483647 w 1289"/>
              <a:gd name="T73" fmla="*/ 2147483647 h 1589"/>
              <a:gd name="T74" fmla="*/ 2147483647 w 1289"/>
              <a:gd name="T75" fmla="*/ 2147483647 h 1589"/>
              <a:gd name="T76" fmla="*/ 2147483647 w 1289"/>
              <a:gd name="T77" fmla="*/ 2147483647 h 1589"/>
              <a:gd name="T78" fmla="*/ 2147483647 w 1289"/>
              <a:gd name="T79" fmla="*/ 2147483647 h 1589"/>
              <a:gd name="T80" fmla="*/ 2147483647 w 1289"/>
              <a:gd name="T81" fmla="*/ 2147483647 h 1589"/>
              <a:gd name="T82" fmla="*/ 2147483647 w 1289"/>
              <a:gd name="T83" fmla="*/ 2147483647 h 1589"/>
              <a:gd name="T84" fmla="*/ 2147483647 w 1289"/>
              <a:gd name="T85" fmla="*/ 2147483647 h 1589"/>
              <a:gd name="T86" fmla="*/ 2147483647 w 1289"/>
              <a:gd name="T87" fmla="*/ 2147483647 h 1589"/>
              <a:gd name="T88" fmla="*/ 2147483647 w 1289"/>
              <a:gd name="T89" fmla="*/ 2147483647 h 1589"/>
              <a:gd name="T90" fmla="*/ 2147483647 w 1289"/>
              <a:gd name="T91" fmla="*/ 2147483647 h 1589"/>
              <a:gd name="T92" fmla="*/ 2147483647 w 1289"/>
              <a:gd name="T93" fmla="*/ 2147483647 h 1589"/>
              <a:gd name="T94" fmla="*/ 2147483647 w 1289"/>
              <a:gd name="T95" fmla="*/ 2147483647 h 1589"/>
              <a:gd name="T96" fmla="*/ 2147483647 w 1289"/>
              <a:gd name="T97" fmla="*/ 2147483647 h 1589"/>
              <a:gd name="T98" fmla="*/ 2147483647 w 1289"/>
              <a:gd name="T99" fmla="*/ 2147483647 h 1589"/>
              <a:gd name="T100" fmla="*/ 2147483647 w 1289"/>
              <a:gd name="T101" fmla="*/ 2147483647 h 1589"/>
              <a:gd name="T102" fmla="*/ 2147483647 w 1289"/>
              <a:gd name="T103" fmla="*/ 2147483647 h 1589"/>
              <a:gd name="T104" fmla="*/ 2147483647 w 1289"/>
              <a:gd name="T105" fmla="*/ 2147483647 h 1589"/>
              <a:gd name="T106" fmla="*/ 2147483647 w 1289"/>
              <a:gd name="T107" fmla="*/ 2147483647 h 1589"/>
              <a:gd name="T108" fmla="*/ 2147483647 w 1289"/>
              <a:gd name="T109" fmla="*/ 2147483647 h 1589"/>
              <a:gd name="T110" fmla="*/ 2147483647 w 1289"/>
              <a:gd name="T111" fmla="*/ 2147483647 h 1589"/>
              <a:gd name="T112" fmla="*/ 2147483647 w 1289"/>
              <a:gd name="T113" fmla="*/ 2147483647 h 1589"/>
              <a:gd name="T114" fmla="*/ 2147483647 w 1289"/>
              <a:gd name="T115" fmla="*/ 2147483647 h 1589"/>
              <a:gd name="T116" fmla="*/ 2147483647 w 1289"/>
              <a:gd name="T117" fmla="*/ 2147483647 h 1589"/>
              <a:gd name="T118" fmla="*/ 2147483647 w 1289"/>
              <a:gd name="T119" fmla="*/ 2147483647 h 1589"/>
              <a:gd name="T120" fmla="*/ 2147483647 w 1289"/>
              <a:gd name="T121" fmla="*/ 2147483647 h 1589"/>
              <a:gd name="T122" fmla="*/ 0 w 1289"/>
              <a:gd name="T123" fmla="*/ 2147483647 h 15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89"/>
              <a:gd name="T187" fmla="*/ 0 h 1589"/>
              <a:gd name="T188" fmla="*/ 1289 w 1289"/>
              <a:gd name="T189" fmla="*/ 1589 h 15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89" h="1589">
                <a:moveTo>
                  <a:pt x="0" y="7"/>
                </a:moveTo>
                <a:lnTo>
                  <a:pt x="58" y="0"/>
                </a:lnTo>
                <a:lnTo>
                  <a:pt x="79" y="7"/>
                </a:lnTo>
                <a:lnTo>
                  <a:pt x="525" y="244"/>
                </a:lnTo>
                <a:lnTo>
                  <a:pt x="604" y="237"/>
                </a:lnTo>
                <a:lnTo>
                  <a:pt x="619" y="244"/>
                </a:lnTo>
                <a:lnTo>
                  <a:pt x="799" y="244"/>
                </a:lnTo>
                <a:lnTo>
                  <a:pt x="856" y="251"/>
                </a:lnTo>
                <a:lnTo>
                  <a:pt x="856" y="316"/>
                </a:lnTo>
                <a:lnTo>
                  <a:pt x="827" y="862"/>
                </a:lnTo>
                <a:lnTo>
                  <a:pt x="1288" y="1523"/>
                </a:lnTo>
                <a:lnTo>
                  <a:pt x="1144" y="1588"/>
                </a:lnTo>
                <a:lnTo>
                  <a:pt x="1101" y="1559"/>
                </a:lnTo>
                <a:lnTo>
                  <a:pt x="1072" y="1523"/>
                </a:lnTo>
                <a:lnTo>
                  <a:pt x="1072" y="1494"/>
                </a:lnTo>
                <a:lnTo>
                  <a:pt x="1014" y="1451"/>
                </a:lnTo>
                <a:lnTo>
                  <a:pt x="986" y="1437"/>
                </a:lnTo>
                <a:lnTo>
                  <a:pt x="986" y="1408"/>
                </a:lnTo>
                <a:lnTo>
                  <a:pt x="928" y="1387"/>
                </a:lnTo>
                <a:lnTo>
                  <a:pt x="928" y="1344"/>
                </a:lnTo>
                <a:lnTo>
                  <a:pt x="899" y="1329"/>
                </a:lnTo>
                <a:lnTo>
                  <a:pt x="878" y="1308"/>
                </a:lnTo>
                <a:lnTo>
                  <a:pt x="870" y="1286"/>
                </a:lnTo>
                <a:lnTo>
                  <a:pt x="763" y="1171"/>
                </a:lnTo>
                <a:lnTo>
                  <a:pt x="727" y="1171"/>
                </a:lnTo>
                <a:lnTo>
                  <a:pt x="705" y="1157"/>
                </a:lnTo>
                <a:lnTo>
                  <a:pt x="698" y="1157"/>
                </a:lnTo>
                <a:lnTo>
                  <a:pt x="676" y="1135"/>
                </a:lnTo>
                <a:lnTo>
                  <a:pt x="669" y="1114"/>
                </a:lnTo>
                <a:lnTo>
                  <a:pt x="669" y="1099"/>
                </a:lnTo>
                <a:lnTo>
                  <a:pt x="647" y="1049"/>
                </a:lnTo>
                <a:lnTo>
                  <a:pt x="669" y="1020"/>
                </a:lnTo>
                <a:lnTo>
                  <a:pt x="669" y="1006"/>
                </a:lnTo>
                <a:lnTo>
                  <a:pt x="683" y="1006"/>
                </a:lnTo>
                <a:lnTo>
                  <a:pt x="691" y="991"/>
                </a:lnTo>
                <a:lnTo>
                  <a:pt x="604" y="963"/>
                </a:lnTo>
                <a:lnTo>
                  <a:pt x="590" y="912"/>
                </a:lnTo>
                <a:lnTo>
                  <a:pt x="568" y="905"/>
                </a:lnTo>
                <a:lnTo>
                  <a:pt x="561" y="884"/>
                </a:lnTo>
                <a:lnTo>
                  <a:pt x="532" y="884"/>
                </a:lnTo>
                <a:lnTo>
                  <a:pt x="504" y="876"/>
                </a:lnTo>
                <a:lnTo>
                  <a:pt x="475" y="840"/>
                </a:lnTo>
                <a:lnTo>
                  <a:pt x="475" y="754"/>
                </a:lnTo>
                <a:lnTo>
                  <a:pt x="396" y="733"/>
                </a:lnTo>
                <a:lnTo>
                  <a:pt x="389" y="711"/>
                </a:lnTo>
                <a:lnTo>
                  <a:pt x="367" y="690"/>
                </a:lnTo>
                <a:lnTo>
                  <a:pt x="324" y="646"/>
                </a:lnTo>
                <a:lnTo>
                  <a:pt x="302" y="646"/>
                </a:lnTo>
                <a:lnTo>
                  <a:pt x="302" y="603"/>
                </a:lnTo>
                <a:lnTo>
                  <a:pt x="252" y="517"/>
                </a:lnTo>
                <a:lnTo>
                  <a:pt x="245" y="474"/>
                </a:lnTo>
                <a:lnTo>
                  <a:pt x="194" y="359"/>
                </a:lnTo>
                <a:lnTo>
                  <a:pt x="194" y="330"/>
                </a:lnTo>
                <a:lnTo>
                  <a:pt x="173" y="309"/>
                </a:lnTo>
                <a:lnTo>
                  <a:pt x="173" y="280"/>
                </a:lnTo>
                <a:lnTo>
                  <a:pt x="187" y="244"/>
                </a:lnTo>
                <a:lnTo>
                  <a:pt x="173" y="230"/>
                </a:lnTo>
                <a:lnTo>
                  <a:pt x="144" y="208"/>
                </a:lnTo>
                <a:lnTo>
                  <a:pt x="137" y="186"/>
                </a:lnTo>
                <a:lnTo>
                  <a:pt x="79" y="150"/>
                </a:lnTo>
                <a:lnTo>
                  <a:pt x="79" y="158"/>
                </a:lnTo>
                <a:lnTo>
                  <a:pt x="0" y="7"/>
                </a:lnTo>
              </a:path>
            </a:pathLst>
          </a:custGeom>
          <a:gradFill>
            <a:gsLst>
              <a:gs pos="3000">
                <a:schemeClr val="accent2">
                  <a:lumMod val="60000"/>
                  <a:lumOff val="40000"/>
                </a:schemeClr>
              </a:gs>
              <a:gs pos="0">
                <a:schemeClr val="bg1"/>
              </a:gs>
              <a:gs pos="0">
                <a:schemeClr val="bg1"/>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2">
                <a:lumMod val="75000"/>
              </a:schemeClr>
            </a:extrusionClr>
          </a:sp3d>
        </p:spPr>
        <p:txBody>
          <a:bodyPr>
            <a:flatTx/>
          </a:bodyPr>
          <a:lstStyle/>
          <a:p>
            <a:endParaRPr lang="es-MX"/>
          </a:p>
        </p:txBody>
      </p:sp>
      <p:sp>
        <p:nvSpPr>
          <p:cNvPr id="6" name="Forma libre 5"/>
          <p:cNvSpPr/>
          <p:nvPr/>
        </p:nvSpPr>
        <p:spPr>
          <a:xfrm>
            <a:off x="642020" y="1624519"/>
            <a:ext cx="2684834" cy="2247090"/>
          </a:xfrm>
          <a:custGeom>
            <a:avLst/>
            <a:gdLst>
              <a:gd name="connsiteX0" fmla="*/ 0 w 2684834"/>
              <a:gd name="connsiteY0" fmla="*/ 0 h 2247090"/>
              <a:gd name="connsiteX1" fmla="*/ 311285 w 2684834"/>
              <a:gd name="connsiteY1" fmla="*/ 97277 h 2247090"/>
              <a:gd name="connsiteX2" fmla="*/ 739303 w 2684834"/>
              <a:gd name="connsiteY2" fmla="*/ 379379 h 2247090"/>
              <a:gd name="connsiteX3" fmla="*/ 1011677 w 2684834"/>
              <a:gd name="connsiteY3" fmla="*/ 379379 h 2247090"/>
              <a:gd name="connsiteX4" fmla="*/ 1420239 w 2684834"/>
              <a:gd name="connsiteY4" fmla="*/ 583660 h 2247090"/>
              <a:gd name="connsiteX5" fmla="*/ 1731524 w 2684834"/>
              <a:gd name="connsiteY5" fmla="*/ 651753 h 2247090"/>
              <a:gd name="connsiteX6" fmla="*/ 1838528 w 2684834"/>
              <a:gd name="connsiteY6" fmla="*/ 642026 h 2247090"/>
              <a:gd name="connsiteX7" fmla="*/ 2247090 w 2684834"/>
              <a:gd name="connsiteY7" fmla="*/ 651753 h 2247090"/>
              <a:gd name="connsiteX8" fmla="*/ 2344366 w 2684834"/>
              <a:gd name="connsiteY8" fmla="*/ 680936 h 2247090"/>
              <a:gd name="connsiteX9" fmla="*/ 2402732 w 2684834"/>
              <a:gd name="connsiteY9" fmla="*/ 690664 h 2247090"/>
              <a:gd name="connsiteX10" fmla="*/ 2636196 w 2684834"/>
              <a:gd name="connsiteY10" fmla="*/ 671209 h 2247090"/>
              <a:gd name="connsiteX11" fmla="*/ 2684834 w 2684834"/>
              <a:gd name="connsiteY11" fmla="*/ 1245141 h 2247090"/>
              <a:gd name="connsiteX12" fmla="*/ 2684834 w 2684834"/>
              <a:gd name="connsiteY12" fmla="*/ 1789890 h 2247090"/>
              <a:gd name="connsiteX13" fmla="*/ 2490281 w 2684834"/>
              <a:gd name="connsiteY13" fmla="*/ 2071992 h 2247090"/>
              <a:gd name="connsiteX14" fmla="*/ 2062264 w 2684834"/>
              <a:gd name="connsiteY14" fmla="*/ 2247090 h 2247090"/>
              <a:gd name="connsiteX15" fmla="*/ 1964988 w 2684834"/>
              <a:gd name="connsiteY15" fmla="*/ 2227634 h 2247090"/>
              <a:gd name="connsiteX16" fmla="*/ 1643975 w 2684834"/>
              <a:gd name="connsiteY16" fmla="*/ 2071992 h 2247090"/>
              <a:gd name="connsiteX17" fmla="*/ 1274324 w 2684834"/>
              <a:gd name="connsiteY17" fmla="*/ 1760707 h 2247090"/>
              <a:gd name="connsiteX18" fmla="*/ 904673 w 2684834"/>
              <a:gd name="connsiteY18" fmla="*/ 1429966 h 2247090"/>
              <a:gd name="connsiteX19" fmla="*/ 603115 w 2684834"/>
              <a:gd name="connsiteY19" fmla="*/ 719847 h 2247090"/>
              <a:gd name="connsiteX20" fmla="*/ 554477 w 2684834"/>
              <a:gd name="connsiteY20" fmla="*/ 622570 h 2247090"/>
              <a:gd name="connsiteX21" fmla="*/ 515566 w 2684834"/>
              <a:gd name="connsiteY21" fmla="*/ 564204 h 2247090"/>
              <a:gd name="connsiteX22" fmla="*/ 447473 w 2684834"/>
              <a:gd name="connsiteY22" fmla="*/ 437745 h 2247090"/>
              <a:gd name="connsiteX23" fmla="*/ 9728 w 2684834"/>
              <a:gd name="connsiteY23" fmla="*/ 145915 h 2247090"/>
              <a:gd name="connsiteX24" fmla="*/ 0 w 2684834"/>
              <a:gd name="connsiteY24" fmla="*/ 0 h 224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84834" h="2247090">
                <a:moveTo>
                  <a:pt x="0" y="0"/>
                </a:moveTo>
                <a:lnTo>
                  <a:pt x="311285" y="97277"/>
                </a:lnTo>
                <a:lnTo>
                  <a:pt x="739303" y="379379"/>
                </a:lnTo>
                <a:lnTo>
                  <a:pt x="1011677" y="379379"/>
                </a:lnTo>
                <a:lnTo>
                  <a:pt x="1420239" y="583660"/>
                </a:lnTo>
                <a:lnTo>
                  <a:pt x="1731524" y="651753"/>
                </a:lnTo>
                <a:lnTo>
                  <a:pt x="1838528" y="642026"/>
                </a:lnTo>
                <a:lnTo>
                  <a:pt x="2247090" y="651753"/>
                </a:lnTo>
                <a:cubicBezTo>
                  <a:pt x="2279515" y="661481"/>
                  <a:pt x="2311524" y="672725"/>
                  <a:pt x="2344366" y="680936"/>
                </a:cubicBezTo>
                <a:cubicBezTo>
                  <a:pt x="2363501" y="685720"/>
                  <a:pt x="2402732" y="690664"/>
                  <a:pt x="2402732" y="690664"/>
                </a:cubicBezTo>
                <a:lnTo>
                  <a:pt x="2636196" y="671209"/>
                </a:lnTo>
                <a:lnTo>
                  <a:pt x="2684834" y="1245141"/>
                </a:lnTo>
                <a:lnTo>
                  <a:pt x="2684834" y="1789890"/>
                </a:lnTo>
                <a:lnTo>
                  <a:pt x="2490281" y="2071992"/>
                </a:lnTo>
                <a:lnTo>
                  <a:pt x="2062264" y="2247090"/>
                </a:lnTo>
                <a:lnTo>
                  <a:pt x="1964988" y="2227634"/>
                </a:lnTo>
                <a:lnTo>
                  <a:pt x="1643975" y="2071992"/>
                </a:lnTo>
                <a:lnTo>
                  <a:pt x="1274324" y="1760707"/>
                </a:lnTo>
                <a:lnTo>
                  <a:pt x="904673" y="1429966"/>
                </a:lnTo>
                <a:lnTo>
                  <a:pt x="603115" y="719847"/>
                </a:lnTo>
                <a:cubicBezTo>
                  <a:pt x="586902" y="687421"/>
                  <a:pt x="572250" y="654167"/>
                  <a:pt x="554477" y="622570"/>
                </a:cubicBezTo>
                <a:cubicBezTo>
                  <a:pt x="543014" y="602190"/>
                  <a:pt x="515566" y="564204"/>
                  <a:pt x="515566" y="564204"/>
                </a:cubicBezTo>
                <a:lnTo>
                  <a:pt x="447473" y="437745"/>
                </a:lnTo>
                <a:lnTo>
                  <a:pt x="9728" y="145915"/>
                </a:lnTo>
                <a:lnTo>
                  <a:pt x="0" y="0"/>
                </a:lnTo>
                <a:close/>
              </a:path>
            </a:pathLst>
          </a:custGeom>
          <a:solidFill>
            <a:schemeClr val="accent4">
              <a:lumMod val="40000"/>
              <a:lumOff val="60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Forma libre 6"/>
          <p:cNvSpPr/>
          <p:nvPr/>
        </p:nvSpPr>
        <p:spPr>
          <a:xfrm>
            <a:off x="2285995" y="3560323"/>
            <a:ext cx="1498059" cy="1138137"/>
          </a:xfrm>
          <a:custGeom>
            <a:avLst/>
            <a:gdLst>
              <a:gd name="connsiteX0" fmla="*/ 194553 w 1498059"/>
              <a:gd name="connsiteY0" fmla="*/ 389107 h 1138137"/>
              <a:gd name="connsiteX1" fmla="*/ 19455 w 1498059"/>
              <a:gd name="connsiteY1" fmla="*/ 330741 h 1138137"/>
              <a:gd name="connsiteX2" fmla="*/ 0 w 1498059"/>
              <a:gd name="connsiteY2" fmla="*/ 194554 h 1138137"/>
              <a:gd name="connsiteX3" fmla="*/ 369651 w 1498059"/>
              <a:gd name="connsiteY3" fmla="*/ 359924 h 1138137"/>
              <a:gd name="connsiteX4" fmla="*/ 894945 w 1498059"/>
              <a:gd name="connsiteY4" fmla="*/ 194554 h 1138137"/>
              <a:gd name="connsiteX5" fmla="*/ 1050587 w 1498059"/>
              <a:gd name="connsiteY5" fmla="*/ 0 h 1138137"/>
              <a:gd name="connsiteX6" fmla="*/ 963038 w 1498059"/>
              <a:gd name="connsiteY6" fmla="*/ 359924 h 1138137"/>
              <a:gd name="connsiteX7" fmla="*/ 1254868 w 1498059"/>
              <a:gd name="connsiteY7" fmla="*/ 564205 h 1138137"/>
              <a:gd name="connsiteX8" fmla="*/ 1498059 w 1498059"/>
              <a:gd name="connsiteY8" fmla="*/ 904673 h 1138137"/>
              <a:gd name="connsiteX9" fmla="*/ 1313234 w 1498059"/>
              <a:gd name="connsiteY9" fmla="*/ 914400 h 1138137"/>
              <a:gd name="connsiteX10" fmla="*/ 1167319 w 1498059"/>
              <a:gd name="connsiteY10" fmla="*/ 914400 h 1138137"/>
              <a:gd name="connsiteX11" fmla="*/ 1060315 w 1498059"/>
              <a:gd name="connsiteY11" fmla="*/ 1070043 h 1138137"/>
              <a:gd name="connsiteX12" fmla="*/ 992221 w 1498059"/>
              <a:gd name="connsiteY12" fmla="*/ 1138137 h 1138137"/>
              <a:gd name="connsiteX13" fmla="*/ 739302 w 1498059"/>
              <a:gd name="connsiteY13" fmla="*/ 1040860 h 1138137"/>
              <a:gd name="connsiteX14" fmla="*/ 564204 w 1498059"/>
              <a:gd name="connsiteY14" fmla="*/ 933856 h 1138137"/>
              <a:gd name="connsiteX15" fmla="*/ 564204 w 1498059"/>
              <a:gd name="connsiteY15" fmla="*/ 846307 h 1138137"/>
              <a:gd name="connsiteX16" fmla="*/ 612842 w 1498059"/>
              <a:gd name="connsiteY16" fmla="*/ 710120 h 1138137"/>
              <a:gd name="connsiteX17" fmla="*/ 642025 w 1498059"/>
              <a:gd name="connsiteY17" fmla="*/ 554477 h 1138137"/>
              <a:gd name="connsiteX18" fmla="*/ 291830 w 1498059"/>
              <a:gd name="connsiteY18" fmla="*/ 428017 h 1138137"/>
              <a:gd name="connsiteX19" fmla="*/ 194553 w 1498059"/>
              <a:gd name="connsiteY19" fmla="*/ 389107 h 11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98059" h="1138137">
                <a:moveTo>
                  <a:pt x="194553" y="389107"/>
                </a:moveTo>
                <a:lnTo>
                  <a:pt x="19455" y="330741"/>
                </a:lnTo>
                <a:lnTo>
                  <a:pt x="0" y="194554"/>
                </a:lnTo>
                <a:lnTo>
                  <a:pt x="369651" y="359924"/>
                </a:lnTo>
                <a:lnTo>
                  <a:pt x="894945" y="194554"/>
                </a:lnTo>
                <a:lnTo>
                  <a:pt x="1050587" y="0"/>
                </a:lnTo>
                <a:lnTo>
                  <a:pt x="963038" y="359924"/>
                </a:lnTo>
                <a:lnTo>
                  <a:pt x="1254868" y="564205"/>
                </a:lnTo>
                <a:lnTo>
                  <a:pt x="1498059" y="904673"/>
                </a:lnTo>
                <a:lnTo>
                  <a:pt x="1313234" y="914400"/>
                </a:lnTo>
                <a:lnTo>
                  <a:pt x="1167319" y="914400"/>
                </a:lnTo>
                <a:lnTo>
                  <a:pt x="1060315" y="1070043"/>
                </a:lnTo>
                <a:lnTo>
                  <a:pt x="992221" y="1138137"/>
                </a:lnTo>
                <a:lnTo>
                  <a:pt x="739302" y="1040860"/>
                </a:lnTo>
                <a:lnTo>
                  <a:pt x="564204" y="933856"/>
                </a:lnTo>
                <a:lnTo>
                  <a:pt x="564204" y="846307"/>
                </a:lnTo>
                <a:lnTo>
                  <a:pt x="612842" y="710120"/>
                </a:lnTo>
                <a:lnTo>
                  <a:pt x="642025" y="554477"/>
                </a:lnTo>
                <a:lnTo>
                  <a:pt x="291830" y="428017"/>
                </a:lnTo>
                <a:lnTo>
                  <a:pt x="194553" y="389107"/>
                </a:lnTo>
                <a:close/>
              </a:path>
            </a:pathLst>
          </a:custGeom>
          <a:solidFill>
            <a:schemeClr val="tx2">
              <a:lumMod val="60000"/>
              <a:lumOff val="40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Forma libre 7"/>
          <p:cNvSpPr/>
          <p:nvPr/>
        </p:nvSpPr>
        <p:spPr>
          <a:xfrm>
            <a:off x="3346310" y="4552545"/>
            <a:ext cx="1050587" cy="729574"/>
          </a:xfrm>
          <a:custGeom>
            <a:avLst/>
            <a:gdLst>
              <a:gd name="connsiteX0" fmla="*/ 593387 w 1050587"/>
              <a:gd name="connsiteY0" fmla="*/ 0 h 729574"/>
              <a:gd name="connsiteX1" fmla="*/ 593387 w 1050587"/>
              <a:gd name="connsiteY1" fmla="*/ 0 h 729574"/>
              <a:gd name="connsiteX2" fmla="*/ 311285 w 1050587"/>
              <a:gd name="connsiteY2" fmla="*/ 0 h 729574"/>
              <a:gd name="connsiteX3" fmla="*/ 233464 w 1050587"/>
              <a:gd name="connsiteY3" fmla="*/ 9727 h 729574"/>
              <a:gd name="connsiteX4" fmla="*/ 0 w 1050587"/>
              <a:gd name="connsiteY4" fmla="*/ 243191 h 729574"/>
              <a:gd name="connsiteX5" fmla="*/ 311285 w 1050587"/>
              <a:gd name="connsiteY5" fmla="*/ 515566 h 729574"/>
              <a:gd name="connsiteX6" fmla="*/ 554476 w 1050587"/>
              <a:gd name="connsiteY6" fmla="*/ 729574 h 729574"/>
              <a:gd name="connsiteX7" fmla="*/ 719847 w 1050587"/>
              <a:gd name="connsiteY7" fmla="*/ 719846 h 729574"/>
              <a:gd name="connsiteX8" fmla="*/ 865761 w 1050587"/>
              <a:gd name="connsiteY8" fmla="*/ 700391 h 729574"/>
              <a:gd name="connsiteX9" fmla="*/ 992221 w 1050587"/>
              <a:gd name="connsiteY9" fmla="*/ 573932 h 729574"/>
              <a:gd name="connsiteX10" fmla="*/ 1031132 w 1050587"/>
              <a:gd name="connsiteY10" fmla="*/ 486383 h 729574"/>
              <a:gd name="connsiteX11" fmla="*/ 1050587 w 1050587"/>
              <a:gd name="connsiteY11" fmla="*/ 418289 h 729574"/>
              <a:gd name="connsiteX12" fmla="*/ 729574 w 1050587"/>
              <a:gd name="connsiteY12" fmla="*/ 223736 h 729574"/>
              <a:gd name="connsiteX13" fmla="*/ 671208 w 1050587"/>
              <a:gd name="connsiteY13" fmla="*/ 77821 h 729574"/>
              <a:gd name="connsiteX14" fmla="*/ 593387 w 1050587"/>
              <a:gd name="connsiteY14" fmla="*/ 0 h 72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50587" h="729574">
                <a:moveTo>
                  <a:pt x="593387" y="0"/>
                </a:moveTo>
                <a:lnTo>
                  <a:pt x="593387" y="0"/>
                </a:lnTo>
                <a:lnTo>
                  <a:pt x="311285" y="0"/>
                </a:lnTo>
                <a:lnTo>
                  <a:pt x="233464" y="9727"/>
                </a:lnTo>
                <a:lnTo>
                  <a:pt x="0" y="243191"/>
                </a:lnTo>
                <a:lnTo>
                  <a:pt x="311285" y="515566"/>
                </a:lnTo>
                <a:lnTo>
                  <a:pt x="554476" y="729574"/>
                </a:lnTo>
                <a:lnTo>
                  <a:pt x="719847" y="719846"/>
                </a:lnTo>
                <a:lnTo>
                  <a:pt x="865761" y="700391"/>
                </a:lnTo>
                <a:lnTo>
                  <a:pt x="992221" y="573932"/>
                </a:lnTo>
                <a:lnTo>
                  <a:pt x="1031132" y="486383"/>
                </a:lnTo>
                <a:lnTo>
                  <a:pt x="1050587" y="418289"/>
                </a:lnTo>
                <a:lnTo>
                  <a:pt x="729574" y="223736"/>
                </a:lnTo>
                <a:lnTo>
                  <a:pt x="671208" y="77821"/>
                </a:lnTo>
                <a:lnTo>
                  <a:pt x="593387" y="0"/>
                </a:lnTo>
                <a:close/>
              </a:path>
            </a:pathLst>
          </a:custGeom>
          <a:solidFill>
            <a:srgbClr val="92D050">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Forma libre 8"/>
          <p:cNvSpPr/>
          <p:nvPr/>
        </p:nvSpPr>
        <p:spPr>
          <a:xfrm>
            <a:off x="4025347" y="5088474"/>
            <a:ext cx="965287" cy="684601"/>
          </a:xfrm>
          <a:custGeom>
            <a:avLst/>
            <a:gdLst>
              <a:gd name="connsiteX0" fmla="*/ 535021 w 1206230"/>
              <a:gd name="connsiteY0" fmla="*/ 0 h 826851"/>
              <a:gd name="connsiteX1" fmla="*/ 350196 w 1206230"/>
              <a:gd name="connsiteY1" fmla="*/ 252919 h 826851"/>
              <a:gd name="connsiteX2" fmla="*/ 252919 w 1206230"/>
              <a:gd name="connsiteY2" fmla="*/ 301558 h 826851"/>
              <a:gd name="connsiteX3" fmla="*/ 0 w 1206230"/>
              <a:gd name="connsiteY3" fmla="*/ 321013 h 826851"/>
              <a:gd name="connsiteX4" fmla="*/ 291830 w 1206230"/>
              <a:gd name="connsiteY4" fmla="*/ 603115 h 826851"/>
              <a:gd name="connsiteX5" fmla="*/ 680936 w 1206230"/>
              <a:gd name="connsiteY5" fmla="*/ 826851 h 826851"/>
              <a:gd name="connsiteX6" fmla="*/ 807396 w 1206230"/>
              <a:gd name="connsiteY6" fmla="*/ 826851 h 826851"/>
              <a:gd name="connsiteX7" fmla="*/ 1089498 w 1206230"/>
              <a:gd name="connsiteY7" fmla="*/ 787941 h 826851"/>
              <a:gd name="connsiteX8" fmla="*/ 1138136 w 1206230"/>
              <a:gd name="connsiteY8" fmla="*/ 710119 h 826851"/>
              <a:gd name="connsiteX9" fmla="*/ 1147864 w 1206230"/>
              <a:gd name="connsiteY9" fmla="*/ 680936 h 826851"/>
              <a:gd name="connsiteX10" fmla="*/ 1206230 w 1206230"/>
              <a:gd name="connsiteY10" fmla="*/ 544749 h 826851"/>
              <a:gd name="connsiteX11" fmla="*/ 1196502 w 1206230"/>
              <a:gd name="connsiteY11" fmla="*/ 457200 h 826851"/>
              <a:gd name="connsiteX12" fmla="*/ 1186774 w 1206230"/>
              <a:gd name="connsiteY12" fmla="*/ 428017 h 826851"/>
              <a:gd name="connsiteX13" fmla="*/ 1108953 w 1206230"/>
              <a:gd name="connsiteY13" fmla="*/ 272375 h 826851"/>
              <a:gd name="connsiteX14" fmla="*/ 894945 w 1206230"/>
              <a:gd name="connsiteY14" fmla="*/ 126460 h 826851"/>
              <a:gd name="connsiteX15" fmla="*/ 758757 w 1206230"/>
              <a:gd name="connsiteY15" fmla="*/ 77822 h 826851"/>
              <a:gd name="connsiteX16" fmla="*/ 700392 w 1206230"/>
              <a:gd name="connsiteY16" fmla="*/ 48639 h 826851"/>
              <a:gd name="connsiteX17" fmla="*/ 535021 w 1206230"/>
              <a:gd name="connsiteY17" fmla="*/ 0 h 826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06230" h="826851">
                <a:moveTo>
                  <a:pt x="535021" y="0"/>
                </a:moveTo>
                <a:lnTo>
                  <a:pt x="350196" y="252919"/>
                </a:lnTo>
                <a:lnTo>
                  <a:pt x="252919" y="301558"/>
                </a:lnTo>
                <a:lnTo>
                  <a:pt x="0" y="321013"/>
                </a:lnTo>
                <a:lnTo>
                  <a:pt x="291830" y="603115"/>
                </a:lnTo>
                <a:lnTo>
                  <a:pt x="680936" y="826851"/>
                </a:lnTo>
                <a:lnTo>
                  <a:pt x="807396" y="826851"/>
                </a:lnTo>
                <a:lnTo>
                  <a:pt x="1089498" y="787941"/>
                </a:lnTo>
                <a:cubicBezTo>
                  <a:pt x="1105711" y="762000"/>
                  <a:pt x="1123488" y="736974"/>
                  <a:pt x="1138136" y="710119"/>
                </a:cubicBezTo>
                <a:cubicBezTo>
                  <a:pt x="1143046" y="701117"/>
                  <a:pt x="1147864" y="680936"/>
                  <a:pt x="1147864" y="680936"/>
                </a:cubicBezTo>
                <a:lnTo>
                  <a:pt x="1206230" y="544749"/>
                </a:lnTo>
                <a:cubicBezTo>
                  <a:pt x="1202987" y="515566"/>
                  <a:pt x="1201329" y="486163"/>
                  <a:pt x="1196502" y="457200"/>
                </a:cubicBezTo>
                <a:cubicBezTo>
                  <a:pt x="1194816" y="447086"/>
                  <a:pt x="1186774" y="428017"/>
                  <a:pt x="1186774" y="428017"/>
                </a:cubicBezTo>
                <a:lnTo>
                  <a:pt x="1108953" y="272375"/>
                </a:lnTo>
                <a:lnTo>
                  <a:pt x="894945" y="126460"/>
                </a:lnTo>
                <a:cubicBezTo>
                  <a:pt x="852043" y="112159"/>
                  <a:pt x="801210" y="97119"/>
                  <a:pt x="758757" y="77822"/>
                </a:cubicBezTo>
                <a:cubicBezTo>
                  <a:pt x="738955" y="68821"/>
                  <a:pt x="700392" y="48639"/>
                  <a:pt x="700392" y="48639"/>
                </a:cubicBezTo>
                <a:lnTo>
                  <a:pt x="535021" y="0"/>
                </a:lnTo>
                <a:close/>
              </a:path>
            </a:pathLst>
          </a:custGeom>
          <a:solidFill>
            <a:srgbClr val="FD27C5">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CuadroTexto 9"/>
          <p:cNvSpPr txBox="1"/>
          <p:nvPr/>
        </p:nvSpPr>
        <p:spPr>
          <a:xfrm>
            <a:off x="1934092" y="1693115"/>
            <a:ext cx="2592288" cy="369332"/>
          </a:xfrm>
          <a:prstGeom prst="rect">
            <a:avLst/>
          </a:prstGeom>
          <a:noFill/>
        </p:spPr>
        <p:txBody>
          <a:bodyPr wrap="square" rtlCol="0">
            <a:spAutoFit/>
          </a:bodyPr>
          <a:lstStyle/>
          <a:p>
            <a:r>
              <a:rPr lang="es-MX" dirty="0"/>
              <a:t> 17 Hermosillo / Cananea</a:t>
            </a:r>
          </a:p>
        </p:txBody>
      </p:sp>
      <p:sp>
        <p:nvSpPr>
          <p:cNvPr id="11" name="CuadroTexto 10"/>
          <p:cNvSpPr txBox="1"/>
          <p:nvPr/>
        </p:nvSpPr>
        <p:spPr>
          <a:xfrm>
            <a:off x="3483662" y="3657986"/>
            <a:ext cx="2592288" cy="369332"/>
          </a:xfrm>
          <a:prstGeom prst="rect">
            <a:avLst/>
          </a:prstGeom>
          <a:noFill/>
        </p:spPr>
        <p:txBody>
          <a:bodyPr wrap="square" rtlCol="0">
            <a:spAutoFit/>
          </a:bodyPr>
          <a:lstStyle/>
          <a:p>
            <a:r>
              <a:rPr lang="es-MX" dirty="0"/>
              <a:t> 18 Obregón / Los Mochis</a:t>
            </a:r>
          </a:p>
        </p:txBody>
      </p:sp>
      <p:sp>
        <p:nvSpPr>
          <p:cNvPr id="12" name="CuadroTexto 11"/>
          <p:cNvSpPr txBox="1"/>
          <p:nvPr/>
        </p:nvSpPr>
        <p:spPr>
          <a:xfrm>
            <a:off x="2314595" y="4917332"/>
            <a:ext cx="1408495" cy="369332"/>
          </a:xfrm>
          <a:prstGeom prst="rect">
            <a:avLst/>
          </a:prstGeom>
          <a:noFill/>
        </p:spPr>
        <p:txBody>
          <a:bodyPr wrap="square" rtlCol="0">
            <a:spAutoFit/>
          </a:bodyPr>
          <a:lstStyle/>
          <a:p>
            <a:r>
              <a:rPr lang="es-MX" dirty="0"/>
              <a:t> 19 Culiacán</a:t>
            </a:r>
          </a:p>
        </p:txBody>
      </p:sp>
      <p:sp>
        <p:nvSpPr>
          <p:cNvPr id="13" name="CuadroTexto 12"/>
          <p:cNvSpPr txBox="1"/>
          <p:nvPr/>
        </p:nvSpPr>
        <p:spPr>
          <a:xfrm>
            <a:off x="4826796" y="5112365"/>
            <a:ext cx="1408495" cy="369332"/>
          </a:xfrm>
          <a:prstGeom prst="rect">
            <a:avLst/>
          </a:prstGeom>
          <a:noFill/>
        </p:spPr>
        <p:txBody>
          <a:bodyPr wrap="square" rtlCol="0">
            <a:spAutoFit/>
          </a:bodyPr>
          <a:lstStyle/>
          <a:p>
            <a:r>
              <a:rPr lang="es-MX" dirty="0"/>
              <a:t> 20 Mazatlán</a:t>
            </a:r>
          </a:p>
        </p:txBody>
      </p:sp>
      <p:sp>
        <p:nvSpPr>
          <p:cNvPr id="14" name="CuadroTexto 13"/>
          <p:cNvSpPr txBox="1"/>
          <p:nvPr/>
        </p:nvSpPr>
        <p:spPr>
          <a:xfrm>
            <a:off x="6516216" y="1546108"/>
            <a:ext cx="1944216" cy="369332"/>
          </a:xfrm>
          <a:prstGeom prst="rect">
            <a:avLst/>
          </a:prstGeom>
          <a:noFill/>
        </p:spPr>
        <p:txBody>
          <a:bodyPr wrap="square" rtlCol="0">
            <a:spAutoFit/>
          </a:bodyPr>
          <a:lstStyle/>
          <a:p>
            <a:r>
              <a:rPr lang="es-MX" dirty="0"/>
              <a:t>Noroeste</a:t>
            </a:r>
          </a:p>
        </p:txBody>
      </p:sp>
      <p:pic>
        <p:nvPicPr>
          <p:cNvPr id="16" name="Imagen 15"/>
          <p:cNvPicPr>
            <a:picLocks noChangeAspect="1"/>
          </p:cNvPicPr>
          <p:nvPr/>
        </p:nvPicPr>
        <p:blipFill>
          <a:blip r:embed="rId2"/>
          <a:stretch>
            <a:fillRect/>
          </a:stretch>
        </p:blipFill>
        <p:spPr>
          <a:xfrm>
            <a:off x="6752602" y="4740809"/>
            <a:ext cx="1853658" cy="1260947"/>
          </a:xfrm>
          <a:prstGeom prst="rect">
            <a:avLst/>
          </a:prstGeom>
        </p:spPr>
      </p:pic>
    </p:spTree>
    <p:extLst>
      <p:ext uri="{BB962C8B-B14F-4D97-AF65-F5344CB8AC3E}">
        <p14:creationId xmlns:p14="http://schemas.microsoft.com/office/powerpoint/2010/main" val="40102057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0"/>
          <p:cNvSpPr>
            <a:spLocks/>
          </p:cNvSpPr>
          <p:nvPr/>
        </p:nvSpPr>
        <p:spPr bwMode="auto">
          <a:xfrm>
            <a:off x="827584" y="1556792"/>
            <a:ext cx="3722982" cy="3991596"/>
          </a:xfrm>
          <a:custGeom>
            <a:avLst/>
            <a:gdLst>
              <a:gd name="T0" fmla="*/ 2147483647 w 979"/>
              <a:gd name="T1" fmla="*/ 2147483647 h 1467"/>
              <a:gd name="T2" fmla="*/ 2147483647 w 979"/>
              <a:gd name="T3" fmla="*/ 2147483647 h 1467"/>
              <a:gd name="T4" fmla="*/ 2147483647 w 979"/>
              <a:gd name="T5" fmla="*/ 0 h 1467"/>
              <a:gd name="T6" fmla="*/ 2147483647 w 979"/>
              <a:gd name="T7" fmla="*/ 2147483647 h 1467"/>
              <a:gd name="T8" fmla="*/ 2147483647 w 979"/>
              <a:gd name="T9" fmla="*/ 2147483647 h 1467"/>
              <a:gd name="T10" fmla="*/ 2147483647 w 979"/>
              <a:gd name="T11" fmla="*/ 2147483647 h 1467"/>
              <a:gd name="T12" fmla="*/ 2147483647 w 979"/>
              <a:gd name="T13" fmla="*/ 2147483647 h 1467"/>
              <a:gd name="T14" fmla="*/ 2147483647 w 979"/>
              <a:gd name="T15" fmla="*/ 2147483647 h 1467"/>
              <a:gd name="T16" fmla="*/ 2147483647 w 979"/>
              <a:gd name="T17" fmla="*/ 2147483647 h 1467"/>
              <a:gd name="T18" fmla="*/ 2147483647 w 979"/>
              <a:gd name="T19" fmla="*/ 2147483647 h 1467"/>
              <a:gd name="T20" fmla="*/ 2147483647 w 979"/>
              <a:gd name="T21" fmla="*/ 2147483647 h 1467"/>
              <a:gd name="T22" fmla="*/ 2147483647 w 979"/>
              <a:gd name="T23" fmla="*/ 2147483647 h 1467"/>
              <a:gd name="T24" fmla="*/ 2147483647 w 979"/>
              <a:gd name="T25" fmla="*/ 2147483647 h 1467"/>
              <a:gd name="T26" fmla="*/ 2147483647 w 979"/>
              <a:gd name="T27" fmla="*/ 2147483647 h 1467"/>
              <a:gd name="T28" fmla="*/ 2147483647 w 979"/>
              <a:gd name="T29" fmla="*/ 2147483647 h 1467"/>
              <a:gd name="T30" fmla="*/ 2147483647 w 979"/>
              <a:gd name="T31" fmla="*/ 2147483647 h 1467"/>
              <a:gd name="T32" fmla="*/ 2147483647 w 979"/>
              <a:gd name="T33" fmla="*/ 2147483647 h 1467"/>
              <a:gd name="T34" fmla="*/ 2147483647 w 979"/>
              <a:gd name="T35" fmla="*/ 2147483647 h 1467"/>
              <a:gd name="T36" fmla="*/ 2147483647 w 979"/>
              <a:gd name="T37" fmla="*/ 2147483647 h 1467"/>
              <a:gd name="T38" fmla="*/ 2147483647 w 979"/>
              <a:gd name="T39" fmla="*/ 2147483647 h 1467"/>
              <a:gd name="T40" fmla="*/ 2147483647 w 979"/>
              <a:gd name="T41" fmla="*/ 2147483647 h 1467"/>
              <a:gd name="T42" fmla="*/ 2147483647 w 979"/>
              <a:gd name="T43" fmla="*/ 2147483647 h 1467"/>
              <a:gd name="T44" fmla="*/ 2147483647 w 979"/>
              <a:gd name="T45" fmla="*/ 2147483647 h 1467"/>
              <a:gd name="T46" fmla="*/ 2147483647 w 979"/>
              <a:gd name="T47" fmla="*/ 2147483647 h 1467"/>
              <a:gd name="T48" fmla="*/ 2147483647 w 979"/>
              <a:gd name="T49" fmla="*/ 2147483647 h 1467"/>
              <a:gd name="T50" fmla="*/ 2147483647 w 979"/>
              <a:gd name="T51" fmla="*/ 2147483647 h 1467"/>
              <a:gd name="T52" fmla="*/ 2147483647 w 979"/>
              <a:gd name="T53" fmla="*/ 2147483647 h 1467"/>
              <a:gd name="T54" fmla="*/ 2147483647 w 979"/>
              <a:gd name="T55" fmla="*/ 2147483647 h 1467"/>
              <a:gd name="T56" fmla="*/ 2147483647 w 979"/>
              <a:gd name="T57" fmla="*/ 2147483647 h 1467"/>
              <a:gd name="T58" fmla="*/ 2147483647 w 979"/>
              <a:gd name="T59" fmla="*/ 2147483647 h 1467"/>
              <a:gd name="T60" fmla="*/ 2147483647 w 979"/>
              <a:gd name="T61" fmla="*/ 2147483647 h 1467"/>
              <a:gd name="T62" fmla="*/ 2147483647 w 979"/>
              <a:gd name="T63" fmla="*/ 2147483647 h 1467"/>
              <a:gd name="T64" fmla="*/ 2147483647 w 979"/>
              <a:gd name="T65" fmla="*/ 2147483647 h 1467"/>
              <a:gd name="T66" fmla="*/ 2147483647 w 979"/>
              <a:gd name="T67" fmla="*/ 2147483647 h 1467"/>
              <a:gd name="T68" fmla="*/ 2147483647 w 979"/>
              <a:gd name="T69" fmla="*/ 2147483647 h 1467"/>
              <a:gd name="T70" fmla="*/ 0 w 979"/>
              <a:gd name="T71" fmla="*/ 2147483647 h 1467"/>
              <a:gd name="T72" fmla="*/ 2147483647 w 979"/>
              <a:gd name="T73" fmla="*/ 2147483647 h 14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79"/>
              <a:gd name="T112" fmla="*/ 0 h 1467"/>
              <a:gd name="T113" fmla="*/ 979 w 979"/>
              <a:gd name="T114" fmla="*/ 1467 h 146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79" h="1467">
                <a:moveTo>
                  <a:pt x="43" y="93"/>
                </a:moveTo>
                <a:lnTo>
                  <a:pt x="86" y="93"/>
                </a:lnTo>
                <a:lnTo>
                  <a:pt x="86" y="0"/>
                </a:lnTo>
                <a:lnTo>
                  <a:pt x="345" y="50"/>
                </a:lnTo>
                <a:lnTo>
                  <a:pt x="381" y="122"/>
                </a:lnTo>
                <a:lnTo>
                  <a:pt x="417" y="122"/>
                </a:lnTo>
                <a:lnTo>
                  <a:pt x="489" y="201"/>
                </a:lnTo>
                <a:lnTo>
                  <a:pt x="525" y="223"/>
                </a:lnTo>
                <a:lnTo>
                  <a:pt x="532" y="230"/>
                </a:lnTo>
                <a:lnTo>
                  <a:pt x="546" y="259"/>
                </a:lnTo>
                <a:lnTo>
                  <a:pt x="554" y="280"/>
                </a:lnTo>
                <a:lnTo>
                  <a:pt x="561" y="302"/>
                </a:lnTo>
                <a:lnTo>
                  <a:pt x="561" y="323"/>
                </a:lnTo>
                <a:lnTo>
                  <a:pt x="568" y="381"/>
                </a:lnTo>
                <a:lnTo>
                  <a:pt x="604" y="417"/>
                </a:lnTo>
                <a:lnTo>
                  <a:pt x="705" y="453"/>
                </a:lnTo>
                <a:lnTo>
                  <a:pt x="726" y="453"/>
                </a:lnTo>
                <a:lnTo>
                  <a:pt x="755" y="489"/>
                </a:lnTo>
                <a:lnTo>
                  <a:pt x="776" y="460"/>
                </a:lnTo>
                <a:lnTo>
                  <a:pt x="798" y="431"/>
                </a:lnTo>
                <a:lnTo>
                  <a:pt x="798" y="424"/>
                </a:lnTo>
                <a:lnTo>
                  <a:pt x="820" y="366"/>
                </a:lnTo>
                <a:lnTo>
                  <a:pt x="856" y="323"/>
                </a:lnTo>
                <a:lnTo>
                  <a:pt x="906" y="323"/>
                </a:lnTo>
                <a:lnTo>
                  <a:pt x="913" y="330"/>
                </a:lnTo>
                <a:lnTo>
                  <a:pt x="798" y="697"/>
                </a:lnTo>
                <a:lnTo>
                  <a:pt x="978" y="970"/>
                </a:lnTo>
                <a:lnTo>
                  <a:pt x="978" y="1193"/>
                </a:lnTo>
                <a:lnTo>
                  <a:pt x="870" y="1135"/>
                </a:lnTo>
                <a:lnTo>
                  <a:pt x="805" y="1135"/>
                </a:lnTo>
                <a:lnTo>
                  <a:pt x="805" y="1265"/>
                </a:lnTo>
                <a:lnTo>
                  <a:pt x="762" y="1416"/>
                </a:lnTo>
                <a:lnTo>
                  <a:pt x="762" y="1430"/>
                </a:lnTo>
                <a:lnTo>
                  <a:pt x="676" y="1466"/>
                </a:lnTo>
                <a:lnTo>
                  <a:pt x="467" y="1373"/>
                </a:lnTo>
                <a:lnTo>
                  <a:pt x="0" y="704"/>
                </a:lnTo>
                <a:lnTo>
                  <a:pt x="43" y="93"/>
                </a:lnTo>
              </a:path>
            </a:pathLst>
          </a:custGeom>
          <a:gradFill rotWithShape="0">
            <a:gsLst>
              <a:gs pos="94545">
                <a:schemeClr val="accent1">
                  <a:lumMod val="60000"/>
                  <a:lumOff val="40000"/>
                </a:schemeClr>
              </a:gs>
              <a:gs pos="0">
                <a:schemeClr val="bg1"/>
              </a:gs>
              <a:gs pos="0">
                <a:schemeClr val="accent1">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1">
                <a:lumMod val="75000"/>
              </a:schemeClr>
            </a:extrusionClr>
          </a:sp3d>
        </p:spPr>
        <p:txBody>
          <a:bodyPr>
            <a:flatTx/>
          </a:bodyPr>
          <a:lstStyle/>
          <a:p>
            <a:endParaRPr lang="es-MX"/>
          </a:p>
        </p:txBody>
      </p:sp>
      <p:sp>
        <p:nvSpPr>
          <p:cNvPr id="5" name="Forma libre 4"/>
          <p:cNvSpPr/>
          <p:nvPr/>
        </p:nvSpPr>
        <p:spPr>
          <a:xfrm>
            <a:off x="1001949" y="1643974"/>
            <a:ext cx="1926077" cy="1235413"/>
          </a:xfrm>
          <a:custGeom>
            <a:avLst/>
            <a:gdLst>
              <a:gd name="connsiteX0" fmla="*/ 1926077 w 1926077"/>
              <a:gd name="connsiteY0" fmla="*/ 807396 h 1235413"/>
              <a:gd name="connsiteX1" fmla="*/ 1449421 w 1926077"/>
              <a:gd name="connsiteY1" fmla="*/ 379379 h 1235413"/>
              <a:gd name="connsiteX2" fmla="*/ 1332689 w 1926077"/>
              <a:gd name="connsiteY2" fmla="*/ 369652 h 1235413"/>
              <a:gd name="connsiteX3" fmla="*/ 992221 w 1926077"/>
              <a:gd name="connsiteY3" fmla="*/ 97277 h 1235413"/>
              <a:gd name="connsiteX4" fmla="*/ 398834 w 1926077"/>
              <a:gd name="connsiteY4" fmla="*/ 0 h 1235413"/>
              <a:gd name="connsiteX5" fmla="*/ 252919 w 1926077"/>
              <a:gd name="connsiteY5" fmla="*/ 155643 h 1235413"/>
              <a:gd name="connsiteX6" fmla="*/ 48638 w 1926077"/>
              <a:gd name="connsiteY6" fmla="*/ 418290 h 1235413"/>
              <a:gd name="connsiteX7" fmla="*/ 0 w 1926077"/>
              <a:gd name="connsiteY7" fmla="*/ 865762 h 1235413"/>
              <a:gd name="connsiteX8" fmla="*/ 466928 w 1926077"/>
              <a:gd name="connsiteY8" fmla="*/ 778213 h 1235413"/>
              <a:gd name="connsiteX9" fmla="*/ 758757 w 1926077"/>
              <a:gd name="connsiteY9" fmla="*/ 1108954 h 1235413"/>
              <a:gd name="connsiteX10" fmla="*/ 1215957 w 1926077"/>
              <a:gd name="connsiteY10" fmla="*/ 1157592 h 1235413"/>
              <a:gd name="connsiteX11" fmla="*/ 1867711 w 1926077"/>
              <a:gd name="connsiteY11" fmla="*/ 1235413 h 1235413"/>
              <a:gd name="connsiteX12" fmla="*/ 1926077 w 1926077"/>
              <a:gd name="connsiteY12" fmla="*/ 807396 h 123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6077" h="1235413">
                <a:moveTo>
                  <a:pt x="1926077" y="807396"/>
                </a:moveTo>
                <a:lnTo>
                  <a:pt x="1449421" y="379379"/>
                </a:lnTo>
                <a:lnTo>
                  <a:pt x="1332689" y="369652"/>
                </a:lnTo>
                <a:lnTo>
                  <a:pt x="992221" y="97277"/>
                </a:lnTo>
                <a:lnTo>
                  <a:pt x="398834" y="0"/>
                </a:lnTo>
                <a:lnTo>
                  <a:pt x="252919" y="155643"/>
                </a:lnTo>
                <a:lnTo>
                  <a:pt x="48638" y="418290"/>
                </a:lnTo>
                <a:lnTo>
                  <a:pt x="0" y="865762"/>
                </a:lnTo>
                <a:lnTo>
                  <a:pt x="466928" y="778213"/>
                </a:lnTo>
                <a:lnTo>
                  <a:pt x="758757" y="1108954"/>
                </a:lnTo>
                <a:lnTo>
                  <a:pt x="1215957" y="1157592"/>
                </a:lnTo>
                <a:lnTo>
                  <a:pt x="1867711" y="1235413"/>
                </a:lnTo>
                <a:lnTo>
                  <a:pt x="1926077" y="807396"/>
                </a:lnTo>
                <a:close/>
              </a:path>
            </a:pathLst>
          </a:custGeom>
          <a:solidFill>
            <a:schemeClr val="accent2">
              <a:lumMod val="75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Forma libre 5"/>
          <p:cNvSpPr/>
          <p:nvPr/>
        </p:nvSpPr>
        <p:spPr>
          <a:xfrm>
            <a:off x="904672" y="2490281"/>
            <a:ext cx="3219856" cy="1994170"/>
          </a:xfrm>
          <a:custGeom>
            <a:avLst/>
            <a:gdLst>
              <a:gd name="connsiteX0" fmla="*/ 0 w 3219856"/>
              <a:gd name="connsiteY0" fmla="*/ 943583 h 1994170"/>
              <a:gd name="connsiteX1" fmla="*/ 0 w 3219856"/>
              <a:gd name="connsiteY1" fmla="*/ 943583 h 1994170"/>
              <a:gd name="connsiteX2" fmla="*/ 38911 w 3219856"/>
              <a:gd name="connsiteY2" fmla="*/ 826851 h 1994170"/>
              <a:gd name="connsiteX3" fmla="*/ 38911 w 3219856"/>
              <a:gd name="connsiteY3" fmla="*/ 797668 h 1994170"/>
              <a:gd name="connsiteX4" fmla="*/ 68094 w 3219856"/>
              <a:gd name="connsiteY4" fmla="*/ 408562 h 1994170"/>
              <a:gd name="connsiteX5" fmla="*/ 97277 w 3219856"/>
              <a:gd name="connsiteY5" fmla="*/ 311285 h 1994170"/>
              <a:gd name="connsiteX6" fmla="*/ 418290 w 3219856"/>
              <a:gd name="connsiteY6" fmla="*/ 87549 h 1994170"/>
              <a:gd name="connsiteX7" fmla="*/ 739302 w 3219856"/>
              <a:gd name="connsiteY7" fmla="*/ 447472 h 1994170"/>
              <a:gd name="connsiteX8" fmla="*/ 1614792 w 3219856"/>
              <a:gd name="connsiteY8" fmla="*/ 573932 h 1994170"/>
              <a:gd name="connsiteX9" fmla="*/ 1770434 w 3219856"/>
              <a:gd name="connsiteY9" fmla="*/ 573932 h 1994170"/>
              <a:gd name="connsiteX10" fmla="*/ 2217907 w 3219856"/>
              <a:gd name="connsiteY10" fmla="*/ 466928 h 1994170"/>
              <a:gd name="connsiteX11" fmla="*/ 2898843 w 3219856"/>
              <a:gd name="connsiteY11" fmla="*/ 389106 h 1994170"/>
              <a:gd name="connsiteX12" fmla="*/ 3219856 w 3219856"/>
              <a:gd name="connsiteY12" fmla="*/ 0 h 1994170"/>
              <a:gd name="connsiteX13" fmla="*/ 3171217 w 3219856"/>
              <a:gd name="connsiteY13" fmla="*/ 330740 h 1994170"/>
              <a:gd name="connsiteX14" fmla="*/ 2918298 w 3219856"/>
              <a:gd name="connsiteY14" fmla="*/ 865762 h 1994170"/>
              <a:gd name="connsiteX15" fmla="*/ 3093396 w 3219856"/>
              <a:gd name="connsiteY15" fmla="*/ 1284051 h 1994170"/>
              <a:gd name="connsiteX16" fmla="*/ 3015575 w 3219856"/>
              <a:gd name="connsiteY16" fmla="*/ 1566153 h 1994170"/>
              <a:gd name="connsiteX17" fmla="*/ 2237362 w 3219856"/>
              <a:gd name="connsiteY17" fmla="*/ 1994170 h 1994170"/>
              <a:gd name="connsiteX18" fmla="*/ 2178996 w 3219856"/>
              <a:gd name="connsiteY18" fmla="*/ 1896893 h 1994170"/>
              <a:gd name="connsiteX19" fmla="*/ 2159541 w 3219856"/>
              <a:gd name="connsiteY19" fmla="*/ 1848255 h 1994170"/>
              <a:gd name="connsiteX20" fmla="*/ 2071992 w 3219856"/>
              <a:gd name="connsiteY20" fmla="*/ 1400783 h 1994170"/>
              <a:gd name="connsiteX21" fmla="*/ 1546698 w 3219856"/>
              <a:gd name="connsiteY21" fmla="*/ 1643974 h 1994170"/>
              <a:gd name="connsiteX22" fmla="*/ 1070043 w 3219856"/>
              <a:gd name="connsiteY22" fmla="*/ 1653702 h 1994170"/>
              <a:gd name="connsiteX23" fmla="*/ 807396 w 3219856"/>
              <a:gd name="connsiteY23" fmla="*/ 1303506 h 1994170"/>
              <a:gd name="connsiteX24" fmla="*/ 398834 w 3219856"/>
              <a:gd name="connsiteY24" fmla="*/ 1196502 h 1994170"/>
              <a:gd name="connsiteX25" fmla="*/ 0 w 3219856"/>
              <a:gd name="connsiteY25" fmla="*/ 943583 h 199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19856" h="1994170">
                <a:moveTo>
                  <a:pt x="0" y="943583"/>
                </a:moveTo>
                <a:lnTo>
                  <a:pt x="0" y="943583"/>
                </a:lnTo>
                <a:cubicBezTo>
                  <a:pt x="10282" y="916165"/>
                  <a:pt x="33850" y="862274"/>
                  <a:pt x="38911" y="826851"/>
                </a:cubicBezTo>
                <a:cubicBezTo>
                  <a:pt x="40287" y="817221"/>
                  <a:pt x="38911" y="807396"/>
                  <a:pt x="38911" y="797668"/>
                </a:cubicBezTo>
                <a:lnTo>
                  <a:pt x="68094" y="408562"/>
                </a:lnTo>
                <a:lnTo>
                  <a:pt x="97277" y="311285"/>
                </a:lnTo>
                <a:lnTo>
                  <a:pt x="418290" y="87549"/>
                </a:lnTo>
                <a:lnTo>
                  <a:pt x="739302" y="447472"/>
                </a:lnTo>
                <a:lnTo>
                  <a:pt x="1614792" y="573932"/>
                </a:lnTo>
                <a:lnTo>
                  <a:pt x="1770434" y="573932"/>
                </a:lnTo>
                <a:lnTo>
                  <a:pt x="2217907" y="466928"/>
                </a:lnTo>
                <a:lnTo>
                  <a:pt x="2898843" y="389106"/>
                </a:lnTo>
                <a:lnTo>
                  <a:pt x="3219856" y="0"/>
                </a:lnTo>
                <a:lnTo>
                  <a:pt x="3171217" y="330740"/>
                </a:lnTo>
                <a:lnTo>
                  <a:pt x="2918298" y="865762"/>
                </a:lnTo>
                <a:lnTo>
                  <a:pt x="3093396" y="1284051"/>
                </a:lnTo>
                <a:lnTo>
                  <a:pt x="3015575" y="1566153"/>
                </a:lnTo>
                <a:lnTo>
                  <a:pt x="2237362" y="1994170"/>
                </a:lnTo>
                <a:cubicBezTo>
                  <a:pt x="2217907" y="1961744"/>
                  <a:pt x="2196791" y="1930259"/>
                  <a:pt x="2178996" y="1896893"/>
                </a:cubicBezTo>
                <a:cubicBezTo>
                  <a:pt x="2170779" y="1881486"/>
                  <a:pt x="2159541" y="1848255"/>
                  <a:pt x="2159541" y="1848255"/>
                </a:cubicBezTo>
                <a:lnTo>
                  <a:pt x="2071992" y="1400783"/>
                </a:lnTo>
                <a:lnTo>
                  <a:pt x="1546698" y="1643974"/>
                </a:lnTo>
                <a:lnTo>
                  <a:pt x="1070043" y="1653702"/>
                </a:lnTo>
                <a:lnTo>
                  <a:pt x="807396" y="1303506"/>
                </a:lnTo>
                <a:lnTo>
                  <a:pt x="398834" y="1196502"/>
                </a:lnTo>
                <a:lnTo>
                  <a:pt x="0" y="943583"/>
                </a:lnTo>
                <a:close/>
              </a:path>
            </a:pathLst>
          </a:custGeom>
          <a:solidFill>
            <a:schemeClr val="accent3">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Forma libre 6"/>
          <p:cNvSpPr/>
          <p:nvPr/>
        </p:nvSpPr>
        <p:spPr>
          <a:xfrm>
            <a:off x="1760706" y="3939702"/>
            <a:ext cx="2704290" cy="1517515"/>
          </a:xfrm>
          <a:custGeom>
            <a:avLst/>
            <a:gdLst>
              <a:gd name="connsiteX0" fmla="*/ 2704290 w 2704290"/>
              <a:gd name="connsiteY0" fmla="*/ 690664 h 1517515"/>
              <a:gd name="connsiteX1" fmla="*/ 2704290 w 2704290"/>
              <a:gd name="connsiteY1" fmla="*/ 690664 h 1517515"/>
              <a:gd name="connsiteX2" fmla="*/ 2694562 w 2704290"/>
              <a:gd name="connsiteY2" fmla="*/ 593387 h 1517515"/>
              <a:gd name="connsiteX3" fmla="*/ 2675107 w 2704290"/>
              <a:gd name="connsiteY3" fmla="*/ 515566 h 1517515"/>
              <a:gd name="connsiteX4" fmla="*/ 2441643 w 2704290"/>
              <a:gd name="connsiteY4" fmla="*/ 0 h 1517515"/>
              <a:gd name="connsiteX5" fmla="*/ 2334639 w 2704290"/>
              <a:gd name="connsiteY5" fmla="*/ 0 h 1517515"/>
              <a:gd name="connsiteX6" fmla="*/ 2178996 w 2704290"/>
              <a:gd name="connsiteY6" fmla="*/ 214009 h 1517515"/>
              <a:gd name="connsiteX7" fmla="*/ 2110903 w 2704290"/>
              <a:gd name="connsiteY7" fmla="*/ 262647 h 1517515"/>
              <a:gd name="connsiteX8" fmla="*/ 2062264 w 2704290"/>
              <a:gd name="connsiteY8" fmla="*/ 282102 h 1517515"/>
              <a:gd name="connsiteX9" fmla="*/ 2003898 w 2704290"/>
              <a:gd name="connsiteY9" fmla="*/ 330741 h 1517515"/>
              <a:gd name="connsiteX10" fmla="*/ 1449422 w 2704290"/>
              <a:gd name="connsiteY10" fmla="*/ 632298 h 1517515"/>
              <a:gd name="connsiteX11" fmla="*/ 1206230 w 2704290"/>
              <a:gd name="connsiteY11" fmla="*/ 622570 h 1517515"/>
              <a:gd name="connsiteX12" fmla="*/ 1089498 w 2704290"/>
              <a:gd name="connsiteY12" fmla="*/ 252919 h 1517515"/>
              <a:gd name="connsiteX13" fmla="*/ 865762 w 2704290"/>
              <a:gd name="connsiteY13" fmla="*/ 291830 h 1517515"/>
              <a:gd name="connsiteX14" fmla="*/ 496111 w 2704290"/>
              <a:gd name="connsiteY14" fmla="*/ 379379 h 1517515"/>
              <a:gd name="connsiteX15" fmla="*/ 369651 w 2704290"/>
              <a:gd name="connsiteY15" fmla="*/ 369651 h 1517515"/>
              <a:gd name="connsiteX16" fmla="*/ 0 w 2704290"/>
              <a:gd name="connsiteY16" fmla="*/ 252919 h 1517515"/>
              <a:gd name="connsiteX17" fmla="*/ 554477 w 2704290"/>
              <a:gd name="connsiteY17" fmla="*/ 963038 h 1517515"/>
              <a:gd name="connsiteX18" fmla="*/ 1215958 w 2704290"/>
              <a:gd name="connsiteY18" fmla="*/ 1381328 h 1517515"/>
              <a:gd name="connsiteX19" fmla="*/ 1673158 w 2704290"/>
              <a:gd name="connsiteY19" fmla="*/ 1517515 h 1517515"/>
              <a:gd name="connsiteX20" fmla="*/ 1994171 w 2704290"/>
              <a:gd name="connsiteY20" fmla="*/ 1118681 h 1517515"/>
              <a:gd name="connsiteX21" fmla="*/ 2013626 w 2704290"/>
              <a:gd name="connsiteY21" fmla="*/ 1001949 h 1517515"/>
              <a:gd name="connsiteX22" fmla="*/ 2023354 w 2704290"/>
              <a:gd name="connsiteY22" fmla="*/ 768485 h 1517515"/>
              <a:gd name="connsiteX23" fmla="*/ 2091447 w 2704290"/>
              <a:gd name="connsiteY23" fmla="*/ 603115 h 1517515"/>
              <a:gd name="connsiteX24" fmla="*/ 2704290 w 2704290"/>
              <a:gd name="connsiteY24" fmla="*/ 690664 h 151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04290" h="1517515">
                <a:moveTo>
                  <a:pt x="2704290" y="690664"/>
                </a:moveTo>
                <a:lnTo>
                  <a:pt x="2704290" y="690664"/>
                </a:lnTo>
                <a:cubicBezTo>
                  <a:pt x="2701047" y="658238"/>
                  <a:pt x="2699919" y="625531"/>
                  <a:pt x="2694562" y="593387"/>
                </a:cubicBezTo>
                <a:cubicBezTo>
                  <a:pt x="2690166" y="567012"/>
                  <a:pt x="2675107" y="515566"/>
                  <a:pt x="2675107" y="515566"/>
                </a:cubicBezTo>
                <a:lnTo>
                  <a:pt x="2441643" y="0"/>
                </a:lnTo>
                <a:lnTo>
                  <a:pt x="2334639" y="0"/>
                </a:lnTo>
                <a:lnTo>
                  <a:pt x="2178996" y="214009"/>
                </a:lnTo>
                <a:cubicBezTo>
                  <a:pt x="2156298" y="230222"/>
                  <a:pt x="2134997" y="248592"/>
                  <a:pt x="2110903" y="262647"/>
                </a:cubicBezTo>
                <a:cubicBezTo>
                  <a:pt x="2095820" y="271445"/>
                  <a:pt x="2076793" y="272416"/>
                  <a:pt x="2062264" y="282102"/>
                </a:cubicBezTo>
                <a:cubicBezTo>
                  <a:pt x="1930146" y="370181"/>
                  <a:pt x="2074578" y="295401"/>
                  <a:pt x="2003898" y="330741"/>
                </a:cubicBezTo>
                <a:lnTo>
                  <a:pt x="1449422" y="632298"/>
                </a:lnTo>
                <a:cubicBezTo>
                  <a:pt x="1225695" y="622128"/>
                  <a:pt x="1306823" y="622570"/>
                  <a:pt x="1206230" y="622570"/>
                </a:cubicBezTo>
                <a:lnTo>
                  <a:pt x="1089498" y="252919"/>
                </a:lnTo>
                <a:lnTo>
                  <a:pt x="865762" y="291830"/>
                </a:lnTo>
                <a:lnTo>
                  <a:pt x="496111" y="379379"/>
                </a:lnTo>
                <a:lnTo>
                  <a:pt x="369651" y="369651"/>
                </a:lnTo>
                <a:lnTo>
                  <a:pt x="0" y="252919"/>
                </a:lnTo>
                <a:lnTo>
                  <a:pt x="554477" y="963038"/>
                </a:lnTo>
                <a:lnTo>
                  <a:pt x="1215958" y="1381328"/>
                </a:lnTo>
                <a:lnTo>
                  <a:pt x="1673158" y="1517515"/>
                </a:lnTo>
                <a:lnTo>
                  <a:pt x="1994171" y="1118681"/>
                </a:lnTo>
                <a:cubicBezTo>
                  <a:pt x="2000656" y="1079770"/>
                  <a:pt x="2009270" y="1041155"/>
                  <a:pt x="2013626" y="1001949"/>
                </a:cubicBezTo>
                <a:cubicBezTo>
                  <a:pt x="2025295" y="896925"/>
                  <a:pt x="2023354" y="862868"/>
                  <a:pt x="2023354" y="768485"/>
                </a:cubicBezTo>
                <a:lnTo>
                  <a:pt x="2091447" y="603115"/>
                </a:lnTo>
                <a:lnTo>
                  <a:pt x="2704290" y="690664"/>
                </a:lnTo>
                <a:close/>
              </a:path>
            </a:pathLst>
          </a:custGeom>
          <a:solidFill>
            <a:schemeClr val="accent6">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Título 1"/>
          <p:cNvSpPr>
            <a:spLocks noGrp="1"/>
          </p:cNvSpPr>
          <p:nvPr>
            <p:ph type="title"/>
          </p:nvPr>
        </p:nvSpPr>
        <p:spPr>
          <a:xfrm>
            <a:off x="4067944" y="332656"/>
            <a:ext cx="4618856" cy="864096"/>
          </a:xfrm>
        </p:spPr>
        <p:txBody>
          <a:bodyPr/>
          <a:lstStyle/>
          <a:p>
            <a:r>
              <a:rPr lang="es-MX" dirty="0"/>
              <a:t>Sub Zonas de Exportación</a:t>
            </a:r>
          </a:p>
        </p:txBody>
      </p:sp>
      <p:sp>
        <p:nvSpPr>
          <p:cNvPr id="9" name="CuadroTexto 8"/>
          <p:cNvSpPr txBox="1"/>
          <p:nvPr/>
        </p:nvSpPr>
        <p:spPr>
          <a:xfrm>
            <a:off x="2421448" y="1518290"/>
            <a:ext cx="2592288" cy="369332"/>
          </a:xfrm>
          <a:prstGeom prst="rect">
            <a:avLst/>
          </a:prstGeom>
          <a:noFill/>
        </p:spPr>
        <p:txBody>
          <a:bodyPr wrap="square" rtlCol="0">
            <a:spAutoFit/>
          </a:bodyPr>
          <a:lstStyle/>
          <a:p>
            <a:r>
              <a:rPr lang="es-MX" dirty="0"/>
              <a:t> 21 Juárez / Moctezuma</a:t>
            </a:r>
          </a:p>
        </p:txBody>
      </p:sp>
      <p:sp>
        <p:nvSpPr>
          <p:cNvPr id="10" name="CuadroTexto 9"/>
          <p:cNvSpPr txBox="1"/>
          <p:nvPr/>
        </p:nvSpPr>
        <p:spPr>
          <a:xfrm>
            <a:off x="6516216" y="1546108"/>
            <a:ext cx="1944216" cy="369332"/>
          </a:xfrm>
          <a:prstGeom prst="rect">
            <a:avLst/>
          </a:prstGeom>
          <a:noFill/>
        </p:spPr>
        <p:txBody>
          <a:bodyPr wrap="square" rtlCol="0">
            <a:spAutoFit/>
          </a:bodyPr>
          <a:lstStyle/>
          <a:p>
            <a:r>
              <a:rPr lang="es-MX" dirty="0"/>
              <a:t>Norte</a:t>
            </a:r>
          </a:p>
        </p:txBody>
      </p:sp>
      <p:sp>
        <p:nvSpPr>
          <p:cNvPr id="11" name="CuadroTexto 10"/>
          <p:cNvSpPr txBox="1"/>
          <p:nvPr/>
        </p:nvSpPr>
        <p:spPr>
          <a:xfrm>
            <a:off x="3931677" y="3154666"/>
            <a:ext cx="1576427" cy="369332"/>
          </a:xfrm>
          <a:prstGeom prst="rect">
            <a:avLst/>
          </a:prstGeom>
          <a:noFill/>
        </p:spPr>
        <p:txBody>
          <a:bodyPr wrap="square" rtlCol="0">
            <a:spAutoFit/>
          </a:bodyPr>
          <a:lstStyle/>
          <a:p>
            <a:r>
              <a:rPr lang="es-MX" dirty="0"/>
              <a:t> 22 Chihuahua</a:t>
            </a:r>
          </a:p>
        </p:txBody>
      </p:sp>
      <p:sp>
        <p:nvSpPr>
          <p:cNvPr id="12" name="CuadroTexto 11"/>
          <p:cNvSpPr txBox="1"/>
          <p:nvPr/>
        </p:nvSpPr>
        <p:spPr>
          <a:xfrm>
            <a:off x="346041" y="5033913"/>
            <a:ext cx="2285324" cy="369332"/>
          </a:xfrm>
          <a:prstGeom prst="rect">
            <a:avLst/>
          </a:prstGeom>
          <a:noFill/>
        </p:spPr>
        <p:txBody>
          <a:bodyPr wrap="square" rtlCol="0">
            <a:spAutoFit/>
          </a:bodyPr>
          <a:lstStyle/>
          <a:p>
            <a:r>
              <a:rPr lang="es-MX" dirty="0"/>
              <a:t> 23 Durango / Laguna</a:t>
            </a:r>
          </a:p>
        </p:txBody>
      </p:sp>
      <p:pic>
        <p:nvPicPr>
          <p:cNvPr id="13" name="Imagen 12"/>
          <p:cNvPicPr>
            <a:picLocks noChangeAspect="1"/>
          </p:cNvPicPr>
          <p:nvPr/>
        </p:nvPicPr>
        <p:blipFill>
          <a:blip r:embed="rId2"/>
          <a:stretch>
            <a:fillRect/>
          </a:stretch>
        </p:blipFill>
        <p:spPr>
          <a:xfrm>
            <a:off x="6752602" y="4740809"/>
            <a:ext cx="1853658" cy="1260947"/>
          </a:xfrm>
          <a:prstGeom prst="rect">
            <a:avLst/>
          </a:prstGeom>
        </p:spPr>
      </p:pic>
    </p:spTree>
    <p:extLst>
      <p:ext uri="{BB962C8B-B14F-4D97-AF65-F5344CB8AC3E}">
        <p14:creationId xmlns:p14="http://schemas.microsoft.com/office/powerpoint/2010/main" val="9350758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1"/>
          <p:cNvSpPr>
            <a:spLocks/>
          </p:cNvSpPr>
          <p:nvPr/>
        </p:nvSpPr>
        <p:spPr bwMode="auto">
          <a:xfrm>
            <a:off x="689681" y="1700808"/>
            <a:ext cx="4248472" cy="4032448"/>
          </a:xfrm>
          <a:custGeom>
            <a:avLst/>
            <a:gdLst>
              <a:gd name="T0" fmla="*/ 2147483647 w 886"/>
              <a:gd name="T1" fmla="*/ 0 h 1360"/>
              <a:gd name="T2" fmla="*/ 2147483647 w 886"/>
              <a:gd name="T3" fmla="*/ 2147483647 h 1360"/>
              <a:gd name="T4" fmla="*/ 2147483647 w 886"/>
              <a:gd name="T5" fmla="*/ 2147483647 h 1360"/>
              <a:gd name="T6" fmla="*/ 2147483647 w 886"/>
              <a:gd name="T7" fmla="*/ 2147483647 h 1360"/>
              <a:gd name="T8" fmla="*/ 2147483647 w 886"/>
              <a:gd name="T9" fmla="*/ 2147483647 h 1360"/>
              <a:gd name="T10" fmla="*/ 2147483647 w 886"/>
              <a:gd name="T11" fmla="*/ 2147483647 h 1360"/>
              <a:gd name="T12" fmla="*/ 2147483647 w 886"/>
              <a:gd name="T13" fmla="*/ 2147483647 h 1360"/>
              <a:gd name="T14" fmla="*/ 2147483647 w 886"/>
              <a:gd name="T15" fmla="*/ 2147483647 h 1360"/>
              <a:gd name="T16" fmla="*/ 2147483647 w 886"/>
              <a:gd name="T17" fmla="*/ 2147483647 h 1360"/>
              <a:gd name="T18" fmla="*/ 2147483647 w 886"/>
              <a:gd name="T19" fmla="*/ 2147483647 h 1360"/>
              <a:gd name="T20" fmla="*/ 2147483647 w 886"/>
              <a:gd name="T21" fmla="*/ 2147483647 h 1360"/>
              <a:gd name="T22" fmla="*/ 2147483647 w 886"/>
              <a:gd name="T23" fmla="*/ 2147483647 h 1360"/>
              <a:gd name="T24" fmla="*/ 2147483647 w 886"/>
              <a:gd name="T25" fmla="*/ 2147483647 h 1360"/>
              <a:gd name="T26" fmla="*/ 2147483647 w 886"/>
              <a:gd name="T27" fmla="*/ 2147483647 h 1360"/>
              <a:gd name="T28" fmla="*/ 2147483647 w 886"/>
              <a:gd name="T29" fmla="*/ 2147483647 h 1360"/>
              <a:gd name="T30" fmla="*/ 2147483647 w 886"/>
              <a:gd name="T31" fmla="*/ 2147483647 h 1360"/>
              <a:gd name="T32" fmla="*/ 2147483647 w 886"/>
              <a:gd name="T33" fmla="*/ 2147483647 h 1360"/>
              <a:gd name="T34" fmla="*/ 2147483647 w 886"/>
              <a:gd name="T35" fmla="*/ 2147483647 h 1360"/>
              <a:gd name="T36" fmla="*/ 2147483647 w 886"/>
              <a:gd name="T37" fmla="*/ 2147483647 h 1360"/>
              <a:gd name="T38" fmla="*/ 2147483647 w 886"/>
              <a:gd name="T39" fmla="*/ 2147483647 h 1360"/>
              <a:gd name="T40" fmla="*/ 2147483647 w 886"/>
              <a:gd name="T41" fmla="*/ 2147483647 h 1360"/>
              <a:gd name="T42" fmla="*/ 2147483647 w 886"/>
              <a:gd name="T43" fmla="*/ 2147483647 h 1360"/>
              <a:gd name="T44" fmla="*/ 2147483647 w 886"/>
              <a:gd name="T45" fmla="*/ 2147483647 h 1360"/>
              <a:gd name="T46" fmla="*/ 2147483647 w 886"/>
              <a:gd name="T47" fmla="*/ 2147483647 h 1360"/>
              <a:gd name="T48" fmla="*/ 2147483647 w 886"/>
              <a:gd name="T49" fmla="*/ 2147483647 h 1360"/>
              <a:gd name="T50" fmla="*/ 2147483647 w 886"/>
              <a:gd name="T51" fmla="*/ 2147483647 h 1360"/>
              <a:gd name="T52" fmla="*/ 2147483647 w 886"/>
              <a:gd name="T53" fmla="*/ 2147483647 h 1360"/>
              <a:gd name="T54" fmla="*/ 2147483647 w 886"/>
              <a:gd name="T55" fmla="*/ 2147483647 h 1360"/>
              <a:gd name="T56" fmla="*/ 2147483647 w 886"/>
              <a:gd name="T57" fmla="*/ 2147483647 h 1360"/>
              <a:gd name="T58" fmla="*/ 2147483647 w 886"/>
              <a:gd name="T59" fmla="*/ 2147483647 h 1360"/>
              <a:gd name="T60" fmla="*/ 2147483647 w 886"/>
              <a:gd name="T61" fmla="*/ 2147483647 h 1360"/>
              <a:gd name="T62" fmla="*/ 2147483647 w 886"/>
              <a:gd name="T63" fmla="*/ 2147483647 h 1360"/>
              <a:gd name="T64" fmla="*/ 2147483647 w 886"/>
              <a:gd name="T65" fmla="*/ 2147483647 h 1360"/>
              <a:gd name="T66" fmla="*/ 2147483647 w 886"/>
              <a:gd name="T67" fmla="*/ 2147483647 h 1360"/>
              <a:gd name="T68" fmla="*/ 2147483647 w 886"/>
              <a:gd name="T69" fmla="*/ 2147483647 h 1360"/>
              <a:gd name="T70" fmla="*/ 2147483647 w 886"/>
              <a:gd name="T71" fmla="*/ 2147483647 h 1360"/>
              <a:gd name="T72" fmla="*/ 2147483647 w 886"/>
              <a:gd name="T73" fmla="*/ 2147483647 h 1360"/>
              <a:gd name="T74" fmla="*/ 2147483647 w 886"/>
              <a:gd name="T75" fmla="*/ 2147483647 h 1360"/>
              <a:gd name="T76" fmla="*/ 2147483647 w 886"/>
              <a:gd name="T77" fmla="*/ 2147483647 h 1360"/>
              <a:gd name="T78" fmla="*/ 2147483647 w 886"/>
              <a:gd name="T79" fmla="*/ 2147483647 h 1360"/>
              <a:gd name="T80" fmla="*/ 2147483647 w 886"/>
              <a:gd name="T81" fmla="*/ 2147483647 h 1360"/>
              <a:gd name="T82" fmla="*/ 2147483647 w 886"/>
              <a:gd name="T83" fmla="*/ 2147483647 h 1360"/>
              <a:gd name="T84" fmla="*/ 2147483647 w 886"/>
              <a:gd name="T85" fmla="*/ 2147483647 h 1360"/>
              <a:gd name="T86" fmla="*/ 2147483647 w 886"/>
              <a:gd name="T87" fmla="*/ 2147483647 h 1360"/>
              <a:gd name="T88" fmla="*/ 2147483647 w 886"/>
              <a:gd name="T89" fmla="*/ 2147483647 h 1360"/>
              <a:gd name="T90" fmla="*/ 2147483647 w 886"/>
              <a:gd name="T91" fmla="*/ 2147483647 h 1360"/>
              <a:gd name="T92" fmla="*/ 2147483647 w 886"/>
              <a:gd name="T93" fmla="*/ 2147483647 h 1360"/>
              <a:gd name="T94" fmla="*/ 2147483647 w 886"/>
              <a:gd name="T95" fmla="*/ 2147483647 h 1360"/>
              <a:gd name="T96" fmla="*/ 0 w 886"/>
              <a:gd name="T97" fmla="*/ 2147483647 h 1360"/>
              <a:gd name="T98" fmla="*/ 2147483647 w 886"/>
              <a:gd name="T99" fmla="*/ 0 h 13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6"/>
              <a:gd name="T151" fmla="*/ 0 h 1360"/>
              <a:gd name="T152" fmla="*/ 886 w 886"/>
              <a:gd name="T153" fmla="*/ 1360 h 136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6" h="1360">
                <a:moveTo>
                  <a:pt x="115" y="0"/>
                </a:moveTo>
                <a:lnTo>
                  <a:pt x="194" y="22"/>
                </a:lnTo>
                <a:lnTo>
                  <a:pt x="223" y="22"/>
                </a:lnTo>
                <a:lnTo>
                  <a:pt x="352" y="137"/>
                </a:lnTo>
                <a:lnTo>
                  <a:pt x="395" y="216"/>
                </a:lnTo>
                <a:lnTo>
                  <a:pt x="403" y="266"/>
                </a:lnTo>
                <a:lnTo>
                  <a:pt x="431" y="302"/>
                </a:lnTo>
                <a:lnTo>
                  <a:pt x="475" y="331"/>
                </a:lnTo>
                <a:lnTo>
                  <a:pt x="496" y="360"/>
                </a:lnTo>
                <a:lnTo>
                  <a:pt x="503" y="360"/>
                </a:lnTo>
                <a:lnTo>
                  <a:pt x="532" y="439"/>
                </a:lnTo>
                <a:lnTo>
                  <a:pt x="532" y="475"/>
                </a:lnTo>
                <a:lnTo>
                  <a:pt x="597" y="568"/>
                </a:lnTo>
                <a:lnTo>
                  <a:pt x="647" y="568"/>
                </a:lnTo>
                <a:lnTo>
                  <a:pt x="712" y="611"/>
                </a:lnTo>
                <a:lnTo>
                  <a:pt x="870" y="640"/>
                </a:lnTo>
                <a:lnTo>
                  <a:pt x="870" y="633"/>
                </a:lnTo>
                <a:lnTo>
                  <a:pt x="885" y="640"/>
                </a:lnTo>
                <a:lnTo>
                  <a:pt x="885" y="697"/>
                </a:lnTo>
                <a:lnTo>
                  <a:pt x="849" y="719"/>
                </a:lnTo>
                <a:lnTo>
                  <a:pt x="827" y="762"/>
                </a:lnTo>
                <a:lnTo>
                  <a:pt x="798" y="762"/>
                </a:lnTo>
                <a:lnTo>
                  <a:pt x="798" y="748"/>
                </a:lnTo>
                <a:lnTo>
                  <a:pt x="777" y="748"/>
                </a:lnTo>
                <a:lnTo>
                  <a:pt x="726" y="942"/>
                </a:lnTo>
                <a:lnTo>
                  <a:pt x="748" y="942"/>
                </a:lnTo>
                <a:lnTo>
                  <a:pt x="791" y="791"/>
                </a:lnTo>
                <a:lnTo>
                  <a:pt x="798" y="791"/>
                </a:lnTo>
                <a:lnTo>
                  <a:pt x="769" y="1006"/>
                </a:lnTo>
                <a:lnTo>
                  <a:pt x="784" y="1014"/>
                </a:lnTo>
                <a:lnTo>
                  <a:pt x="791" y="1014"/>
                </a:lnTo>
                <a:lnTo>
                  <a:pt x="784" y="1064"/>
                </a:lnTo>
                <a:lnTo>
                  <a:pt x="784" y="1107"/>
                </a:lnTo>
                <a:lnTo>
                  <a:pt x="769" y="1143"/>
                </a:lnTo>
                <a:lnTo>
                  <a:pt x="762" y="1143"/>
                </a:lnTo>
                <a:lnTo>
                  <a:pt x="726" y="1179"/>
                </a:lnTo>
                <a:lnTo>
                  <a:pt x="791" y="1258"/>
                </a:lnTo>
                <a:lnTo>
                  <a:pt x="654" y="1315"/>
                </a:lnTo>
                <a:lnTo>
                  <a:pt x="597" y="1359"/>
                </a:lnTo>
                <a:lnTo>
                  <a:pt x="503" y="1337"/>
                </a:lnTo>
                <a:lnTo>
                  <a:pt x="503" y="1244"/>
                </a:lnTo>
                <a:lnTo>
                  <a:pt x="453" y="1215"/>
                </a:lnTo>
                <a:lnTo>
                  <a:pt x="403" y="1172"/>
                </a:lnTo>
                <a:lnTo>
                  <a:pt x="403" y="1165"/>
                </a:lnTo>
                <a:lnTo>
                  <a:pt x="359" y="1121"/>
                </a:lnTo>
                <a:lnTo>
                  <a:pt x="266" y="935"/>
                </a:lnTo>
                <a:lnTo>
                  <a:pt x="187" y="906"/>
                </a:lnTo>
                <a:lnTo>
                  <a:pt x="187" y="669"/>
                </a:lnTo>
                <a:lnTo>
                  <a:pt x="0" y="374"/>
                </a:lnTo>
                <a:lnTo>
                  <a:pt x="115" y="0"/>
                </a:lnTo>
              </a:path>
            </a:pathLst>
          </a:custGeom>
          <a:gradFill rotWithShape="0">
            <a:gsLst>
              <a:gs pos="0">
                <a:schemeClr val="bg1"/>
              </a:gs>
              <a:gs pos="0">
                <a:schemeClr val="accent6">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6">
                <a:lumMod val="75000"/>
              </a:schemeClr>
            </a:extrusionClr>
          </a:sp3d>
        </p:spPr>
        <p:txBody>
          <a:bodyPr>
            <a:flatTx/>
          </a:bodyPr>
          <a:lstStyle/>
          <a:p>
            <a:endParaRPr lang="es-MX"/>
          </a:p>
        </p:txBody>
      </p:sp>
      <p:sp>
        <p:nvSpPr>
          <p:cNvPr id="5" name="CuadroTexto 4"/>
          <p:cNvSpPr txBox="1"/>
          <p:nvPr/>
        </p:nvSpPr>
        <p:spPr>
          <a:xfrm>
            <a:off x="2236833" y="1634367"/>
            <a:ext cx="2592288" cy="369332"/>
          </a:xfrm>
          <a:prstGeom prst="rect">
            <a:avLst/>
          </a:prstGeom>
          <a:noFill/>
        </p:spPr>
        <p:txBody>
          <a:bodyPr wrap="square" rtlCol="0">
            <a:spAutoFit/>
          </a:bodyPr>
          <a:lstStyle/>
          <a:p>
            <a:r>
              <a:rPr lang="es-MX" dirty="0"/>
              <a:t>24 Coahuila / Monterrey</a:t>
            </a:r>
          </a:p>
        </p:txBody>
      </p:sp>
      <p:sp>
        <p:nvSpPr>
          <p:cNvPr id="6" name="CuadroTexto 5"/>
          <p:cNvSpPr txBox="1"/>
          <p:nvPr/>
        </p:nvSpPr>
        <p:spPr>
          <a:xfrm>
            <a:off x="3138537" y="2416853"/>
            <a:ext cx="1595336" cy="369332"/>
          </a:xfrm>
          <a:prstGeom prst="rect">
            <a:avLst/>
          </a:prstGeom>
          <a:noFill/>
        </p:spPr>
        <p:txBody>
          <a:bodyPr wrap="square" rtlCol="0">
            <a:spAutoFit/>
          </a:bodyPr>
          <a:lstStyle/>
          <a:p>
            <a:r>
              <a:rPr lang="es-MX" dirty="0"/>
              <a:t>25 Tamaulipas</a:t>
            </a:r>
          </a:p>
        </p:txBody>
      </p:sp>
      <p:sp>
        <p:nvSpPr>
          <p:cNvPr id="7" name="CuadroTexto 6"/>
          <p:cNvSpPr txBox="1"/>
          <p:nvPr/>
        </p:nvSpPr>
        <p:spPr>
          <a:xfrm>
            <a:off x="4123045" y="3105575"/>
            <a:ext cx="1408495" cy="369332"/>
          </a:xfrm>
          <a:prstGeom prst="rect">
            <a:avLst/>
          </a:prstGeom>
          <a:noFill/>
        </p:spPr>
        <p:txBody>
          <a:bodyPr wrap="square" rtlCol="0">
            <a:spAutoFit/>
          </a:bodyPr>
          <a:lstStyle/>
          <a:p>
            <a:r>
              <a:rPr lang="es-MX" dirty="0"/>
              <a:t> 27 </a:t>
            </a:r>
            <a:r>
              <a:rPr lang="es-MX" dirty="0" err="1"/>
              <a:t>Guemez</a:t>
            </a:r>
            <a:endParaRPr lang="es-MX" dirty="0"/>
          </a:p>
        </p:txBody>
      </p:sp>
      <p:sp>
        <p:nvSpPr>
          <p:cNvPr id="8" name="CuadroTexto 7"/>
          <p:cNvSpPr txBox="1"/>
          <p:nvPr/>
        </p:nvSpPr>
        <p:spPr>
          <a:xfrm>
            <a:off x="4029625" y="5548590"/>
            <a:ext cx="1408495" cy="369332"/>
          </a:xfrm>
          <a:prstGeom prst="rect">
            <a:avLst/>
          </a:prstGeom>
          <a:noFill/>
        </p:spPr>
        <p:txBody>
          <a:bodyPr wrap="square" rtlCol="0">
            <a:spAutoFit/>
          </a:bodyPr>
          <a:lstStyle/>
          <a:p>
            <a:r>
              <a:rPr lang="es-MX" dirty="0"/>
              <a:t> 26 Huasteca</a:t>
            </a:r>
          </a:p>
        </p:txBody>
      </p:sp>
      <p:sp>
        <p:nvSpPr>
          <p:cNvPr id="9" name="Forma libre 8"/>
          <p:cNvSpPr/>
          <p:nvPr/>
        </p:nvSpPr>
        <p:spPr>
          <a:xfrm>
            <a:off x="3043042" y="4138170"/>
            <a:ext cx="1400783" cy="1468876"/>
          </a:xfrm>
          <a:custGeom>
            <a:avLst/>
            <a:gdLst>
              <a:gd name="connsiteX0" fmla="*/ 0 w 1400783"/>
              <a:gd name="connsiteY0" fmla="*/ 1070042 h 1468876"/>
              <a:gd name="connsiteX1" fmla="*/ 155642 w 1400783"/>
              <a:gd name="connsiteY1" fmla="*/ 1225685 h 1468876"/>
              <a:gd name="connsiteX2" fmla="*/ 116732 w 1400783"/>
              <a:gd name="connsiteY2" fmla="*/ 1361872 h 1468876"/>
              <a:gd name="connsiteX3" fmla="*/ 252919 w 1400783"/>
              <a:gd name="connsiteY3" fmla="*/ 1468876 h 1468876"/>
              <a:gd name="connsiteX4" fmla="*/ 476655 w 1400783"/>
              <a:gd name="connsiteY4" fmla="*/ 1468876 h 1468876"/>
              <a:gd name="connsiteX5" fmla="*/ 865761 w 1400783"/>
              <a:gd name="connsiteY5" fmla="*/ 1400783 h 1468876"/>
              <a:gd name="connsiteX6" fmla="*/ 1215957 w 1400783"/>
              <a:gd name="connsiteY6" fmla="*/ 1274323 h 1468876"/>
              <a:gd name="connsiteX7" fmla="*/ 1040859 w 1400783"/>
              <a:gd name="connsiteY7" fmla="*/ 1070042 h 1468876"/>
              <a:gd name="connsiteX8" fmla="*/ 1118681 w 1400783"/>
              <a:gd name="connsiteY8" fmla="*/ 885217 h 1468876"/>
              <a:gd name="connsiteX9" fmla="*/ 1322961 w 1400783"/>
              <a:gd name="connsiteY9" fmla="*/ 719847 h 1468876"/>
              <a:gd name="connsiteX10" fmla="*/ 1313234 w 1400783"/>
              <a:gd name="connsiteY10" fmla="*/ 437744 h 1468876"/>
              <a:gd name="connsiteX11" fmla="*/ 1400783 w 1400783"/>
              <a:gd name="connsiteY11" fmla="*/ 194553 h 1468876"/>
              <a:gd name="connsiteX12" fmla="*/ 1167319 w 1400783"/>
              <a:gd name="connsiteY12" fmla="*/ 97276 h 1468876"/>
              <a:gd name="connsiteX13" fmla="*/ 904672 w 1400783"/>
              <a:gd name="connsiteY13" fmla="*/ 0 h 1468876"/>
              <a:gd name="connsiteX14" fmla="*/ 632298 w 1400783"/>
              <a:gd name="connsiteY14" fmla="*/ 136187 h 1468876"/>
              <a:gd name="connsiteX15" fmla="*/ 165370 w 1400783"/>
              <a:gd name="connsiteY15" fmla="*/ 583659 h 1468876"/>
              <a:gd name="connsiteX16" fmla="*/ 175098 w 1400783"/>
              <a:gd name="connsiteY16" fmla="*/ 846306 h 1468876"/>
              <a:gd name="connsiteX17" fmla="*/ 0 w 1400783"/>
              <a:gd name="connsiteY17" fmla="*/ 1070042 h 1468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00783" h="1468876">
                <a:moveTo>
                  <a:pt x="0" y="1070042"/>
                </a:moveTo>
                <a:lnTo>
                  <a:pt x="155642" y="1225685"/>
                </a:lnTo>
                <a:lnTo>
                  <a:pt x="116732" y="1361872"/>
                </a:lnTo>
                <a:lnTo>
                  <a:pt x="252919" y="1468876"/>
                </a:lnTo>
                <a:lnTo>
                  <a:pt x="476655" y="1468876"/>
                </a:lnTo>
                <a:lnTo>
                  <a:pt x="865761" y="1400783"/>
                </a:lnTo>
                <a:lnTo>
                  <a:pt x="1215957" y="1274323"/>
                </a:lnTo>
                <a:lnTo>
                  <a:pt x="1040859" y="1070042"/>
                </a:lnTo>
                <a:lnTo>
                  <a:pt x="1118681" y="885217"/>
                </a:lnTo>
                <a:lnTo>
                  <a:pt x="1322961" y="719847"/>
                </a:lnTo>
                <a:lnTo>
                  <a:pt x="1313234" y="437744"/>
                </a:lnTo>
                <a:lnTo>
                  <a:pt x="1400783" y="194553"/>
                </a:lnTo>
                <a:lnTo>
                  <a:pt x="1167319" y="97276"/>
                </a:lnTo>
                <a:lnTo>
                  <a:pt x="904672" y="0"/>
                </a:lnTo>
                <a:lnTo>
                  <a:pt x="632298" y="136187"/>
                </a:lnTo>
                <a:lnTo>
                  <a:pt x="165370" y="583659"/>
                </a:lnTo>
                <a:lnTo>
                  <a:pt x="175098" y="846306"/>
                </a:lnTo>
                <a:lnTo>
                  <a:pt x="0" y="1070042"/>
                </a:lnTo>
                <a:close/>
              </a:path>
            </a:pathLst>
          </a:custGeom>
          <a:solidFill>
            <a:schemeClr val="accent3">
              <a:alpha val="6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Forma libre 9"/>
          <p:cNvSpPr/>
          <p:nvPr/>
        </p:nvSpPr>
        <p:spPr>
          <a:xfrm>
            <a:off x="2974948" y="3389140"/>
            <a:ext cx="1663430" cy="885217"/>
          </a:xfrm>
          <a:custGeom>
            <a:avLst/>
            <a:gdLst>
              <a:gd name="connsiteX0" fmla="*/ 856034 w 1663430"/>
              <a:gd name="connsiteY0" fmla="*/ 0 h 885217"/>
              <a:gd name="connsiteX1" fmla="*/ 1147864 w 1663430"/>
              <a:gd name="connsiteY1" fmla="*/ 155642 h 885217"/>
              <a:gd name="connsiteX2" fmla="*/ 1449421 w 1663430"/>
              <a:gd name="connsiteY2" fmla="*/ 243191 h 885217"/>
              <a:gd name="connsiteX3" fmla="*/ 1663430 w 1663430"/>
              <a:gd name="connsiteY3" fmla="*/ 340468 h 885217"/>
              <a:gd name="connsiteX4" fmla="*/ 1332689 w 1663430"/>
              <a:gd name="connsiteY4" fmla="*/ 554477 h 885217"/>
              <a:gd name="connsiteX5" fmla="*/ 1322962 w 1663430"/>
              <a:gd name="connsiteY5" fmla="*/ 671208 h 885217"/>
              <a:gd name="connsiteX6" fmla="*/ 1011677 w 1663430"/>
              <a:gd name="connsiteY6" fmla="*/ 719847 h 885217"/>
              <a:gd name="connsiteX7" fmla="*/ 856034 w 1663430"/>
              <a:gd name="connsiteY7" fmla="*/ 690664 h 885217"/>
              <a:gd name="connsiteX8" fmla="*/ 564204 w 1663430"/>
              <a:gd name="connsiteY8" fmla="*/ 768485 h 885217"/>
              <a:gd name="connsiteX9" fmla="*/ 340468 w 1663430"/>
              <a:gd name="connsiteY9" fmla="*/ 885217 h 885217"/>
              <a:gd name="connsiteX10" fmla="*/ 194553 w 1663430"/>
              <a:gd name="connsiteY10" fmla="*/ 739302 h 885217"/>
              <a:gd name="connsiteX11" fmla="*/ 0 w 1663430"/>
              <a:gd name="connsiteY11" fmla="*/ 632298 h 885217"/>
              <a:gd name="connsiteX12" fmla="*/ 77821 w 1663430"/>
              <a:gd name="connsiteY12" fmla="*/ 418289 h 885217"/>
              <a:gd name="connsiteX13" fmla="*/ 136187 w 1663430"/>
              <a:gd name="connsiteY13" fmla="*/ 214008 h 885217"/>
              <a:gd name="connsiteX14" fmla="*/ 262647 w 1663430"/>
              <a:gd name="connsiteY14" fmla="*/ 19455 h 885217"/>
              <a:gd name="connsiteX15" fmla="*/ 466928 w 1663430"/>
              <a:gd name="connsiteY15" fmla="*/ 9728 h 885217"/>
              <a:gd name="connsiteX16" fmla="*/ 593387 w 1663430"/>
              <a:gd name="connsiteY16" fmla="*/ 87549 h 885217"/>
              <a:gd name="connsiteX17" fmla="*/ 739302 w 1663430"/>
              <a:gd name="connsiteY17" fmla="*/ 29183 h 885217"/>
              <a:gd name="connsiteX18" fmla="*/ 856034 w 1663430"/>
              <a:gd name="connsiteY18" fmla="*/ 0 h 88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63430" h="885217">
                <a:moveTo>
                  <a:pt x="856034" y="0"/>
                </a:moveTo>
                <a:lnTo>
                  <a:pt x="1147864" y="155642"/>
                </a:lnTo>
                <a:lnTo>
                  <a:pt x="1449421" y="243191"/>
                </a:lnTo>
                <a:lnTo>
                  <a:pt x="1663430" y="340468"/>
                </a:lnTo>
                <a:lnTo>
                  <a:pt x="1332689" y="554477"/>
                </a:lnTo>
                <a:lnTo>
                  <a:pt x="1322962" y="671208"/>
                </a:lnTo>
                <a:lnTo>
                  <a:pt x="1011677" y="719847"/>
                </a:lnTo>
                <a:lnTo>
                  <a:pt x="856034" y="690664"/>
                </a:lnTo>
                <a:lnTo>
                  <a:pt x="564204" y="768485"/>
                </a:lnTo>
                <a:lnTo>
                  <a:pt x="340468" y="885217"/>
                </a:lnTo>
                <a:lnTo>
                  <a:pt x="194553" y="739302"/>
                </a:lnTo>
                <a:lnTo>
                  <a:pt x="0" y="632298"/>
                </a:lnTo>
                <a:lnTo>
                  <a:pt x="77821" y="418289"/>
                </a:lnTo>
                <a:lnTo>
                  <a:pt x="136187" y="214008"/>
                </a:lnTo>
                <a:lnTo>
                  <a:pt x="262647" y="19455"/>
                </a:lnTo>
                <a:lnTo>
                  <a:pt x="466928" y="9728"/>
                </a:lnTo>
                <a:lnTo>
                  <a:pt x="593387" y="87549"/>
                </a:lnTo>
                <a:lnTo>
                  <a:pt x="739302" y="29183"/>
                </a:lnTo>
                <a:lnTo>
                  <a:pt x="856034" y="0"/>
                </a:lnTo>
                <a:close/>
              </a:path>
            </a:pathLst>
          </a:custGeom>
          <a:solidFill>
            <a:srgbClr val="F0AADF">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Forma libre 10"/>
          <p:cNvSpPr/>
          <p:nvPr/>
        </p:nvSpPr>
        <p:spPr>
          <a:xfrm>
            <a:off x="2138369" y="2552561"/>
            <a:ext cx="1118681" cy="1186775"/>
          </a:xfrm>
          <a:custGeom>
            <a:avLst/>
            <a:gdLst>
              <a:gd name="connsiteX0" fmla="*/ 486383 w 1118681"/>
              <a:gd name="connsiteY0" fmla="*/ 0 h 1186775"/>
              <a:gd name="connsiteX1" fmla="*/ 194554 w 1118681"/>
              <a:gd name="connsiteY1" fmla="*/ 145915 h 1186775"/>
              <a:gd name="connsiteX2" fmla="*/ 0 w 1118681"/>
              <a:gd name="connsiteY2" fmla="*/ 350196 h 1186775"/>
              <a:gd name="connsiteX3" fmla="*/ 9728 w 1118681"/>
              <a:gd name="connsiteY3" fmla="*/ 505838 h 1186775"/>
              <a:gd name="connsiteX4" fmla="*/ 19456 w 1118681"/>
              <a:gd name="connsiteY4" fmla="*/ 554477 h 1186775"/>
              <a:gd name="connsiteX5" fmla="*/ 29183 w 1118681"/>
              <a:gd name="connsiteY5" fmla="*/ 583660 h 1186775"/>
              <a:gd name="connsiteX6" fmla="*/ 48639 w 1118681"/>
              <a:gd name="connsiteY6" fmla="*/ 680936 h 1186775"/>
              <a:gd name="connsiteX7" fmla="*/ 48639 w 1118681"/>
              <a:gd name="connsiteY7" fmla="*/ 778213 h 1186775"/>
              <a:gd name="connsiteX8" fmla="*/ 48639 w 1118681"/>
              <a:gd name="connsiteY8" fmla="*/ 778213 h 1186775"/>
              <a:gd name="connsiteX9" fmla="*/ 68094 w 1118681"/>
              <a:gd name="connsiteY9" fmla="*/ 1089498 h 1186775"/>
              <a:gd name="connsiteX10" fmla="*/ 369651 w 1118681"/>
              <a:gd name="connsiteY10" fmla="*/ 1089498 h 1186775"/>
              <a:gd name="connsiteX11" fmla="*/ 787941 w 1118681"/>
              <a:gd name="connsiteY11" fmla="*/ 1186775 h 1186775"/>
              <a:gd name="connsiteX12" fmla="*/ 943583 w 1118681"/>
              <a:gd name="connsiteY12" fmla="*/ 1011677 h 1186775"/>
              <a:gd name="connsiteX13" fmla="*/ 1060315 w 1118681"/>
              <a:gd name="connsiteY13" fmla="*/ 817124 h 1186775"/>
              <a:gd name="connsiteX14" fmla="*/ 1118681 w 1118681"/>
              <a:gd name="connsiteY14" fmla="*/ 680936 h 1186775"/>
              <a:gd name="connsiteX15" fmla="*/ 1099226 w 1118681"/>
              <a:gd name="connsiteY15" fmla="*/ 593387 h 1186775"/>
              <a:gd name="connsiteX16" fmla="*/ 1050588 w 1118681"/>
              <a:gd name="connsiteY16" fmla="*/ 476656 h 1186775"/>
              <a:gd name="connsiteX17" fmla="*/ 933856 w 1118681"/>
              <a:gd name="connsiteY17" fmla="*/ 282102 h 1186775"/>
              <a:gd name="connsiteX18" fmla="*/ 729575 w 1118681"/>
              <a:gd name="connsiteY18" fmla="*/ 165370 h 1186775"/>
              <a:gd name="connsiteX19" fmla="*/ 622571 w 1118681"/>
              <a:gd name="connsiteY19" fmla="*/ 48638 h 1186775"/>
              <a:gd name="connsiteX20" fmla="*/ 486383 w 1118681"/>
              <a:gd name="connsiteY20" fmla="*/ 0 h 118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18681" h="1186775">
                <a:moveTo>
                  <a:pt x="486383" y="0"/>
                </a:moveTo>
                <a:lnTo>
                  <a:pt x="194554" y="145915"/>
                </a:lnTo>
                <a:lnTo>
                  <a:pt x="0" y="350196"/>
                </a:lnTo>
                <a:cubicBezTo>
                  <a:pt x="3243" y="402077"/>
                  <a:pt x="4799" y="454090"/>
                  <a:pt x="9728" y="505838"/>
                </a:cubicBezTo>
                <a:cubicBezTo>
                  <a:pt x="11296" y="522298"/>
                  <a:pt x="15446" y="538437"/>
                  <a:pt x="19456" y="554477"/>
                </a:cubicBezTo>
                <a:cubicBezTo>
                  <a:pt x="21943" y="564425"/>
                  <a:pt x="29183" y="583660"/>
                  <a:pt x="29183" y="583660"/>
                </a:cubicBezTo>
                <a:lnTo>
                  <a:pt x="48639" y="680936"/>
                </a:lnTo>
                <a:lnTo>
                  <a:pt x="48639" y="778213"/>
                </a:lnTo>
                <a:lnTo>
                  <a:pt x="48639" y="778213"/>
                </a:lnTo>
                <a:lnTo>
                  <a:pt x="68094" y="1089498"/>
                </a:lnTo>
                <a:lnTo>
                  <a:pt x="369651" y="1089498"/>
                </a:lnTo>
                <a:lnTo>
                  <a:pt x="787941" y="1186775"/>
                </a:lnTo>
                <a:lnTo>
                  <a:pt x="943583" y="1011677"/>
                </a:lnTo>
                <a:lnTo>
                  <a:pt x="1060315" y="817124"/>
                </a:lnTo>
                <a:lnTo>
                  <a:pt x="1118681" y="680936"/>
                </a:lnTo>
                <a:lnTo>
                  <a:pt x="1099226" y="593387"/>
                </a:lnTo>
                <a:lnTo>
                  <a:pt x="1050588" y="476656"/>
                </a:lnTo>
                <a:lnTo>
                  <a:pt x="933856" y="282102"/>
                </a:lnTo>
                <a:lnTo>
                  <a:pt x="729575" y="165370"/>
                </a:lnTo>
                <a:lnTo>
                  <a:pt x="622571" y="48638"/>
                </a:lnTo>
                <a:lnTo>
                  <a:pt x="486383" y="0"/>
                </a:lnTo>
                <a:close/>
              </a:path>
            </a:pathLst>
          </a:custGeom>
          <a:solidFill>
            <a:srgbClr val="FFF909">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Forma libre 11"/>
          <p:cNvSpPr/>
          <p:nvPr/>
        </p:nvSpPr>
        <p:spPr>
          <a:xfrm>
            <a:off x="905705" y="1824169"/>
            <a:ext cx="2351345" cy="3247856"/>
          </a:xfrm>
          <a:custGeom>
            <a:avLst/>
            <a:gdLst>
              <a:gd name="connsiteX0" fmla="*/ 340468 w 2247089"/>
              <a:gd name="connsiteY0" fmla="*/ 0 h 3190672"/>
              <a:gd name="connsiteX1" fmla="*/ 603114 w 2247089"/>
              <a:gd name="connsiteY1" fmla="*/ 0 h 3190672"/>
              <a:gd name="connsiteX2" fmla="*/ 963038 w 2247089"/>
              <a:gd name="connsiteY2" fmla="*/ 145915 h 3190672"/>
              <a:gd name="connsiteX3" fmla="*/ 1196502 w 2247089"/>
              <a:gd name="connsiteY3" fmla="*/ 223736 h 3190672"/>
              <a:gd name="connsiteX4" fmla="*/ 1517514 w 2247089"/>
              <a:gd name="connsiteY4" fmla="*/ 525293 h 3190672"/>
              <a:gd name="connsiteX5" fmla="*/ 1556425 w 2247089"/>
              <a:gd name="connsiteY5" fmla="*/ 622570 h 3190672"/>
              <a:gd name="connsiteX6" fmla="*/ 1245140 w 2247089"/>
              <a:gd name="connsiteY6" fmla="*/ 826851 h 3190672"/>
              <a:gd name="connsiteX7" fmla="*/ 1070042 w 2247089"/>
              <a:gd name="connsiteY7" fmla="*/ 943583 h 3190672"/>
              <a:gd name="connsiteX8" fmla="*/ 1031131 w 2247089"/>
              <a:gd name="connsiteY8" fmla="*/ 1196502 h 3190672"/>
              <a:gd name="connsiteX9" fmla="*/ 1060314 w 2247089"/>
              <a:gd name="connsiteY9" fmla="*/ 1566153 h 3190672"/>
              <a:gd name="connsiteX10" fmla="*/ 1206229 w 2247089"/>
              <a:gd name="connsiteY10" fmla="*/ 1848255 h 3190672"/>
              <a:gd name="connsiteX11" fmla="*/ 1361872 w 2247089"/>
              <a:gd name="connsiteY11" fmla="*/ 1935804 h 3190672"/>
              <a:gd name="connsiteX12" fmla="*/ 1809344 w 2247089"/>
              <a:gd name="connsiteY12" fmla="*/ 2033081 h 3190672"/>
              <a:gd name="connsiteX13" fmla="*/ 1945531 w 2247089"/>
              <a:gd name="connsiteY13" fmla="*/ 2062264 h 3190672"/>
              <a:gd name="connsiteX14" fmla="*/ 1974714 w 2247089"/>
              <a:gd name="connsiteY14" fmla="*/ 2266544 h 3190672"/>
              <a:gd name="connsiteX15" fmla="*/ 2169268 w 2247089"/>
              <a:gd name="connsiteY15" fmla="*/ 2354093 h 3190672"/>
              <a:gd name="connsiteX16" fmla="*/ 2247089 w 2247089"/>
              <a:gd name="connsiteY16" fmla="*/ 2509736 h 3190672"/>
              <a:gd name="connsiteX17" fmla="*/ 2227634 w 2247089"/>
              <a:gd name="connsiteY17" fmla="*/ 2684834 h 3190672"/>
              <a:gd name="connsiteX18" fmla="*/ 2101174 w 2247089"/>
              <a:gd name="connsiteY18" fmla="*/ 2986391 h 3190672"/>
              <a:gd name="connsiteX19" fmla="*/ 2052536 w 2247089"/>
              <a:gd name="connsiteY19" fmla="*/ 3142034 h 3190672"/>
              <a:gd name="connsiteX20" fmla="*/ 1809344 w 2247089"/>
              <a:gd name="connsiteY20" fmla="*/ 3190672 h 3190672"/>
              <a:gd name="connsiteX21" fmla="*/ 1527242 w 2247089"/>
              <a:gd name="connsiteY21" fmla="*/ 3073940 h 3190672"/>
              <a:gd name="connsiteX22" fmla="*/ 1439693 w 2247089"/>
              <a:gd name="connsiteY22" fmla="*/ 2966936 h 3190672"/>
              <a:gd name="connsiteX23" fmla="*/ 1186774 w 2247089"/>
              <a:gd name="connsiteY23" fmla="*/ 2675106 h 3190672"/>
              <a:gd name="connsiteX24" fmla="*/ 1050587 w 2247089"/>
              <a:gd name="connsiteY24" fmla="*/ 2519464 h 3190672"/>
              <a:gd name="connsiteX25" fmla="*/ 856034 w 2247089"/>
              <a:gd name="connsiteY25" fmla="*/ 2451370 h 3190672"/>
              <a:gd name="connsiteX26" fmla="*/ 690663 w 2247089"/>
              <a:gd name="connsiteY26" fmla="*/ 2324910 h 3190672"/>
              <a:gd name="connsiteX27" fmla="*/ 729574 w 2247089"/>
              <a:gd name="connsiteY27" fmla="*/ 2033081 h 3190672"/>
              <a:gd name="connsiteX28" fmla="*/ 671208 w 2247089"/>
              <a:gd name="connsiteY28" fmla="*/ 1712068 h 3190672"/>
              <a:gd name="connsiteX29" fmla="*/ 486383 w 2247089"/>
              <a:gd name="connsiteY29" fmla="*/ 1498059 h 3190672"/>
              <a:gd name="connsiteX30" fmla="*/ 233463 w 2247089"/>
              <a:gd name="connsiteY30" fmla="*/ 1332689 h 3190672"/>
              <a:gd name="connsiteX31" fmla="*/ 87548 w 2247089"/>
              <a:gd name="connsiteY31" fmla="*/ 1128408 h 3190672"/>
              <a:gd name="connsiteX32" fmla="*/ 38910 w 2247089"/>
              <a:gd name="connsiteY32" fmla="*/ 914400 h 3190672"/>
              <a:gd name="connsiteX33" fmla="*/ 0 w 2247089"/>
              <a:gd name="connsiteY33" fmla="*/ 787940 h 3190672"/>
              <a:gd name="connsiteX34" fmla="*/ 58365 w 2247089"/>
              <a:gd name="connsiteY34" fmla="*/ 632298 h 3190672"/>
              <a:gd name="connsiteX35" fmla="*/ 87548 w 2247089"/>
              <a:gd name="connsiteY35" fmla="*/ 428017 h 3190672"/>
              <a:gd name="connsiteX36" fmla="*/ 116731 w 2247089"/>
              <a:gd name="connsiteY36" fmla="*/ 291829 h 3190672"/>
              <a:gd name="connsiteX37" fmla="*/ 223736 w 2247089"/>
              <a:gd name="connsiteY37" fmla="*/ 136187 h 3190672"/>
              <a:gd name="connsiteX38" fmla="*/ 340468 w 2247089"/>
              <a:gd name="connsiteY38" fmla="*/ 0 h 319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47089" h="3190672">
                <a:moveTo>
                  <a:pt x="340468" y="0"/>
                </a:moveTo>
                <a:lnTo>
                  <a:pt x="603114" y="0"/>
                </a:lnTo>
                <a:lnTo>
                  <a:pt x="963038" y="145915"/>
                </a:lnTo>
                <a:lnTo>
                  <a:pt x="1196502" y="223736"/>
                </a:lnTo>
                <a:lnTo>
                  <a:pt x="1517514" y="525293"/>
                </a:lnTo>
                <a:lnTo>
                  <a:pt x="1556425" y="622570"/>
                </a:lnTo>
                <a:lnTo>
                  <a:pt x="1245140" y="826851"/>
                </a:lnTo>
                <a:lnTo>
                  <a:pt x="1070042" y="943583"/>
                </a:lnTo>
                <a:lnTo>
                  <a:pt x="1031131" y="1196502"/>
                </a:lnTo>
                <a:lnTo>
                  <a:pt x="1060314" y="1566153"/>
                </a:lnTo>
                <a:lnTo>
                  <a:pt x="1206229" y="1848255"/>
                </a:lnTo>
                <a:lnTo>
                  <a:pt x="1361872" y="1935804"/>
                </a:lnTo>
                <a:lnTo>
                  <a:pt x="1809344" y="2033081"/>
                </a:lnTo>
                <a:lnTo>
                  <a:pt x="1945531" y="2062264"/>
                </a:lnTo>
                <a:lnTo>
                  <a:pt x="1974714" y="2266544"/>
                </a:lnTo>
                <a:lnTo>
                  <a:pt x="2169268" y="2354093"/>
                </a:lnTo>
                <a:lnTo>
                  <a:pt x="2247089" y="2509736"/>
                </a:lnTo>
                <a:lnTo>
                  <a:pt x="2227634" y="2684834"/>
                </a:lnTo>
                <a:lnTo>
                  <a:pt x="2101174" y="2986391"/>
                </a:lnTo>
                <a:lnTo>
                  <a:pt x="2052536" y="3142034"/>
                </a:lnTo>
                <a:lnTo>
                  <a:pt x="1809344" y="3190672"/>
                </a:lnTo>
                <a:lnTo>
                  <a:pt x="1527242" y="3073940"/>
                </a:lnTo>
                <a:lnTo>
                  <a:pt x="1439693" y="2966936"/>
                </a:lnTo>
                <a:lnTo>
                  <a:pt x="1186774" y="2675106"/>
                </a:lnTo>
                <a:lnTo>
                  <a:pt x="1050587" y="2519464"/>
                </a:lnTo>
                <a:lnTo>
                  <a:pt x="856034" y="2451370"/>
                </a:lnTo>
                <a:lnTo>
                  <a:pt x="690663" y="2324910"/>
                </a:lnTo>
                <a:lnTo>
                  <a:pt x="729574" y="2033081"/>
                </a:lnTo>
                <a:lnTo>
                  <a:pt x="671208" y="1712068"/>
                </a:lnTo>
                <a:lnTo>
                  <a:pt x="486383" y="1498059"/>
                </a:lnTo>
                <a:lnTo>
                  <a:pt x="233463" y="1332689"/>
                </a:lnTo>
                <a:lnTo>
                  <a:pt x="87548" y="1128408"/>
                </a:lnTo>
                <a:lnTo>
                  <a:pt x="38910" y="914400"/>
                </a:lnTo>
                <a:lnTo>
                  <a:pt x="0" y="787940"/>
                </a:lnTo>
                <a:lnTo>
                  <a:pt x="58365" y="632298"/>
                </a:lnTo>
                <a:lnTo>
                  <a:pt x="87548" y="428017"/>
                </a:lnTo>
                <a:lnTo>
                  <a:pt x="116731" y="291829"/>
                </a:lnTo>
                <a:lnTo>
                  <a:pt x="223736" y="136187"/>
                </a:lnTo>
                <a:lnTo>
                  <a:pt x="340468" y="0"/>
                </a:lnTo>
                <a:close/>
              </a:path>
            </a:pathLst>
          </a:custGeom>
          <a:solidFill>
            <a:schemeClr val="accent1">
              <a:alpha val="6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Título 1"/>
          <p:cNvSpPr>
            <a:spLocks noGrp="1"/>
          </p:cNvSpPr>
          <p:nvPr>
            <p:ph type="title"/>
          </p:nvPr>
        </p:nvSpPr>
        <p:spPr>
          <a:xfrm>
            <a:off x="4067944" y="332656"/>
            <a:ext cx="4618856" cy="864096"/>
          </a:xfrm>
        </p:spPr>
        <p:txBody>
          <a:bodyPr/>
          <a:lstStyle/>
          <a:p>
            <a:r>
              <a:rPr lang="es-MX" dirty="0"/>
              <a:t>Sub Zonas de Exportación</a:t>
            </a:r>
          </a:p>
        </p:txBody>
      </p:sp>
      <p:sp>
        <p:nvSpPr>
          <p:cNvPr id="14" name="CuadroTexto 13"/>
          <p:cNvSpPr txBox="1"/>
          <p:nvPr/>
        </p:nvSpPr>
        <p:spPr>
          <a:xfrm>
            <a:off x="6516216" y="1546108"/>
            <a:ext cx="1944216" cy="369332"/>
          </a:xfrm>
          <a:prstGeom prst="rect">
            <a:avLst/>
          </a:prstGeom>
          <a:noFill/>
        </p:spPr>
        <p:txBody>
          <a:bodyPr wrap="square" rtlCol="0">
            <a:spAutoFit/>
          </a:bodyPr>
          <a:lstStyle/>
          <a:p>
            <a:r>
              <a:rPr lang="es-MX" dirty="0"/>
              <a:t>Noreste</a:t>
            </a:r>
          </a:p>
        </p:txBody>
      </p:sp>
      <p:pic>
        <p:nvPicPr>
          <p:cNvPr id="15" name="Imagen 14"/>
          <p:cNvPicPr>
            <a:picLocks noChangeAspect="1"/>
          </p:cNvPicPr>
          <p:nvPr/>
        </p:nvPicPr>
        <p:blipFill>
          <a:blip r:embed="rId2"/>
          <a:stretch>
            <a:fillRect/>
          </a:stretch>
        </p:blipFill>
        <p:spPr>
          <a:xfrm>
            <a:off x="6752602" y="4740809"/>
            <a:ext cx="1853658" cy="1260947"/>
          </a:xfrm>
          <a:prstGeom prst="rect">
            <a:avLst/>
          </a:prstGeom>
        </p:spPr>
      </p:pic>
    </p:spTree>
    <p:extLst>
      <p:ext uri="{BB962C8B-B14F-4D97-AF65-F5344CB8AC3E}">
        <p14:creationId xmlns:p14="http://schemas.microsoft.com/office/powerpoint/2010/main" val="29359348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6752602" y="4740809"/>
            <a:ext cx="1853658" cy="1260947"/>
          </a:xfrm>
          <a:prstGeom prst="rect">
            <a:avLst/>
          </a:prstGeom>
        </p:spPr>
      </p:pic>
      <p:sp>
        <p:nvSpPr>
          <p:cNvPr id="6" name="Freeform 15"/>
          <p:cNvSpPr>
            <a:spLocks/>
          </p:cNvSpPr>
          <p:nvPr/>
        </p:nvSpPr>
        <p:spPr bwMode="auto">
          <a:xfrm>
            <a:off x="755576" y="1628800"/>
            <a:ext cx="4824536" cy="3960440"/>
          </a:xfrm>
          <a:custGeom>
            <a:avLst/>
            <a:gdLst>
              <a:gd name="T0" fmla="*/ 2147483647 w 1145"/>
              <a:gd name="T1" fmla="*/ 2147483647 h 1022"/>
              <a:gd name="T2" fmla="*/ 2147483647 w 1145"/>
              <a:gd name="T3" fmla="*/ 2147483647 h 1022"/>
              <a:gd name="T4" fmla="*/ 2147483647 w 1145"/>
              <a:gd name="T5" fmla="*/ 2147483647 h 1022"/>
              <a:gd name="T6" fmla="*/ 2147483647 w 1145"/>
              <a:gd name="T7" fmla="*/ 2147483647 h 1022"/>
              <a:gd name="T8" fmla="*/ 2147483647 w 1145"/>
              <a:gd name="T9" fmla="*/ 2147483647 h 1022"/>
              <a:gd name="T10" fmla="*/ 2147483647 w 1145"/>
              <a:gd name="T11" fmla="*/ 2147483647 h 1022"/>
              <a:gd name="T12" fmla="*/ 2147483647 w 1145"/>
              <a:gd name="T13" fmla="*/ 2147483647 h 1022"/>
              <a:gd name="T14" fmla="*/ 2147483647 w 1145"/>
              <a:gd name="T15" fmla="*/ 0 h 1022"/>
              <a:gd name="T16" fmla="*/ 2147483647 w 1145"/>
              <a:gd name="T17" fmla="*/ 0 h 1022"/>
              <a:gd name="T18" fmla="*/ 2147483647 w 1145"/>
              <a:gd name="T19" fmla="*/ 2147483647 h 1022"/>
              <a:gd name="T20" fmla="*/ 2147483647 w 1145"/>
              <a:gd name="T21" fmla="*/ 2147483647 h 1022"/>
              <a:gd name="T22" fmla="*/ 2147483647 w 1145"/>
              <a:gd name="T23" fmla="*/ 2147483647 h 1022"/>
              <a:gd name="T24" fmla="*/ 2147483647 w 1145"/>
              <a:gd name="T25" fmla="*/ 2147483647 h 1022"/>
              <a:gd name="T26" fmla="*/ 2147483647 w 1145"/>
              <a:gd name="T27" fmla="*/ 2147483647 h 1022"/>
              <a:gd name="T28" fmla="*/ 2147483647 w 1145"/>
              <a:gd name="T29" fmla="*/ 2147483647 h 1022"/>
              <a:gd name="T30" fmla="*/ 2147483647 w 1145"/>
              <a:gd name="T31" fmla="*/ 2147483647 h 1022"/>
              <a:gd name="T32" fmla="*/ 2147483647 w 1145"/>
              <a:gd name="T33" fmla="*/ 2147483647 h 1022"/>
              <a:gd name="T34" fmla="*/ 2147483647 w 1145"/>
              <a:gd name="T35" fmla="*/ 2147483647 h 1022"/>
              <a:gd name="T36" fmla="*/ 2147483647 w 1145"/>
              <a:gd name="T37" fmla="*/ 2147483647 h 1022"/>
              <a:gd name="T38" fmla="*/ 2147483647 w 1145"/>
              <a:gd name="T39" fmla="*/ 2147483647 h 1022"/>
              <a:gd name="T40" fmla="*/ 2147483647 w 1145"/>
              <a:gd name="T41" fmla="*/ 2147483647 h 1022"/>
              <a:gd name="T42" fmla="*/ 2147483647 w 1145"/>
              <a:gd name="T43" fmla="*/ 2147483647 h 1022"/>
              <a:gd name="T44" fmla="*/ 2147483647 w 1145"/>
              <a:gd name="T45" fmla="*/ 2147483647 h 1022"/>
              <a:gd name="T46" fmla="*/ 2147483647 w 1145"/>
              <a:gd name="T47" fmla="*/ 2147483647 h 1022"/>
              <a:gd name="T48" fmla="*/ 2147483647 w 1145"/>
              <a:gd name="T49" fmla="*/ 2147483647 h 1022"/>
              <a:gd name="T50" fmla="*/ 2147483647 w 1145"/>
              <a:gd name="T51" fmla="*/ 2147483647 h 1022"/>
              <a:gd name="T52" fmla="*/ 2147483647 w 1145"/>
              <a:gd name="T53" fmla="*/ 2147483647 h 1022"/>
              <a:gd name="T54" fmla="*/ 2147483647 w 1145"/>
              <a:gd name="T55" fmla="*/ 2147483647 h 1022"/>
              <a:gd name="T56" fmla="*/ 2147483647 w 1145"/>
              <a:gd name="T57" fmla="*/ 2147483647 h 1022"/>
              <a:gd name="T58" fmla="*/ 2147483647 w 1145"/>
              <a:gd name="T59" fmla="*/ 2147483647 h 1022"/>
              <a:gd name="T60" fmla="*/ 2147483647 w 1145"/>
              <a:gd name="T61" fmla="*/ 2147483647 h 1022"/>
              <a:gd name="T62" fmla="*/ 2147483647 w 1145"/>
              <a:gd name="T63" fmla="*/ 2147483647 h 1022"/>
              <a:gd name="T64" fmla="*/ 2147483647 w 1145"/>
              <a:gd name="T65" fmla="*/ 2147483647 h 1022"/>
              <a:gd name="T66" fmla="*/ 2147483647 w 1145"/>
              <a:gd name="T67" fmla="*/ 2147483647 h 1022"/>
              <a:gd name="T68" fmla="*/ 2147483647 w 1145"/>
              <a:gd name="T69" fmla="*/ 2147483647 h 1022"/>
              <a:gd name="T70" fmla="*/ 2147483647 w 1145"/>
              <a:gd name="T71" fmla="*/ 2147483647 h 1022"/>
              <a:gd name="T72" fmla="*/ 2147483647 w 1145"/>
              <a:gd name="T73" fmla="*/ 2147483647 h 1022"/>
              <a:gd name="T74" fmla="*/ 2147483647 w 1145"/>
              <a:gd name="T75" fmla="*/ 2147483647 h 1022"/>
              <a:gd name="T76" fmla="*/ 2147483647 w 1145"/>
              <a:gd name="T77" fmla="*/ 2147483647 h 1022"/>
              <a:gd name="T78" fmla="*/ 2147483647 w 1145"/>
              <a:gd name="T79" fmla="*/ 2147483647 h 1022"/>
              <a:gd name="T80" fmla="*/ 2147483647 w 1145"/>
              <a:gd name="T81" fmla="*/ 2147483647 h 1022"/>
              <a:gd name="T82" fmla="*/ 2147483647 w 1145"/>
              <a:gd name="T83" fmla="*/ 2147483647 h 1022"/>
              <a:gd name="T84" fmla="*/ 2147483647 w 1145"/>
              <a:gd name="T85" fmla="*/ 2147483647 h 1022"/>
              <a:gd name="T86" fmla="*/ 0 w 1145"/>
              <a:gd name="T87" fmla="*/ 2147483647 h 1022"/>
              <a:gd name="T88" fmla="*/ 2147483647 w 1145"/>
              <a:gd name="T89" fmla="*/ 2147483647 h 1022"/>
              <a:gd name="T90" fmla="*/ 2147483647 w 1145"/>
              <a:gd name="T91" fmla="*/ 2147483647 h 1022"/>
              <a:gd name="T92" fmla="*/ 2147483647 w 1145"/>
              <a:gd name="T93" fmla="*/ 2147483647 h 1022"/>
              <a:gd name="T94" fmla="*/ 2147483647 w 1145"/>
              <a:gd name="T95" fmla="*/ 2147483647 h 1022"/>
              <a:gd name="T96" fmla="*/ 2147483647 w 1145"/>
              <a:gd name="T97" fmla="*/ 2147483647 h 1022"/>
              <a:gd name="T98" fmla="*/ 2147483647 w 1145"/>
              <a:gd name="T99" fmla="*/ 2147483647 h 1022"/>
              <a:gd name="T100" fmla="*/ 2147483647 w 1145"/>
              <a:gd name="T101" fmla="*/ 2147483647 h 1022"/>
              <a:gd name="T102" fmla="*/ 2147483647 w 1145"/>
              <a:gd name="T103" fmla="*/ 2147483647 h 1022"/>
              <a:gd name="T104" fmla="*/ 2147483647 w 1145"/>
              <a:gd name="T105" fmla="*/ 2147483647 h 102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45"/>
              <a:gd name="T160" fmla="*/ 0 h 1022"/>
              <a:gd name="T161" fmla="*/ 1145 w 1145"/>
              <a:gd name="T162" fmla="*/ 1022 h 102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45" h="1022">
                <a:moveTo>
                  <a:pt x="50" y="288"/>
                </a:moveTo>
                <a:lnTo>
                  <a:pt x="180" y="230"/>
                </a:lnTo>
                <a:lnTo>
                  <a:pt x="381" y="331"/>
                </a:lnTo>
                <a:lnTo>
                  <a:pt x="475" y="288"/>
                </a:lnTo>
                <a:lnTo>
                  <a:pt x="489" y="245"/>
                </a:lnTo>
                <a:lnTo>
                  <a:pt x="518" y="115"/>
                </a:lnTo>
                <a:lnTo>
                  <a:pt x="525" y="8"/>
                </a:lnTo>
                <a:lnTo>
                  <a:pt x="525" y="0"/>
                </a:lnTo>
                <a:lnTo>
                  <a:pt x="583" y="0"/>
                </a:lnTo>
                <a:lnTo>
                  <a:pt x="762" y="87"/>
                </a:lnTo>
                <a:lnTo>
                  <a:pt x="784" y="94"/>
                </a:lnTo>
                <a:lnTo>
                  <a:pt x="827" y="195"/>
                </a:lnTo>
                <a:lnTo>
                  <a:pt x="885" y="288"/>
                </a:lnTo>
                <a:lnTo>
                  <a:pt x="949" y="360"/>
                </a:lnTo>
                <a:lnTo>
                  <a:pt x="1007" y="381"/>
                </a:lnTo>
                <a:lnTo>
                  <a:pt x="1007" y="475"/>
                </a:lnTo>
                <a:lnTo>
                  <a:pt x="1108" y="496"/>
                </a:lnTo>
                <a:lnTo>
                  <a:pt x="1144" y="540"/>
                </a:lnTo>
                <a:lnTo>
                  <a:pt x="899" y="669"/>
                </a:lnTo>
                <a:lnTo>
                  <a:pt x="899" y="726"/>
                </a:lnTo>
                <a:lnTo>
                  <a:pt x="798" y="798"/>
                </a:lnTo>
                <a:lnTo>
                  <a:pt x="719" y="813"/>
                </a:lnTo>
                <a:lnTo>
                  <a:pt x="568" y="884"/>
                </a:lnTo>
                <a:lnTo>
                  <a:pt x="518" y="1021"/>
                </a:lnTo>
                <a:lnTo>
                  <a:pt x="475" y="1021"/>
                </a:lnTo>
                <a:lnTo>
                  <a:pt x="446" y="985"/>
                </a:lnTo>
                <a:lnTo>
                  <a:pt x="403" y="985"/>
                </a:lnTo>
                <a:lnTo>
                  <a:pt x="374" y="956"/>
                </a:lnTo>
                <a:lnTo>
                  <a:pt x="345" y="935"/>
                </a:lnTo>
                <a:lnTo>
                  <a:pt x="338" y="928"/>
                </a:lnTo>
                <a:lnTo>
                  <a:pt x="324" y="928"/>
                </a:lnTo>
                <a:lnTo>
                  <a:pt x="309" y="870"/>
                </a:lnTo>
                <a:lnTo>
                  <a:pt x="288" y="849"/>
                </a:lnTo>
                <a:lnTo>
                  <a:pt x="237" y="834"/>
                </a:lnTo>
                <a:lnTo>
                  <a:pt x="230" y="834"/>
                </a:lnTo>
                <a:lnTo>
                  <a:pt x="223" y="827"/>
                </a:lnTo>
                <a:lnTo>
                  <a:pt x="180" y="834"/>
                </a:lnTo>
                <a:lnTo>
                  <a:pt x="122" y="834"/>
                </a:lnTo>
                <a:lnTo>
                  <a:pt x="108" y="805"/>
                </a:lnTo>
                <a:lnTo>
                  <a:pt x="79" y="762"/>
                </a:lnTo>
                <a:lnTo>
                  <a:pt x="79" y="726"/>
                </a:lnTo>
                <a:lnTo>
                  <a:pt x="29" y="683"/>
                </a:lnTo>
                <a:lnTo>
                  <a:pt x="7" y="626"/>
                </a:lnTo>
                <a:lnTo>
                  <a:pt x="0" y="619"/>
                </a:lnTo>
                <a:lnTo>
                  <a:pt x="50" y="583"/>
                </a:lnTo>
                <a:lnTo>
                  <a:pt x="57" y="568"/>
                </a:lnTo>
                <a:lnTo>
                  <a:pt x="108" y="532"/>
                </a:lnTo>
                <a:lnTo>
                  <a:pt x="108" y="460"/>
                </a:lnTo>
                <a:lnTo>
                  <a:pt x="57" y="396"/>
                </a:lnTo>
                <a:lnTo>
                  <a:pt x="50" y="331"/>
                </a:lnTo>
                <a:lnTo>
                  <a:pt x="57" y="353"/>
                </a:lnTo>
                <a:lnTo>
                  <a:pt x="65" y="288"/>
                </a:lnTo>
                <a:lnTo>
                  <a:pt x="50" y="288"/>
                </a:lnTo>
              </a:path>
            </a:pathLst>
          </a:custGeom>
          <a:gradFill rotWithShape="0">
            <a:gsLst>
              <a:gs pos="0">
                <a:schemeClr val="bg1"/>
              </a:gs>
              <a:gs pos="0">
                <a:srgbClr val="F0AAD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FD27C5"/>
            </a:extrusionClr>
          </a:sp3d>
        </p:spPr>
        <p:txBody>
          <a:bodyPr>
            <a:flatTx/>
          </a:bodyPr>
          <a:lstStyle/>
          <a:p>
            <a:endParaRPr lang="es-MX"/>
          </a:p>
        </p:txBody>
      </p:sp>
      <p:sp>
        <p:nvSpPr>
          <p:cNvPr id="7" name="Forma libre 6"/>
          <p:cNvSpPr/>
          <p:nvPr/>
        </p:nvSpPr>
        <p:spPr>
          <a:xfrm>
            <a:off x="2169268" y="4795736"/>
            <a:ext cx="963038" cy="700392"/>
          </a:xfrm>
          <a:custGeom>
            <a:avLst/>
            <a:gdLst>
              <a:gd name="connsiteX0" fmla="*/ 0 w 963038"/>
              <a:gd name="connsiteY0" fmla="*/ 243192 h 700392"/>
              <a:gd name="connsiteX1" fmla="*/ 116732 w 963038"/>
              <a:gd name="connsiteY1" fmla="*/ 428017 h 700392"/>
              <a:gd name="connsiteX2" fmla="*/ 311285 w 963038"/>
              <a:gd name="connsiteY2" fmla="*/ 476655 h 700392"/>
              <a:gd name="connsiteX3" fmla="*/ 505838 w 963038"/>
              <a:gd name="connsiteY3" fmla="*/ 554477 h 700392"/>
              <a:gd name="connsiteX4" fmla="*/ 622570 w 963038"/>
              <a:gd name="connsiteY4" fmla="*/ 700392 h 700392"/>
              <a:gd name="connsiteX5" fmla="*/ 836579 w 963038"/>
              <a:gd name="connsiteY5" fmla="*/ 544749 h 700392"/>
              <a:gd name="connsiteX6" fmla="*/ 914400 w 963038"/>
              <a:gd name="connsiteY6" fmla="*/ 340468 h 700392"/>
              <a:gd name="connsiteX7" fmla="*/ 963038 w 963038"/>
              <a:gd name="connsiteY7" fmla="*/ 165370 h 700392"/>
              <a:gd name="connsiteX8" fmla="*/ 778213 w 963038"/>
              <a:gd name="connsiteY8" fmla="*/ 29183 h 700392"/>
              <a:gd name="connsiteX9" fmla="*/ 408562 w 963038"/>
              <a:gd name="connsiteY9" fmla="*/ 0 h 700392"/>
              <a:gd name="connsiteX10" fmla="*/ 145915 w 963038"/>
              <a:gd name="connsiteY10" fmla="*/ 38911 h 700392"/>
              <a:gd name="connsiteX11" fmla="*/ 0 w 963038"/>
              <a:gd name="connsiteY11" fmla="*/ 243192 h 70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63038" h="700392">
                <a:moveTo>
                  <a:pt x="0" y="243192"/>
                </a:moveTo>
                <a:lnTo>
                  <a:pt x="116732" y="428017"/>
                </a:lnTo>
                <a:lnTo>
                  <a:pt x="311285" y="476655"/>
                </a:lnTo>
                <a:lnTo>
                  <a:pt x="505838" y="554477"/>
                </a:lnTo>
                <a:lnTo>
                  <a:pt x="622570" y="700392"/>
                </a:lnTo>
                <a:lnTo>
                  <a:pt x="836579" y="544749"/>
                </a:lnTo>
                <a:lnTo>
                  <a:pt x="914400" y="340468"/>
                </a:lnTo>
                <a:lnTo>
                  <a:pt x="963038" y="165370"/>
                </a:lnTo>
                <a:lnTo>
                  <a:pt x="778213" y="29183"/>
                </a:lnTo>
                <a:lnTo>
                  <a:pt x="408562" y="0"/>
                </a:lnTo>
                <a:lnTo>
                  <a:pt x="145915" y="38911"/>
                </a:lnTo>
                <a:lnTo>
                  <a:pt x="0" y="243192"/>
                </a:lnTo>
                <a:close/>
              </a:path>
            </a:pathLst>
          </a:custGeom>
          <a:solidFill>
            <a:schemeClr val="accent6">
              <a:alpha val="6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Forma libre 7"/>
          <p:cNvSpPr/>
          <p:nvPr/>
        </p:nvSpPr>
        <p:spPr>
          <a:xfrm>
            <a:off x="1157591" y="4056434"/>
            <a:ext cx="972766" cy="807396"/>
          </a:xfrm>
          <a:custGeom>
            <a:avLst/>
            <a:gdLst>
              <a:gd name="connsiteX0" fmla="*/ 145915 w 972766"/>
              <a:gd name="connsiteY0" fmla="*/ 0 h 807396"/>
              <a:gd name="connsiteX1" fmla="*/ 9728 w 972766"/>
              <a:gd name="connsiteY1" fmla="*/ 282102 h 807396"/>
              <a:gd name="connsiteX2" fmla="*/ 0 w 972766"/>
              <a:gd name="connsiteY2" fmla="*/ 564204 h 807396"/>
              <a:gd name="connsiteX3" fmla="*/ 97277 w 972766"/>
              <a:gd name="connsiteY3" fmla="*/ 690664 h 807396"/>
              <a:gd name="connsiteX4" fmla="*/ 457200 w 972766"/>
              <a:gd name="connsiteY4" fmla="*/ 642026 h 807396"/>
              <a:gd name="connsiteX5" fmla="*/ 622571 w 972766"/>
              <a:gd name="connsiteY5" fmla="*/ 710119 h 807396"/>
              <a:gd name="connsiteX6" fmla="*/ 787941 w 972766"/>
              <a:gd name="connsiteY6" fmla="*/ 807396 h 807396"/>
              <a:gd name="connsiteX7" fmla="*/ 933856 w 972766"/>
              <a:gd name="connsiteY7" fmla="*/ 719847 h 807396"/>
              <a:gd name="connsiteX8" fmla="*/ 972766 w 972766"/>
              <a:gd name="connsiteY8" fmla="*/ 564204 h 807396"/>
              <a:gd name="connsiteX9" fmla="*/ 953311 w 972766"/>
              <a:gd name="connsiteY9" fmla="*/ 408562 h 807396"/>
              <a:gd name="connsiteX10" fmla="*/ 749030 w 972766"/>
              <a:gd name="connsiteY10" fmla="*/ 243192 h 807396"/>
              <a:gd name="connsiteX11" fmla="*/ 661481 w 972766"/>
              <a:gd name="connsiteY11" fmla="*/ 155643 h 807396"/>
              <a:gd name="connsiteX12" fmla="*/ 564205 w 972766"/>
              <a:gd name="connsiteY12" fmla="*/ 126460 h 807396"/>
              <a:gd name="connsiteX13" fmla="*/ 272375 w 972766"/>
              <a:gd name="connsiteY13" fmla="*/ 165370 h 807396"/>
              <a:gd name="connsiteX14" fmla="*/ 145915 w 972766"/>
              <a:gd name="connsiteY14" fmla="*/ 0 h 80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2766" h="807396">
                <a:moveTo>
                  <a:pt x="145915" y="0"/>
                </a:moveTo>
                <a:lnTo>
                  <a:pt x="9728" y="282102"/>
                </a:lnTo>
                <a:lnTo>
                  <a:pt x="0" y="564204"/>
                </a:lnTo>
                <a:lnTo>
                  <a:pt x="97277" y="690664"/>
                </a:lnTo>
                <a:lnTo>
                  <a:pt x="457200" y="642026"/>
                </a:lnTo>
                <a:lnTo>
                  <a:pt x="622571" y="710119"/>
                </a:lnTo>
                <a:lnTo>
                  <a:pt x="787941" y="807396"/>
                </a:lnTo>
                <a:lnTo>
                  <a:pt x="933856" y="719847"/>
                </a:lnTo>
                <a:lnTo>
                  <a:pt x="972766" y="564204"/>
                </a:lnTo>
                <a:lnTo>
                  <a:pt x="953311" y="408562"/>
                </a:lnTo>
                <a:lnTo>
                  <a:pt x="749030" y="243192"/>
                </a:lnTo>
                <a:lnTo>
                  <a:pt x="661481" y="155643"/>
                </a:lnTo>
                <a:lnTo>
                  <a:pt x="564205" y="126460"/>
                </a:lnTo>
                <a:lnTo>
                  <a:pt x="272375" y="165370"/>
                </a:lnTo>
                <a:lnTo>
                  <a:pt x="145915" y="0"/>
                </a:lnTo>
                <a:close/>
              </a:path>
            </a:pathLst>
          </a:custGeom>
          <a:solidFill>
            <a:srgbClr val="00B0F0">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Forma libre 8"/>
          <p:cNvSpPr/>
          <p:nvPr/>
        </p:nvSpPr>
        <p:spPr>
          <a:xfrm>
            <a:off x="856034" y="2665379"/>
            <a:ext cx="1391055" cy="1605064"/>
          </a:xfrm>
          <a:custGeom>
            <a:avLst/>
            <a:gdLst>
              <a:gd name="connsiteX0" fmla="*/ 311285 w 1391055"/>
              <a:gd name="connsiteY0" fmla="*/ 291830 h 1605064"/>
              <a:gd name="connsiteX1" fmla="*/ 340468 w 1391055"/>
              <a:gd name="connsiteY1" fmla="*/ 136187 h 1605064"/>
              <a:gd name="connsiteX2" fmla="*/ 476655 w 1391055"/>
              <a:gd name="connsiteY2" fmla="*/ 0 h 1605064"/>
              <a:gd name="connsiteX3" fmla="*/ 661481 w 1391055"/>
              <a:gd name="connsiteY3" fmla="*/ 29183 h 1605064"/>
              <a:gd name="connsiteX4" fmla="*/ 1011677 w 1391055"/>
              <a:gd name="connsiteY4" fmla="*/ 116732 h 1605064"/>
              <a:gd name="connsiteX5" fmla="*/ 1303506 w 1391055"/>
              <a:gd name="connsiteY5" fmla="*/ 204281 h 1605064"/>
              <a:gd name="connsiteX6" fmla="*/ 1391055 w 1391055"/>
              <a:gd name="connsiteY6" fmla="*/ 359923 h 1605064"/>
              <a:gd name="connsiteX7" fmla="*/ 1254868 w 1391055"/>
              <a:gd name="connsiteY7" fmla="*/ 496110 h 1605064"/>
              <a:gd name="connsiteX8" fmla="*/ 1157592 w 1391055"/>
              <a:gd name="connsiteY8" fmla="*/ 544749 h 1605064"/>
              <a:gd name="connsiteX9" fmla="*/ 1011677 w 1391055"/>
              <a:gd name="connsiteY9" fmla="*/ 632298 h 1605064"/>
              <a:gd name="connsiteX10" fmla="*/ 943583 w 1391055"/>
              <a:gd name="connsiteY10" fmla="*/ 680936 h 1605064"/>
              <a:gd name="connsiteX11" fmla="*/ 904672 w 1391055"/>
              <a:gd name="connsiteY11" fmla="*/ 700391 h 1605064"/>
              <a:gd name="connsiteX12" fmla="*/ 797668 w 1391055"/>
              <a:gd name="connsiteY12" fmla="*/ 749030 h 1605064"/>
              <a:gd name="connsiteX13" fmla="*/ 729575 w 1391055"/>
              <a:gd name="connsiteY13" fmla="*/ 836578 h 1605064"/>
              <a:gd name="connsiteX14" fmla="*/ 612843 w 1391055"/>
              <a:gd name="connsiteY14" fmla="*/ 933855 h 1605064"/>
              <a:gd name="connsiteX15" fmla="*/ 564204 w 1391055"/>
              <a:gd name="connsiteY15" fmla="*/ 1001949 h 1605064"/>
              <a:gd name="connsiteX16" fmla="*/ 544749 w 1391055"/>
              <a:gd name="connsiteY16" fmla="*/ 1040859 h 1605064"/>
              <a:gd name="connsiteX17" fmla="*/ 437745 w 1391055"/>
              <a:gd name="connsiteY17" fmla="*/ 1235412 h 1605064"/>
              <a:gd name="connsiteX18" fmla="*/ 369651 w 1391055"/>
              <a:gd name="connsiteY18" fmla="*/ 1322961 h 1605064"/>
              <a:gd name="connsiteX19" fmla="*/ 291830 w 1391055"/>
              <a:gd name="connsiteY19" fmla="*/ 1498059 h 1605064"/>
              <a:gd name="connsiteX20" fmla="*/ 233464 w 1391055"/>
              <a:gd name="connsiteY20" fmla="*/ 1585608 h 1605064"/>
              <a:gd name="connsiteX21" fmla="*/ 145915 w 1391055"/>
              <a:gd name="connsiteY21" fmla="*/ 1605064 h 1605064"/>
              <a:gd name="connsiteX22" fmla="*/ 19455 w 1391055"/>
              <a:gd name="connsiteY22" fmla="*/ 1527242 h 1605064"/>
              <a:gd name="connsiteX23" fmla="*/ 0 w 1391055"/>
              <a:gd name="connsiteY23" fmla="*/ 1429966 h 1605064"/>
              <a:gd name="connsiteX24" fmla="*/ 38911 w 1391055"/>
              <a:gd name="connsiteY24" fmla="*/ 1313234 h 1605064"/>
              <a:gd name="connsiteX25" fmla="*/ 175098 w 1391055"/>
              <a:gd name="connsiteY25" fmla="*/ 1235412 h 1605064"/>
              <a:gd name="connsiteX26" fmla="*/ 272375 w 1391055"/>
              <a:gd name="connsiteY26" fmla="*/ 1138136 h 1605064"/>
              <a:gd name="connsiteX27" fmla="*/ 408562 w 1391055"/>
              <a:gd name="connsiteY27" fmla="*/ 963038 h 1605064"/>
              <a:gd name="connsiteX28" fmla="*/ 418289 w 1391055"/>
              <a:gd name="connsiteY28" fmla="*/ 739302 h 1605064"/>
              <a:gd name="connsiteX29" fmla="*/ 350196 w 1391055"/>
              <a:gd name="connsiteY29" fmla="*/ 642025 h 1605064"/>
              <a:gd name="connsiteX30" fmla="*/ 233464 w 1391055"/>
              <a:gd name="connsiteY30" fmla="*/ 505838 h 1605064"/>
              <a:gd name="connsiteX31" fmla="*/ 204281 w 1391055"/>
              <a:gd name="connsiteY31" fmla="*/ 408561 h 1605064"/>
              <a:gd name="connsiteX32" fmla="*/ 214009 w 1391055"/>
              <a:gd name="connsiteY32" fmla="*/ 282102 h 1605064"/>
              <a:gd name="connsiteX33" fmla="*/ 291830 w 1391055"/>
              <a:gd name="connsiteY33" fmla="*/ 223736 h 1605064"/>
              <a:gd name="connsiteX34" fmla="*/ 311285 w 1391055"/>
              <a:gd name="connsiteY34" fmla="*/ 291830 h 160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91055" h="1605064">
                <a:moveTo>
                  <a:pt x="311285" y="291830"/>
                </a:moveTo>
                <a:lnTo>
                  <a:pt x="340468" y="136187"/>
                </a:lnTo>
                <a:lnTo>
                  <a:pt x="476655" y="0"/>
                </a:lnTo>
                <a:lnTo>
                  <a:pt x="661481" y="29183"/>
                </a:lnTo>
                <a:lnTo>
                  <a:pt x="1011677" y="116732"/>
                </a:lnTo>
                <a:lnTo>
                  <a:pt x="1303506" y="204281"/>
                </a:lnTo>
                <a:lnTo>
                  <a:pt x="1391055" y="359923"/>
                </a:lnTo>
                <a:lnTo>
                  <a:pt x="1254868" y="496110"/>
                </a:lnTo>
                <a:cubicBezTo>
                  <a:pt x="1171548" y="548186"/>
                  <a:pt x="1207637" y="544749"/>
                  <a:pt x="1157592" y="544749"/>
                </a:cubicBezTo>
                <a:lnTo>
                  <a:pt x="1011677" y="632298"/>
                </a:lnTo>
                <a:cubicBezTo>
                  <a:pt x="988979" y="648511"/>
                  <a:pt x="967116" y="665961"/>
                  <a:pt x="943583" y="680936"/>
                </a:cubicBezTo>
                <a:cubicBezTo>
                  <a:pt x="931349" y="688721"/>
                  <a:pt x="904672" y="700391"/>
                  <a:pt x="904672" y="700391"/>
                </a:cubicBezTo>
                <a:lnTo>
                  <a:pt x="797668" y="749030"/>
                </a:lnTo>
                <a:cubicBezTo>
                  <a:pt x="743699" y="824586"/>
                  <a:pt x="768754" y="797399"/>
                  <a:pt x="729575" y="836578"/>
                </a:cubicBezTo>
                <a:lnTo>
                  <a:pt x="612843" y="933855"/>
                </a:lnTo>
                <a:cubicBezTo>
                  <a:pt x="596630" y="956553"/>
                  <a:pt x="579180" y="978416"/>
                  <a:pt x="564204" y="1001949"/>
                </a:cubicBezTo>
                <a:cubicBezTo>
                  <a:pt x="556419" y="1014183"/>
                  <a:pt x="544749" y="1040859"/>
                  <a:pt x="544749" y="1040859"/>
                </a:cubicBezTo>
                <a:lnTo>
                  <a:pt x="437745" y="1235412"/>
                </a:lnTo>
                <a:lnTo>
                  <a:pt x="369651" y="1322961"/>
                </a:lnTo>
                <a:lnTo>
                  <a:pt x="291830" y="1498059"/>
                </a:lnTo>
                <a:lnTo>
                  <a:pt x="233464" y="1585608"/>
                </a:lnTo>
                <a:lnTo>
                  <a:pt x="145915" y="1605064"/>
                </a:lnTo>
                <a:lnTo>
                  <a:pt x="19455" y="1527242"/>
                </a:lnTo>
                <a:lnTo>
                  <a:pt x="0" y="1429966"/>
                </a:lnTo>
                <a:lnTo>
                  <a:pt x="38911" y="1313234"/>
                </a:lnTo>
                <a:lnTo>
                  <a:pt x="175098" y="1235412"/>
                </a:lnTo>
                <a:lnTo>
                  <a:pt x="272375" y="1138136"/>
                </a:lnTo>
                <a:lnTo>
                  <a:pt x="408562" y="963038"/>
                </a:lnTo>
                <a:lnTo>
                  <a:pt x="418289" y="739302"/>
                </a:lnTo>
                <a:lnTo>
                  <a:pt x="350196" y="642025"/>
                </a:lnTo>
                <a:lnTo>
                  <a:pt x="233464" y="505838"/>
                </a:lnTo>
                <a:lnTo>
                  <a:pt x="204281" y="408561"/>
                </a:lnTo>
                <a:lnTo>
                  <a:pt x="214009" y="282102"/>
                </a:lnTo>
                <a:lnTo>
                  <a:pt x="291830" y="223736"/>
                </a:lnTo>
                <a:lnTo>
                  <a:pt x="311285" y="291830"/>
                </a:lnTo>
                <a:close/>
              </a:path>
            </a:pathLst>
          </a:custGeom>
          <a:solidFill>
            <a:srgbClr val="8EE57F">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Forma libre 10"/>
          <p:cNvSpPr/>
          <p:nvPr/>
        </p:nvSpPr>
        <p:spPr>
          <a:xfrm>
            <a:off x="2908570" y="1848255"/>
            <a:ext cx="1478604" cy="2373549"/>
          </a:xfrm>
          <a:custGeom>
            <a:avLst/>
            <a:gdLst>
              <a:gd name="connsiteX0" fmla="*/ 214009 w 1478604"/>
              <a:gd name="connsiteY0" fmla="*/ 58366 h 2373549"/>
              <a:gd name="connsiteX1" fmla="*/ 214009 w 1478604"/>
              <a:gd name="connsiteY1" fmla="*/ 58366 h 2373549"/>
              <a:gd name="connsiteX2" fmla="*/ 87549 w 1478604"/>
              <a:gd name="connsiteY2" fmla="*/ 126460 h 2373549"/>
              <a:gd name="connsiteX3" fmla="*/ 19456 w 1478604"/>
              <a:gd name="connsiteY3" fmla="*/ 350196 h 2373549"/>
              <a:gd name="connsiteX4" fmla="*/ 19456 w 1478604"/>
              <a:gd name="connsiteY4" fmla="*/ 457200 h 2373549"/>
              <a:gd name="connsiteX5" fmla="*/ 0 w 1478604"/>
              <a:gd name="connsiteY5" fmla="*/ 544749 h 2373549"/>
              <a:gd name="connsiteX6" fmla="*/ 97277 w 1478604"/>
              <a:gd name="connsiteY6" fmla="*/ 642026 h 2373549"/>
              <a:gd name="connsiteX7" fmla="*/ 262647 w 1478604"/>
              <a:gd name="connsiteY7" fmla="*/ 787941 h 2373549"/>
              <a:gd name="connsiteX8" fmla="*/ 369651 w 1478604"/>
              <a:gd name="connsiteY8" fmla="*/ 1021405 h 2373549"/>
              <a:gd name="connsiteX9" fmla="*/ 359924 w 1478604"/>
              <a:gd name="connsiteY9" fmla="*/ 1371600 h 2373549"/>
              <a:gd name="connsiteX10" fmla="*/ 632298 w 1478604"/>
              <a:gd name="connsiteY10" fmla="*/ 1789890 h 2373549"/>
              <a:gd name="connsiteX11" fmla="*/ 885217 w 1478604"/>
              <a:gd name="connsiteY11" fmla="*/ 2013626 h 2373549"/>
              <a:gd name="connsiteX12" fmla="*/ 1001949 w 1478604"/>
              <a:gd name="connsiteY12" fmla="*/ 2247090 h 2373549"/>
              <a:gd name="connsiteX13" fmla="*/ 1235413 w 1478604"/>
              <a:gd name="connsiteY13" fmla="*/ 2373549 h 2373549"/>
              <a:gd name="connsiteX14" fmla="*/ 1459149 w 1478604"/>
              <a:gd name="connsiteY14" fmla="*/ 2188724 h 2373549"/>
              <a:gd name="connsiteX15" fmla="*/ 1478604 w 1478604"/>
              <a:gd name="connsiteY15" fmla="*/ 1974715 h 2373549"/>
              <a:gd name="connsiteX16" fmla="*/ 1449421 w 1478604"/>
              <a:gd name="connsiteY16" fmla="*/ 1809345 h 2373549"/>
              <a:gd name="connsiteX17" fmla="*/ 1400783 w 1478604"/>
              <a:gd name="connsiteY17" fmla="*/ 1566154 h 2373549"/>
              <a:gd name="connsiteX18" fmla="*/ 1459149 w 1478604"/>
              <a:gd name="connsiteY18" fmla="*/ 1439694 h 2373549"/>
              <a:gd name="connsiteX19" fmla="*/ 1322962 w 1478604"/>
              <a:gd name="connsiteY19" fmla="*/ 1284051 h 2373549"/>
              <a:gd name="connsiteX20" fmla="*/ 1254868 w 1478604"/>
              <a:gd name="connsiteY20" fmla="*/ 1235413 h 2373549"/>
              <a:gd name="connsiteX21" fmla="*/ 1186775 w 1478604"/>
              <a:gd name="connsiteY21" fmla="*/ 1186775 h 2373549"/>
              <a:gd name="connsiteX22" fmla="*/ 933856 w 1478604"/>
              <a:gd name="connsiteY22" fmla="*/ 1060315 h 2373549"/>
              <a:gd name="connsiteX23" fmla="*/ 846307 w 1478604"/>
              <a:gd name="connsiteY23" fmla="*/ 856034 h 2373549"/>
              <a:gd name="connsiteX24" fmla="*/ 817124 w 1478604"/>
              <a:gd name="connsiteY24" fmla="*/ 768485 h 2373549"/>
              <a:gd name="connsiteX25" fmla="*/ 758758 w 1478604"/>
              <a:gd name="connsiteY25" fmla="*/ 573932 h 2373549"/>
              <a:gd name="connsiteX26" fmla="*/ 564204 w 1478604"/>
              <a:gd name="connsiteY26" fmla="*/ 350196 h 2373549"/>
              <a:gd name="connsiteX27" fmla="*/ 564204 w 1478604"/>
              <a:gd name="connsiteY27" fmla="*/ 233464 h 2373549"/>
              <a:gd name="connsiteX28" fmla="*/ 496111 w 1478604"/>
              <a:gd name="connsiteY28" fmla="*/ 97277 h 2373549"/>
              <a:gd name="connsiteX29" fmla="*/ 428017 w 1478604"/>
              <a:gd name="connsiteY29" fmla="*/ 0 h 2373549"/>
              <a:gd name="connsiteX30" fmla="*/ 369651 w 1478604"/>
              <a:gd name="connsiteY30" fmla="*/ 68094 h 2373549"/>
              <a:gd name="connsiteX31" fmla="*/ 214009 w 1478604"/>
              <a:gd name="connsiteY31" fmla="*/ 58366 h 2373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78604" h="2373549">
                <a:moveTo>
                  <a:pt x="214009" y="58366"/>
                </a:moveTo>
                <a:lnTo>
                  <a:pt x="214009" y="58366"/>
                </a:lnTo>
                <a:lnTo>
                  <a:pt x="87549" y="126460"/>
                </a:lnTo>
                <a:lnTo>
                  <a:pt x="19456" y="350196"/>
                </a:lnTo>
                <a:lnTo>
                  <a:pt x="19456" y="457200"/>
                </a:lnTo>
                <a:lnTo>
                  <a:pt x="0" y="544749"/>
                </a:lnTo>
                <a:lnTo>
                  <a:pt x="97277" y="642026"/>
                </a:lnTo>
                <a:lnTo>
                  <a:pt x="262647" y="787941"/>
                </a:lnTo>
                <a:lnTo>
                  <a:pt x="369651" y="1021405"/>
                </a:lnTo>
                <a:lnTo>
                  <a:pt x="359924" y="1371600"/>
                </a:lnTo>
                <a:lnTo>
                  <a:pt x="632298" y="1789890"/>
                </a:lnTo>
                <a:lnTo>
                  <a:pt x="885217" y="2013626"/>
                </a:lnTo>
                <a:lnTo>
                  <a:pt x="1001949" y="2247090"/>
                </a:lnTo>
                <a:lnTo>
                  <a:pt x="1235413" y="2373549"/>
                </a:lnTo>
                <a:lnTo>
                  <a:pt x="1459149" y="2188724"/>
                </a:lnTo>
                <a:lnTo>
                  <a:pt x="1478604" y="1974715"/>
                </a:lnTo>
                <a:lnTo>
                  <a:pt x="1449421" y="1809345"/>
                </a:lnTo>
                <a:lnTo>
                  <a:pt x="1400783" y="1566154"/>
                </a:lnTo>
                <a:lnTo>
                  <a:pt x="1459149" y="1439694"/>
                </a:lnTo>
                <a:lnTo>
                  <a:pt x="1322962" y="1284051"/>
                </a:lnTo>
                <a:cubicBezTo>
                  <a:pt x="1300264" y="1267838"/>
                  <a:pt x="1278077" y="1250886"/>
                  <a:pt x="1254868" y="1235413"/>
                </a:cubicBezTo>
                <a:cubicBezTo>
                  <a:pt x="1187067" y="1190212"/>
                  <a:pt x="1225080" y="1225080"/>
                  <a:pt x="1186775" y="1186775"/>
                </a:cubicBezTo>
                <a:lnTo>
                  <a:pt x="933856" y="1060315"/>
                </a:lnTo>
                <a:lnTo>
                  <a:pt x="846307" y="856034"/>
                </a:lnTo>
                <a:lnTo>
                  <a:pt x="817124" y="768485"/>
                </a:lnTo>
                <a:lnTo>
                  <a:pt x="758758" y="573932"/>
                </a:lnTo>
                <a:lnTo>
                  <a:pt x="564204" y="350196"/>
                </a:lnTo>
                <a:lnTo>
                  <a:pt x="564204" y="233464"/>
                </a:lnTo>
                <a:lnTo>
                  <a:pt x="496111" y="97277"/>
                </a:lnTo>
                <a:lnTo>
                  <a:pt x="428017" y="0"/>
                </a:lnTo>
                <a:lnTo>
                  <a:pt x="369651" y="68094"/>
                </a:lnTo>
                <a:lnTo>
                  <a:pt x="214009" y="58366"/>
                </a:lnTo>
                <a:close/>
              </a:path>
            </a:pathLst>
          </a:custGeom>
          <a:solidFill>
            <a:srgbClr val="FFFF00">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Forma libre 11"/>
          <p:cNvSpPr/>
          <p:nvPr/>
        </p:nvSpPr>
        <p:spPr>
          <a:xfrm>
            <a:off x="3433864" y="1692613"/>
            <a:ext cx="2146248" cy="2461098"/>
          </a:xfrm>
          <a:custGeom>
            <a:avLst/>
            <a:gdLst>
              <a:gd name="connsiteX0" fmla="*/ 155642 w 2013625"/>
              <a:gd name="connsiteY0" fmla="*/ 466927 h 2461098"/>
              <a:gd name="connsiteX1" fmla="*/ 77821 w 2013625"/>
              <a:gd name="connsiteY1" fmla="*/ 301557 h 2461098"/>
              <a:gd name="connsiteX2" fmla="*/ 9727 w 2013625"/>
              <a:gd name="connsiteY2" fmla="*/ 175098 h 2461098"/>
              <a:gd name="connsiteX3" fmla="*/ 0 w 2013625"/>
              <a:gd name="connsiteY3" fmla="*/ 77821 h 2461098"/>
              <a:gd name="connsiteX4" fmla="*/ 0 w 2013625"/>
              <a:gd name="connsiteY4" fmla="*/ 29183 h 2461098"/>
              <a:gd name="connsiteX5" fmla="*/ 107004 w 2013625"/>
              <a:gd name="connsiteY5" fmla="*/ 0 h 2461098"/>
              <a:gd name="connsiteX6" fmla="*/ 233464 w 2013625"/>
              <a:gd name="connsiteY6" fmla="*/ 19455 h 2461098"/>
              <a:gd name="connsiteX7" fmla="*/ 359923 w 2013625"/>
              <a:gd name="connsiteY7" fmla="*/ 58366 h 2461098"/>
              <a:gd name="connsiteX8" fmla="*/ 466927 w 2013625"/>
              <a:gd name="connsiteY8" fmla="*/ 262647 h 2461098"/>
              <a:gd name="connsiteX9" fmla="*/ 612842 w 2013625"/>
              <a:gd name="connsiteY9" fmla="*/ 437744 h 2461098"/>
              <a:gd name="connsiteX10" fmla="*/ 680936 w 2013625"/>
              <a:gd name="connsiteY10" fmla="*/ 583659 h 2461098"/>
              <a:gd name="connsiteX11" fmla="*/ 739302 w 2013625"/>
              <a:gd name="connsiteY11" fmla="*/ 778213 h 2461098"/>
              <a:gd name="connsiteX12" fmla="*/ 836579 w 2013625"/>
              <a:gd name="connsiteY12" fmla="*/ 1021404 h 2461098"/>
              <a:gd name="connsiteX13" fmla="*/ 933855 w 2013625"/>
              <a:gd name="connsiteY13" fmla="*/ 1157591 h 2461098"/>
              <a:gd name="connsiteX14" fmla="*/ 1284051 w 2013625"/>
              <a:gd name="connsiteY14" fmla="*/ 1449421 h 2461098"/>
              <a:gd name="connsiteX15" fmla="*/ 1313234 w 2013625"/>
              <a:gd name="connsiteY15" fmla="*/ 1653702 h 2461098"/>
              <a:gd name="connsiteX16" fmla="*/ 1507787 w 2013625"/>
              <a:gd name="connsiteY16" fmla="*/ 1819072 h 2461098"/>
              <a:gd name="connsiteX17" fmla="*/ 1673157 w 2013625"/>
              <a:gd name="connsiteY17" fmla="*/ 1896893 h 2461098"/>
              <a:gd name="connsiteX18" fmla="*/ 1955259 w 2013625"/>
              <a:gd name="connsiteY18" fmla="*/ 1887166 h 2461098"/>
              <a:gd name="connsiteX19" fmla="*/ 2013625 w 2013625"/>
              <a:gd name="connsiteY19" fmla="*/ 1984442 h 2461098"/>
              <a:gd name="connsiteX20" fmla="*/ 1926076 w 2013625"/>
              <a:gd name="connsiteY20" fmla="*/ 2101174 h 2461098"/>
              <a:gd name="connsiteX21" fmla="*/ 1770434 w 2013625"/>
              <a:gd name="connsiteY21" fmla="*/ 2237361 h 2461098"/>
              <a:gd name="connsiteX22" fmla="*/ 1546698 w 2013625"/>
              <a:gd name="connsiteY22" fmla="*/ 2315183 h 2461098"/>
              <a:gd name="connsiteX23" fmla="*/ 1449421 w 2013625"/>
              <a:gd name="connsiteY23" fmla="*/ 2334638 h 2461098"/>
              <a:gd name="connsiteX24" fmla="*/ 1050587 w 2013625"/>
              <a:gd name="connsiteY24" fmla="*/ 2422187 h 2461098"/>
              <a:gd name="connsiteX25" fmla="*/ 963038 w 2013625"/>
              <a:gd name="connsiteY25" fmla="*/ 2461098 h 2461098"/>
              <a:gd name="connsiteX26" fmla="*/ 953310 w 2013625"/>
              <a:gd name="connsiteY26" fmla="*/ 2334638 h 2461098"/>
              <a:gd name="connsiteX27" fmla="*/ 1011676 w 2013625"/>
              <a:gd name="connsiteY27" fmla="*/ 2140085 h 2461098"/>
              <a:gd name="connsiteX28" fmla="*/ 1070042 w 2013625"/>
              <a:gd name="connsiteY28" fmla="*/ 1984442 h 2461098"/>
              <a:gd name="connsiteX29" fmla="*/ 1021404 w 2013625"/>
              <a:gd name="connsiteY29" fmla="*/ 1789889 h 2461098"/>
              <a:gd name="connsiteX30" fmla="*/ 1001949 w 2013625"/>
              <a:gd name="connsiteY30" fmla="*/ 1624519 h 2461098"/>
              <a:gd name="connsiteX31" fmla="*/ 933855 w 2013625"/>
              <a:gd name="connsiteY31" fmla="*/ 1429966 h 2461098"/>
              <a:gd name="connsiteX32" fmla="*/ 778213 w 2013625"/>
              <a:gd name="connsiteY32" fmla="*/ 1352144 h 2461098"/>
              <a:gd name="connsiteX33" fmla="*/ 632298 w 2013625"/>
              <a:gd name="connsiteY33" fmla="*/ 1274323 h 2461098"/>
              <a:gd name="connsiteX34" fmla="*/ 466927 w 2013625"/>
              <a:gd name="connsiteY34" fmla="*/ 1186774 h 2461098"/>
              <a:gd name="connsiteX35" fmla="*/ 350196 w 2013625"/>
              <a:gd name="connsiteY35" fmla="*/ 1011676 h 2461098"/>
              <a:gd name="connsiteX36" fmla="*/ 223736 w 2013625"/>
              <a:gd name="connsiteY36" fmla="*/ 739302 h 2461098"/>
              <a:gd name="connsiteX37" fmla="*/ 175098 w 2013625"/>
              <a:gd name="connsiteY37" fmla="*/ 593387 h 2461098"/>
              <a:gd name="connsiteX38" fmla="*/ 155642 w 2013625"/>
              <a:gd name="connsiteY38" fmla="*/ 466927 h 246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13625" h="2461098">
                <a:moveTo>
                  <a:pt x="155642" y="466927"/>
                </a:moveTo>
                <a:lnTo>
                  <a:pt x="77821" y="301557"/>
                </a:lnTo>
                <a:lnTo>
                  <a:pt x="9727" y="175098"/>
                </a:lnTo>
                <a:lnTo>
                  <a:pt x="0" y="77821"/>
                </a:lnTo>
                <a:lnTo>
                  <a:pt x="0" y="29183"/>
                </a:lnTo>
                <a:lnTo>
                  <a:pt x="107004" y="0"/>
                </a:lnTo>
                <a:lnTo>
                  <a:pt x="233464" y="19455"/>
                </a:lnTo>
                <a:lnTo>
                  <a:pt x="359923" y="58366"/>
                </a:lnTo>
                <a:lnTo>
                  <a:pt x="466927" y="262647"/>
                </a:lnTo>
                <a:lnTo>
                  <a:pt x="612842" y="437744"/>
                </a:lnTo>
                <a:lnTo>
                  <a:pt x="680936" y="583659"/>
                </a:lnTo>
                <a:lnTo>
                  <a:pt x="739302" y="778213"/>
                </a:lnTo>
                <a:lnTo>
                  <a:pt x="836579" y="1021404"/>
                </a:lnTo>
                <a:lnTo>
                  <a:pt x="933855" y="1157591"/>
                </a:lnTo>
                <a:lnTo>
                  <a:pt x="1284051" y="1449421"/>
                </a:lnTo>
                <a:lnTo>
                  <a:pt x="1313234" y="1653702"/>
                </a:lnTo>
                <a:lnTo>
                  <a:pt x="1507787" y="1819072"/>
                </a:lnTo>
                <a:lnTo>
                  <a:pt x="1673157" y="1896893"/>
                </a:lnTo>
                <a:lnTo>
                  <a:pt x="1955259" y="1887166"/>
                </a:lnTo>
                <a:lnTo>
                  <a:pt x="2013625" y="1984442"/>
                </a:lnTo>
                <a:lnTo>
                  <a:pt x="1926076" y="2101174"/>
                </a:lnTo>
                <a:lnTo>
                  <a:pt x="1770434" y="2237361"/>
                </a:lnTo>
                <a:lnTo>
                  <a:pt x="1546698" y="2315183"/>
                </a:lnTo>
                <a:lnTo>
                  <a:pt x="1449421" y="2334638"/>
                </a:lnTo>
                <a:lnTo>
                  <a:pt x="1050587" y="2422187"/>
                </a:lnTo>
                <a:lnTo>
                  <a:pt x="963038" y="2461098"/>
                </a:lnTo>
                <a:lnTo>
                  <a:pt x="953310" y="2334638"/>
                </a:lnTo>
                <a:lnTo>
                  <a:pt x="1011676" y="2140085"/>
                </a:lnTo>
                <a:lnTo>
                  <a:pt x="1070042" y="1984442"/>
                </a:lnTo>
                <a:lnTo>
                  <a:pt x="1021404" y="1789889"/>
                </a:lnTo>
                <a:lnTo>
                  <a:pt x="1001949" y="1624519"/>
                </a:lnTo>
                <a:lnTo>
                  <a:pt x="933855" y="1429966"/>
                </a:lnTo>
                <a:lnTo>
                  <a:pt x="778213" y="1352144"/>
                </a:lnTo>
                <a:lnTo>
                  <a:pt x="632298" y="1274323"/>
                </a:lnTo>
                <a:lnTo>
                  <a:pt x="466927" y="1186774"/>
                </a:lnTo>
                <a:lnTo>
                  <a:pt x="350196" y="1011676"/>
                </a:lnTo>
                <a:lnTo>
                  <a:pt x="223736" y="739302"/>
                </a:lnTo>
                <a:lnTo>
                  <a:pt x="175098" y="593387"/>
                </a:lnTo>
                <a:lnTo>
                  <a:pt x="155642" y="466927"/>
                </a:lnTo>
                <a:close/>
              </a:path>
            </a:pathLst>
          </a:custGeom>
          <a:solidFill>
            <a:schemeClr val="accent6">
              <a:lumMod val="75000"/>
              <a:alpha val="6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Forma libre 12"/>
          <p:cNvSpPr/>
          <p:nvPr/>
        </p:nvSpPr>
        <p:spPr>
          <a:xfrm>
            <a:off x="1536970" y="2852937"/>
            <a:ext cx="2850204" cy="1952528"/>
          </a:xfrm>
          <a:custGeom>
            <a:avLst/>
            <a:gdLst>
              <a:gd name="connsiteX0" fmla="*/ 214009 w 2733473"/>
              <a:gd name="connsiteY0" fmla="*/ 807395 h 1848255"/>
              <a:gd name="connsiteX1" fmla="*/ 379379 w 2733473"/>
              <a:gd name="connsiteY1" fmla="*/ 544748 h 1848255"/>
              <a:gd name="connsiteX2" fmla="*/ 622570 w 2733473"/>
              <a:gd name="connsiteY2" fmla="*/ 330740 h 1848255"/>
              <a:gd name="connsiteX3" fmla="*/ 836579 w 2733473"/>
              <a:gd name="connsiteY3" fmla="*/ 116731 h 1848255"/>
              <a:gd name="connsiteX4" fmla="*/ 1001949 w 2733473"/>
              <a:gd name="connsiteY4" fmla="*/ 9727 h 1848255"/>
              <a:gd name="connsiteX5" fmla="*/ 1118681 w 2733473"/>
              <a:gd name="connsiteY5" fmla="*/ 0 h 1848255"/>
              <a:gd name="connsiteX6" fmla="*/ 1245141 w 2733473"/>
              <a:gd name="connsiteY6" fmla="*/ 77821 h 1848255"/>
              <a:gd name="connsiteX7" fmla="*/ 1478604 w 2733473"/>
              <a:gd name="connsiteY7" fmla="*/ 262646 h 1848255"/>
              <a:gd name="connsiteX8" fmla="*/ 1682885 w 2733473"/>
              <a:gd name="connsiteY8" fmla="*/ 642025 h 1848255"/>
              <a:gd name="connsiteX9" fmla="*/ 1770434 w 2733473"/>
              <a:gd name="connsiteY9" fmla="*/ 914400 h 1848255"/>
              <a:gd name="connsiteX10" fmla="*/ 1896894 w 2733473"/>
              <a:gd name="connsiteY10" fmla="*/ 1118680 h 1848255"/>
              <a:gd name="connsiteX11" fmla="*/ 2198451 w 2733473"/>
              <a:gd name="connsiteY11" fmla="*/ 1245140 h 1848255"/>
              <a:gd name="connsiteX12" fmla="*/ 2431915 w 2733473"/>
              <a:gd name="connsiteY12" fmla="*/ 1264595 h 1848255"/>
              <a:gd name="connsiteX13" fmla="*/ 2607013 w 2733473"/>
              <a:gd name="connsiteY13" fmla="*/ 1400782 h 1848255"/>
              <a:gd name="connsiteX14" fmla="*/ 2733473 w 2733473"/>
              <a:gd name="connsiteY14" fmla="*/ 1429965 h 1848255"/>
              <a:gd name="connsiteX15" fmla="*/ 2645924 w 2733473"/>
              <a:gd name="connsiteY15" fmla="*/ 1643974 h 1848255"/>
              <a:gd name="connsiteX16" fmla="*/ 2451370 w 2733473"/>
              <a:gd name="connsiteY16" fmla="*/ 1702340 h 1848255"/>
              <a:gd name="connsiteX17" fmla="*/ 2101175 w 2733473"/>
              <a:gd name="connsiteY17" fmla="*/ 1799617 h 1848255"/>
              <a:gd name="connsiteX18" fmla="*/ 1857983 w 2733473"/>
              <a:gd name="connsiteY18" fmla="*/ 1819072 h 1848255"/>
              <a:gd name="connsiteX19" fmla="*/ 1517515 w 2733473"/>
              <a:gd name="connsiteY19" fmla="*/ 1848255 h 1848255"/>
              <a:gd name="connsiteX20" fmla="*/ 1410511 w 2733473"/>
              <a:gd name="connsiteY20" fmla="*/ 1780161 h 1848255"/>
              <a:gd name="connsiteX21" fmla="*/ 1254868 w 2733473"/>
              <a:gd name="connsiteY21" fmla="*/ 1702340 h 1848255"/>
              <a:gd name="connsiteX22" fmla="*/ 1196502 w 2733473"/>
              <a:gd name="connsiteY22" fmla="*/ 1614791 h 1848255"/>
              <a:gd name="connsiteX23" fmla="*/ 953311 w 2733473"/>
              <a:gd name="connsiteY23" fmla="*/ 1595336 h 1848255"/>
              <a:gd name="connsiteX24" fmla="*/ 758758 w 2733473"/>
              <a:gd name="connsiteY24" fmla="*/ 1566153 h 1848255"/>
              <a:gd name="connsiteX25" fmla="*/ 719847 w 2733473"/>
              <a:gd name="connsiteY25" fmla="*/ 1371600 h 1848255"/>
              <a:gd name="connsiteX26" fmla="*/ 710119 w 2733473"/>
              <a:gd name="connsiteY26" fmla="*/ 1284051 h 1848255"/>
              <a:gd name="connsiteX27" fmla="*/ 642026 w 2733473"/>
              <a:gd name="connsiteY27" fmla="*/ 1167319 h 1848255"/>
              <a:gd name="connsiteX28" fmla="*/ 311285 w 2733473"/>
              <a:gd name="connsiteY28" fmla="*/ 1089497 h 1848255"/>
              <a:gd name="connsiteX29" fmla="*/ 68094 w 2733473"/>
              <a:gd name="connsiteY29" fmla="*/ 1089497 h 1848255"/>
              <a:gd name="connsiteX30" fmla="*/ 0 w 2733473"/>
              <a:gd name="connsiteY30" fmla="*/ 953310 h 1848255"/>
              <a:gd name="connsiteX31" fmla="*/ 97277 w 2733473"/>
              <a:gd name="connsiteY31" fmla="*/ 778212 h 1848255"/>
              <a:gd name="connsiteX32" fmla="*/ 214009 w 2733473"/>
              <a:gd name="connsiteY32" fmla="*/ 807395 h 184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33473" h="1848255">
                <a:moveTo>
                  <a:pt x="214009" y="807395"/>
                </a:moveTo>
                <a:lnTo>
                  <a:pt x="379379" y="544748"/>
                </a:lnTo>
                <a:lnTo>
                  <a:pt x="622570" y="330740"/>
                </a:lnTo>
                <a:lnTo>
                  <a:pt x="836579" y="116731"/>
                </a:lnTo>
                <a:lnTo>
                  <a:pt x="1001949" y="9727"/>
                </a:lnTo>
                <a:lnTo>
                  <a:pt x="1118681" y="0"/>
                </a:lnTo>
                <a:lnTo>
                  <a:pt x="1245141" y="77821"/>
                </a:lnTo>
                <a:lnTo>
                  <a:pt x="1478604" y="262646"/>
                </a:lnTo>
                <a:lnTo>
                  <a:pt x="1682885" y="642025"/>
                </a:lnTo>
                <a:lnTo>
                  <a:pt x="1770434" y="914400"/>
                </a:lnTo>
                <a:lnTo>
                  <a:pt x="1896894" y="1118680"/>
                </a:lnTo>
                <a:lnTo>
                  <a:pt x="2198451" y="1245140"/>
                </a:lnTo>
                <a:lnTo>
                  <a:pt x="2431915" y="1264595"/>
                </a:lnTo>
                <a:lnTo>
                  <a:pt x="2607013" y="1400782"/>
                </a:lnTo>
                <a:lnTo>
                  <a:pt x="2733473" y="1429965"/>
                </a:lnTo>
                <a:lnTo>
                  <a:pt x="2645924" y="1643974"/>
                </a:lnTo>
                <a:lnTo>
                  <a:pt x="2451370" y="1702340"/>
                </a:lnTo>
                <a:lnTo>
                  <a:pt x="2101175" y="1799617"/>
                </a:lnTo>
                <a:lnTo>
                  <a:pt x="1857983" y="1819072"/>
                </a:lnTo>
                <a:lnTo>
                  <a:pt x="1517515" y="1848255"/>
                </a:lnTo>
                <a:lnTo>
                  <a:pt x="1410511" y="1780161"/>
                </a:lnTo>
                <a:lnTo>
                  <a:pt x="1254868" y="1702340"/>
                </a:lnTo>
                <a:lnTo>
                  <a:pt x="1196502" y="1614791"/>
                </a:lnTo>
                <a:lnTo>
                  <a:pt x="953311" y="1595336"/>
                </a:lnTo>
                <a:lnTo>
                  <a:pt x="758758" y="1566153"/>
                </a:lnTo>
                <a:lnTo>
                  <a:pt x="719847" y="1371600"/>
                </a:lnTo>
                <a:lnTo>
                  <a:pt x="710119" y="1284051"/>
                </a:lnTo>
                <a:lnTo>
                  <a:pt x="642026" y="1167319"/>
                </a:lnTo>
                <a:lnTo>
                  <a:pt x="311285" y="1089497"/>
                </a:lnTo>
                <a:lnTo>
                  <a:pt x="68094" y="1089497"/>
                </a:lnTo>
                <a:lnTo>
                  <a:pt x="0" y="953310"/>
                </a:lnTo>
                <a:lnTo>
                  <a:pt x="97277" y="778212"/>
                </a:lnTo>
                <a:lnTo>
                  <a:pt x="214009" y="807395"/>
                </a:lnTo>
                <a:close/>
              </a:path>
            </a:pathLst>
          </a:custGeom>
          <a:solidFill>
            <a:srgbClr val="FD27C5">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0" name="CuadroTexto 19"/>
          <p:cNvSpPr txBox="1"/>
          <p:nvPr/>
        </p:nvSpPr>
        <p:spPr>
          <a:xfrm>
            <a:off x="4925377" y="3962632"/>
            <a:ext cx="3070202" cy="369332"/>
          </a:xfrm>
          <a:prstGeom prst="rect">
            <a:avLst/>
          </a:prstGeom>
          <a:noFill/>
        </p:spPr>
        <p:txBody>
          <a:bodyPr wrap="square" rtlCol="0">
            <a:spAutoFit/>
          </a:bodyPr>
          <a:lstStyle/>
          <a:p>
            <a:r>
              <a:rPr lang="es-MX" dirty="0"/>
              <a:t>14 Querétaro / San Luis Potosí</a:t>
            </a:r>
          </a:p>
        </p:txBody>
      </p:sp>
      <p:sp>
        <p:nvSpPr>
          <p:cNvPr id="21" name="CuadroTexto 20"/>
          <p:cNvSpPr txBox="1"/>
          <p:nvPr/>
        </p:nvSpPr>
        <p:spPr>
          <a:xfrm>
            <a:off x="1890247" y="1881857"/>
            <a:ext cx="1119996" cy="369332"/>
          </a:xfrm>
          <a:prstGeom prst="rect">
            <a:avLst/>
          </a:prstGeom>
          <a:noFill/>
        </p:spPr>
        <p:txBody>
          <a:bodyPr wrap="square" rtlCol="0">
            <a:spAutoFit/>
          </a:bodyPr>
          <a:lstStyle/>
          <a:p>
            <a:r>
              <a:rPr lang="es-MX" dirty="0"/>
              <a:t>13 Centro</a:t>
            </a:r>
          </a:p>
        </p:txBody>
      </p:sp>
      <p:sp>
        <p:nvSpPr>
          <p:cNvPr id="22" name="CuadroTexto 21"/>
          <p:cNvSpPr txBox="1"/>
          <p:nvPr/>
        </p:nvSpPr>
        <p:spPr>
          <a:xfrm>
            <a:off x="3010243" y="5253823"/>
            <a:ext cx="2044929" cy="369332"/>
          </a:xfrm>
          <a:prstGeom prst="rect">
            <a:avLst/>
          </a:prstGeom>
          <a:noFill/>
        </p:spPr>
        <p:txBody>
          <a:bodyPr wrap="square" rtlCol="0">
            <a:spAutoFit/>
          </a:bodyPr>
          <a:lstStyle/>
          <a:p>
            <a:r>
              <a:rPr lang="es-MX" dirty="0"/>
              <a:t>16 Lázaro Cárdenas</a:t>
            </a:r>
          </a:p>
        </p:txBody>
      </p:sp>
      <p:sp>
        <p:nvSpPr>
          <p:cNvPr id="23" name="CuadroTexto 22"/>
          <p:cNvSpPr txBox="1"/>
          <p:nvPr/>
        </p:nvSpPr>
        <p:spPr>
          <a:xfrm>
            <a:off x="3827787" y="4653081"/>
            <a:ext cx="2674466" cy="369332"/>
          </a:xfrm>
          <a:prstGeom prst="rect">
            <a:avLst/>
          </a:prstGeom>
          <a:noFill/>
        </p:spPr>
        <p:txBody>
          <a:bodyPr wrap="square" rtlCol="0">
            <a:spAutoFit/>
          </a:bodyPr>
          <a:lstStyle/>
          <a:p>
            <a:r>
              <a:rPr lang="es-MX" dirty="0"/>
              <a:t>12 Guadalajara / Carapan</a:t>
            </a:r>
          </a:p>
        </p:txBody>
      </p:sp>
      <p:sp>
        <p:nvSpPr>
          <p:cNvPr id="24" name="Título 1"/>
          <p:cNvSpPr>
            <a:spLocks noGrp="1"/>
          </p:cNvSpPr>
          <p:nvPr>
            <p:ph type="title"/>
          </p:nvPr>
        </p:nvSpPr>
        <p:spPr>
          <a:xfrm>
            <a:off x="4067944" y="332656"/>
            <a:ext cx="4618856" cy="864096"/>
          </a:xfrm>
        </p:spPr>
        <p:txBody>
          <a:bodyPr/>
          <a:lstStyle/>
          <a:p>
            <a:r>
              <a:rPr lang="es-MX" dirty="0"/>
              <a:t>Sub Zonas de Exportación</a:t>
            </a:r>
          </a:p>
        </p:txBody>
      </p:sp>
      <p:sp>
        <p:nvSpPr>
          <p:cNvPr id="25" name="CuadroTexto 24"/>
          <p:cNvSpPr txBox="1"/>
          <p:nvPr/>
        </p:nvSpPr>
        <p:spPr>
          <a:xfrm>
            <a:off x="6516216" y="1546108"/>
            <a:ext cx="1944216" cy="369332"/>
          </a:xfrm>
          <a:prstGeom prst="rect">
            <a:avLst/>
          </a:prstGeom>
          <a:noFill/>
        </p:spPr>
        <p:txBody>
          <a:bodyPr wrap="square" rtlCol="0">
            <a:spAutoFit/>
          </a:bodyPr>
          <a:lstStyle/>
          <a:p>
            <a:r>
              <a:rPr lang="es-MX" dirty="0"/>
              <a:t>Occidental</a:t>
            </a:r>
          </a:p>
        </p:txBody>
      </p:sp>
      <p:sp>
        <p:nvSpPr>
          <p:cNvPr id="26" name="CuadroTexto 25"/>
          <p:cNvSpPr txBox="1"/>
          <p:nvPr/>
        </p:nvSpPr>
        <p:spPr>
          <a:xfrm>
            <a:off x="436171" y="4828280"/>
            <a:ext cx="1552121" cy="369332"/>
          </a:xfrm>
          <a:prstGeom prst="rect">
            <a:avLst/>
          </a:prstGeom>
          <a:noFill/>
        </p:spPr>
        <p:txBody>
          <a:bodyPr wrap="square" rtlCol="0">
            <a:spAutoFit/>
          </a:bodyPr>
          <a:lstStyle/>
          <a:p>
            <a:r>
              <a:rPr lang="es-MX" dirty="0"/>
              <a:t>15 Manzanillo</a:t>
            </a:r>
          </a:p>
        </p:txBody>
      </p:sp>
      <p:sp>
        <p:nvSpPr>
          <p:cNvPr id="27" name="CuadroTexto 26"/>
          <p:cNvSpPr txBox="1"/>
          <p:nvPr/>
        </p:nvSpPr>
        <p:spPr>
          <a:xfrm>
            <a:off x="339587" y="3274820"/>
            <a:ext cx="1032894" cy="369332"/>
          </a:xfrm>
          <a:prstGeom prst="rect">
            <a:avLst/>
          </a:prstGeom>
          <a:noFill/>
        </p:spPr>
        <p:txBody>
          <a:bodyPr wrap="square" rtlCol="0">
            <a:spAutoFit/>
          </a:bodyPr>
          <a:lstStyle/>
          <a:p>
            <a:r>
              <a:rPr lang="es-MX" dirty="0"/>
              <a:t>11 Tepic</a:t>
            </a:r>
          </a:p>
        </p:txBody>
      </p:sp>
    </p:spTree>
    <p:extLst>
      <p:ext uri="{BB962C8B-B14F-4D97-AF65-F5344CB8AC3E}">
        <p14:creationId xmlns:p14="http://schemas.microsoft.com/office/powerpoint/2010/main" val="29778594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
          <p:cNvSpPr>
            <a:spLocks/>
          </p:cNvSpPr>
          <p:nvPr/>
        </p:nvSpPr>
        <p:spPr bwMode="auto">
          <a:xfrm>
            <a:off x="611560" y="1730983"/>
            <a:ext cx="3960440" cy="3168352"/>
          </a:xfrm>
          <a:custGeom>
            <a:avLst/>
            <a:gdLst>
              <a:gd name="T0" fmla="*/ 0 w 699"/>
              <a:gd name="T1" fmla="*/ 2147483647 h 511"/>
              <a:gd name="T2" fmla="*/ 2147483647 w 699"/>
              <a:gd name="T3" fmla="*/ 2147483647 h 511"/>
              <a:gd name="T4" fmla="*/ 2147483647 w 699"/>
              <a:gd name="T5" fmla="*/ 2147483647 h 511"/>
              <a:gd name="T6" fmla="*/ 2147483647 w 699"/>
              <a:gd name="T7" fmla="*/ 2147483647 h 511"/>
              <a:gd name="T8" fmla="*/ 2147483647 w 699"/>
              <a:gd name="T9" fmla="*/ 2147483647 h 511"/>
              <a:gd name="T10" fmla="*/ 2147483647 w 699"/>
              <a:gd name="T11" fmla="*/ 2147483647 h 511"/>
              <a:gd name="T12" fmla="*/ 2147483647 w 699"/>
              <a:gd name="T13" fmla="*/ 2147483647 h 511"/>
              <a:gd name="T14" fmla="*/ 2147483647 w 699"/>
              <a:gd name="T15" fmla="*/ 2147483647 h 511"/>
              <a:gd name="T16" fmla="*/ 2147483647 w 699"/>
              <a:gd name="T17" fmla="*/ 0 h 511"/>
              <a:gd name="T18" fmla="*/ 2147483647 w 699"/>
              <a:gd name="T19" fmla="*/ 2147483647 h 511"/>
              <a:gd name="T20" fmla="*/ 2147483647 w 699"/>
              <a:gd name="T21" fmla="*/ 2147483647 h 511"/>
              <a:gd name="T22" fmla="*/ 2147483647 w 699"/>
              <a:gd name="T23" fmla="*/ 2147483647 h 511"/>
              <a:gd name="T24" fmla="*/ 2147483647 w 699"/>
              <a:gd name="T25" fmla="*/ 2147483647 h 511"/>
              <a:gd name="T26" fmla="*/ 2147483647 w 699"/>
              <a:gd name="T27" fmla="*/ 2147483647 h 511"/>
              <a:gd name="T28" fmla="*/ 2147483647 w 699"/>
              <a:gd name="T29" fmla="*/ 2147483647 h 511"/>
              <a:gd name="T30" fmla="*/ 2147483647 w 699"/>
              <a:gd name="T31" fmla="*/ 2147483647 h 511"/>
              <a:gd name="T32" fmla="*/ 2147483647 w 699"/>
              <a:gd name="T33" fmla="*/ 2147483647 h 511"/>
              <a:gd name="T34" fmla="*/ 2147483647 w 699"/>
              <a:gd name="T35" fmla="*/ 2147483647 h 511"/>
              <a:gd name="T36" fmla="*/ 2147483647 w 699"/>
              <a:gd name="T37" fmla="*/ 2147483647 h 511"/>
              <a:gd name="T38" fmla="*/ 2147483647 w 699"/>
              <a:gd name="T39" fmla="*/ 2147483647 h 511"/>
              <a:gd name="T40" fmla="*/ 2147483647 w 699"/>
              <a:gd name="T41" fmla="*/ 2147483647 h 511"/>
              <a:gd name="T42" fmla="*/ 0 w 699"/>
              <a:gd name="T43" fmla="*/ 2147483647 h 511"/>
              <a:gd name="T44" fmla="*/ 2147483647 w 699"/>
              <a:gd name="T45" fmla="*/ 2147483647 h 511"/>
              <a:gd name="T46" fmla="*/ 0 w 699"/>
              <a:gd name="T47" fmla="*/ 2147483647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99"/>
              <a:gd name="T73" fmla="*/ 0 h 511"/>
              <a:gd name="T74" fmla="*/ 699 w 699"/>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99" h="511">
                <a:moveTo>
                  <a:pt x="0" y="510"/>
                </a:moveTo>
                <a:lnTo>
                  <a:pt x="7" y="474"/>
                </a:lnTo>
                <a:lnTo>
                  <a:pt x="51" y="373"/>
                </a:lnTo>
                <a:lnTo>
                  <a:pt x="209" y="287"/>
                </a:lnTo>
                <a:lnTo>
                  <a:pt x="273" y="280"/>
                </a:lnTo>
                <a:lnTo>
                  <a:pt x="281" y="280"/>
                </a:lnTo>
                <a:lnTo>
                  <a:pt x="367" y="201"/>
                </a:lnTo>
                <a:lnTo>
                  <a:pt x="374" y="150"/>
                </a:lnTo>
                <a:lnTo>
                  <a:pt x="640" y="0"/>
                </a:lnTo>
                <a:lnTo>
                  <a:pt x="698" y="71"/>
                </a:lnTo>
                <a:lnTo>
                  <a:pt x="633" y="165"/>
                </a:lnTo>
                <a:lnTo>
                  <a:pt x="669" y="330"/>
                </a:lnTo>
                <a:lnTo>
                  <a:pt x="489" y="388"/>
                </a:lnTo>
                <a:lnTo>
                  <a:pt x="331" y="352"/>
                </a:lnTo>
                <a:lnTo>
                  <a:pt x="130" y="438"/>
                </a:lnTo>
                <a:lnTo>
                  <a:pt x="65" y="488"/>
                </a:lnTo>
                <a:lnTo>
                  <a:pt x="58" y="488"/>
                </a:lnTo>
                <a:lnTo>
                  <a:pt x="51" y="488"/>
                </a:lnTo>
                <a:lnTo>
                  <a:pt x="36" y="495"/>
                </a:lnTo>
                <a:lnTo>
                  <a:pt x="15" y="503"/>
                </a:lnTo>
                <a:lnTo>
                  <a:pt x="7" y="503"/>
                </a:lnTo>
                <a:lnTo>
                  <a:pt x="0" y="510"/>
                </a:lnTo>
                <a:lnTo>
                  <a:pt x="7" y="495"/>
                </a:lnTo>
                <a:lnTo>
                  <a:pt x="0" y="510"/>
                </a:lnTo>
              </a:path>
            </a:pathLst>
          </a:custGeom>
          <a:gradFill>
            <a:gsLst>
              <a:gs pos="0">
                <a:schemeClr val="bg1"/>
              </a:gs>
              <a:gs pos="0">
                <a:srgbClr val="8EE57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19B737"/>
            </a:extrusionClr>
          </a:sp3d>
        </p:spPr>
        <p:txBody>
          <a:bodyPr>
            <a:flatTx/>
          </a:bodyPr>
          <a:lstStyle/>
          <a:p>
            <a:endParaRPr lang="es-MX"/>
          </a:p>
        </p:txBody>
      </p:sp>
      <p:pic>
        <p:nvPicPr>
          <p:cNvPr id="5" name="Imagen 4"/>
          <p:cNvPicPr>
            <a:picLocks noChangeAspect="1"/>
          </p:cNvPicPr>
          <p:nvPr/>
        </p:nvPicPr>
        <p:blipFill>
          <a:blip r:embed="rId2"/>
          <a:stretch>
            <a:fillRect/>
          </a:stretch>
        </p:blipFill>
        <p:spPr>
          <a:xfrm>
            <a:off x="6752602" y="4740809"/>
            <a:ext cx="1853658" cy="1260947"/>
          </a:xfrm>
          <a:prstGeom prst="rect">
            <a:avLst/>
          </a:prstGeom>
        </p:spPr>
      </p:pic>
      <p:sp>
        <p:nvSpPr>
          <p:cNvPr id="6" name="CuadroTexto 5"/>
          <p:cNvSpPr txBox="1"/>
          <p:nvPr/>
        </p:nvSpPr>
        <p:spPr>
          <a:xfrm>
            <a:off x="4283968" y="2492896"/>
            <a:ext cx="1086783" cy="369332"/>
          </a:xfrm>
          <a:prstGeom prst="rect">
            <a:avLst/>
          </a:prstGeom>
          <a:noFill/>
        </p:spPr>
        <p:txBody>
          <a:bodyPr wrap="square" rtlCol="0">
            <a:spAutoFit/>
          </a:bodyPr>
          <a:lstStyle/>
          <a:p>
            <a:r>
              <a:rPr lang="es-MX" dirty="0"/>
              <a:t>1 Central</a:t>
            </a:r>
          </a:p>
        </p:txBody>
      </p:sp>
      <p:sp>
        <p:nvSpPr>
          <p:cNvPr id="7" name="Título 1"/>
          <p:cNvSpPr>
            <a:spLocks noGrp="1"/>
          </p:cNvSpPr>
          <p:nvPr>
            <p:ph type="title"/>
          </p:nvPr>
        </p:nvSpPr>
        <p:spPr>
          <a:xfrm>
            <a:off x="4067944" y="332656"/>
            <a:ext cx="4618856" cy="864096"/>
          </a:xfrm>
        </p:spPr>
        <p:txBody>
          <a:bodyPr/>
          <a:lstStyle/>
          <a:p>
            <a:r>
              <a:rPr lang="es-MX" dirty="0"/>
              <a:t>Sub Zonas de Exportación</a:t>
            </a:r>
          </a:p>
        </p:txBody>
      </p:sp>
      <p:sp>
        <p:nvSpPr>
          <p:cNvPr id="8" name="CuadroTexto 7"/>
          <p:cNvSpPr txBox="1"/>
          <p:nvPr/>
        </p:nvSpPr>
        <p:spPr>
          <a:xfrm>
            <a:off x="6631895" y="1547500"/>
            <a:ext cx="1944216" cy="369332"/>
          </a:xfrm>
          <a:prstGeom prst="rect">
            <a:avLst/>
          </a:prstGeom>
          <a:noFill/>
        </p:spPr>
        <p:txBody>
          <a:bodyPr wrap="square" rtlCol="0">
            <a:spAutoFit/>
          </a:bodyPr>
          <a:lstStyle/>
          <a:p>
            <a:r>
              <a:rPr lang="es-MX" dirty="0"/>
              <a:t>Central</a:t>
            </a:r>
          </a:p>
        </p:txBody>
      </p:sp>
      <p:sp>
        <p:nvSpPr>
          <p:cNvPr id="10" name="Forma libre 9"/>
          <p:cNvSpPr/>
          <p:nvPr/>
        </p:nvSpPr>
        <p:spPr>
          <a:xfrm>
            <a:off x="683568" y="1838528"/>
            <a:ext cx="3761972" cy="2902281"/>
          </a:xfrm>
          <a:custGeom>
            <a:avLst/>
            <a:gdLst>
              <a:gd name="connsiteX0" fmla="*/ 2344366 w 3881336"/>
              <a:gd name="connsiteY0" fmla="*/ 758757 h 2908570"/>
              <a:gd name="connsiteX1" fmla="*/ 2500009 w 3881336"/>
              <a:gd name="connsiteY1" fmla="*/ 632298 h 2908570"/>
              <a:gd name="connsiteX2" fmla="*/ 3083668 w 3881336"/>
              <a:gd name="connsiteY2" fmla="*/ 330740 h 2908570"/>
              <a:gd name="connsiteX3" fmla="*/ 3599234 w 3881336"/>
              <a:gd name="connsiteY3" fmla="*/ 0 h 2908570"/>
              <a:gd name="connsiteX4" fmla="*/ 3686783 w 3881336"/>
              <a:gd name="connsiteY4" fmla="*/ 0 h 2908570"/>
              <a:gd name="connsiteX5" fmla="*/ 3793787 w 3881336"/>
              <a:gd name="connsiteY5" fmla="*/ 136187 h 2908570"/>
              <a:gd name="connsiteX6" fmla="*/ 3881336 w 3881336"/>
              <a:gd name="connsiteY6" fmla="*/ 301557 h 2908570"/>
              <a:gd name="connsiteX7" fmla="*/ 3842426 w 3881336"/>
              <a:gd name="connsiteY7" fmla="*/ 486383 h 2908570"/>
              <a:gd name="connsiteX8" fmla="*/ 3686783 w 3881336"/>
              <a:gd name="connsiteY8" fmla="*/ 710119 h 2908570"/>
              <a:gd name="connsiteX9" fmla="*/ 3570051 w 3881336"/>
              <a:gd name="connsiteY9" fmla="*/ 885217 h 2908570"/>
              <a:gd name="connsiteX10" fmla="*/ 3628417 w 3881336"/>
              <a:gd name="connsiteY10" fmla="*/ 1245140 h 2908570"/>
              <a:gd name="connsiteX11" fmla="*/ 3686783 w 3881336"/>
              <a:gd name="connsiteY11" fmla="*/ 1663429 h 2908570"/>
              <a:gd name="connsiteX12" fmla="*/ 3745149 w 3881336"/>
              <a:gd name="connsiteY12" fmla="*/ 1867710 h 2908570"/>
              <a:gd name="connsiteX13" fmla="*/ 3501958 w 3881336"/>
              <a:gd name="connsiteY13" fmla="*/ 2003898 h 2908570"/>
              <a:gd name="connsiteX14" fmla="*/ 2928026 w 3881336"/>
              <a:gd name="connsiteY14" fmla="*/ 2227634 h 2908570"/>
              <a:gd name="connsiteX15" fmla="*/ 2791839 w 3881336"/>
              <a:gd name="connsiteY15" fmla="*/ 2247089 h 2908570"/>
              <a:gd name="connsiteX16" fmla="*/ 2013626 w 3881336"/>
              <a:gd name="connsiteY16" fmla="*/ 2023353 h 2908570"/>
              <a:gd name="connsiteX17" fmla="*/ 1896894 w 3881336"/>
              <a:gd name="connsiteY17" fmla="*/ 1984442 h 2908570"/>
              <a:gd name="connsiteX18" fmla="*/ 865762 w 3881336"/>
              <a:gd name="connsiteY18" fmla="*/ 2509736 h 2908570"/>
              <a:gd name="connsiteX19" fmla="*/ 437745 w 3881336"/>
              <a:gd name="connsiteY19" fmla="*/ 2830749 h 2908570"/>
              <a:gd name="connsiteX20" fmla="*/ 97277 w 3881336"/>
              <a:gd name="connsiteY20" fmla="*/ 2908570 h 2908570"/>
              <a:gd name="connsiteX21" fmla="*/ 0 w 3881336"/>
              <a:gd name="connsiteY21" fmla="*/ 2772383 h 2908570"/>
              <a:gd name="connsiteX22" fmla="*/ 136187 w 3881336"/>
              <a:gd name="connsiteY22" fmla="*/ 2451370 h 2908570"/>
              <a:gd name="connsiteX23" fmla="*/ 321013 w 3881336"/>
              <a:gd name="connsiteY23" fmla="*/ 2286000 h 2908570"/>
              <a:gd name="connsiteX24" fmla="*/ 525294 w 3881336"/>
              <a:gd name="connsiteY24" fmla="*/ 2169268 h 2908570"/>
              <a:gd name="connsiteX25" fmla="*/ 817124 w 3881336"/>
              <a:gd name="connsiteY25" fmla="*/ 1984442 h 2908570"/>
              <a:gd name="connsiteX26" fmla="*/ 1050587 w 3881336"/>
              <a:gd name="connsiteY26" fmla="*/ 1867710 h 2908570"/>
              <a:gd name="connsiteX27" fmla="*/ 1264596 w 3881336"/>
              <a:gd name="connsiteY27" fmla="*/ 1741251 h 2908570"/>
              <a:gd name="connsiteX28" fmla="*/ 1313234 w 3881336"/>
              <a:gd name="connsiteY28" fmla="*/ 1692612 h 2908570"/>
              <a:gd name="connsiteX29" fmla="*/ 1653702 w 3881336"/>
              <a:gd name="connsiteY29" fmla="*/ 1731523 h 2908570"/>
              <a:gd name="connsiteX30" fmla="*/ 1955260 w 3881336"/>
              <a:gd name="connsiteY30" fmla="*/ 1614791 h 2908570"/>
              <a:gd name="connsiteX31" fmla="*/ 2286000 w 3881336"/>
              <a:gd name="connsiteY31" fmla="*/ 1225685 h 2908570"/>
              <a:gd name="connsiteX32" fmla="*/ 2344366 w 3881336"/>
              <a:gd name="connsiteY32" fmla="*/ 758757 h 2908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881336" h="2908570">
                <a:moveTo>
                  <a:pt x="2344366" y="758757"/>
                </a:moveTo>
                <a:lnTo>
                  <a:pt x="2500009" y="632298"/>
                </a:lnTo>
                <a:lnTo>
                  <a:pt x="3083668" y="330740"/>
                </a:lnTo>
                <a:lnTo>
                  <a:pt x="3599234" y="0"/>
                </a:lnTo>
                <a:lnTo>
                  <a:pt x="3686783" y="0"/>
                </a:lnTo>
                <a:lnTo>
                  <a:pt x="3793787" y="136187"/>
                </a:lnTo>
                <a:lnTo>
                  <a:pt x="3881336" y="301557"/>
                </a:lnTo>
                <a:lnTo>
                  <a:pt x="3842426" y="486383"/>
                </a:lnTo>
                <a:lnTo>
                  <a:pt x="3686783" y="710119"/>
                </a:lnTo>
                <a:lnTo>
                  <a:pt x="3570051" y="885217"/>
                </a:lnTo>
                <a:lnTo>
                  <a:pt x="3628417" y="1245140"/>
                </a:lnTo>
                <a:lnTo>
                  <a:pt x="3686783" y="1663429"/>
                </a:lnTo>
                <a:lnTo>
                  <a:pt x="3745149" y="1867710"/>
                </a:lnTo>
                <a:lnTo>
                  <a:pt x="3501958" y="2003898"/>
                </a:lnTo>
                <a:lnTo>
                  <a:pt x="2928026" y="2227634"/>
                </a:lnTo>
                <a:lnTo>
                  <a:pt x="2791839" y="2247089"/>
                </a:lnTo>
                <a:lnTo>
                  <a:pt x="2013626" y="2023353"/>
                </a:lnTo>
                <a:lnTo>
                  <a:pt x="1896894" y="1984442"/>
                </a:lnTo>
                <a:lnTo>
                  <a:pt x="865762" y="2509736"/>
                </a:lnTo>
                <a:lnTo>
                  <a:pt x="437745" y="2830749"/>
                </a:lnTo>
                <a:lnTo>
                  <a:pt x="97277" y="2908570"/>
                </a:lnTo>
                <a:lnTo>
                  <a:pt x="0" y="2772383"/>
                </a:lnTo>
                <a:lnTo>
                  <a:pt x="136187" y="2451370"/>
                </a:lnTo>
                <a:lnTo>
                  <a:pt x="321013" y="2286000"/>
                </a:lnTo>
                <a:lnTo>
                  <a:pt x="525294" y="2169268"/>
                </a:lnTo>
                <a:lnTo>
                  <a:pt x="817124" y="1984442"/>
                </a:lnTo>
                <a:lnTo>
                  <a:pt x="1050587" y="1867710"/>
                </a:lnTo>
                <a:lnTo>
                  <a:pt x="1264596" y="1741251"/>
                </a:lnTo>
                <a:lnTo>
                  <a:pt x="1313234" y="1692612"/>
                </a:lnTo>
                <a:lnTo>
                  <a:pt x="1653702" y="1731523"/>
                </a:lnTo>
                <a:lnTo>
                  <a:pt x="1955260" y="1614791"/>
                </a:lnTo>
                <a:lnTo>
                  <a:pt x="2286000" y="1225685"/>
                </a:lnTo>
                <a:lnTo>
                  <a:pt x="2344366" y="758757"/>
                </a:lnTo>
                <a:close/>
              </a:path>
            </a:pathLst>
          </a:custGeom>
          <a:solidFill>
            <a:srgbClr val="FFC000">
              <a:alpha val="58000"/>
            </a:srgbClr>
          </a:solidFill>
          <a:ln w="12700" cap="rnd">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8014163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6752602" y="4740809"/>
            <a:ext cx="1853658" cy="1260947"/>
          </a:xfrm>
          <a:prstGeom prst="rect">
            <a:avLst/>
          </a:prstGeom>
        </p:spPr>
      </p:pic>
      <p:sp>
        <p:nvSpPr>
          <p:cNvPr id="5" name="Título 1"/>
          <p:cNvSpPr>
            <a:spLocks noGrp="1"/>
          </p:cNvSpPr>
          <p:nvPr>
            <p:ph type="title"/>
          </p:nvPr>
        </p:nvSpPr>
        <p:spPr>
          <a:xfrm>
            <a:off x="4067944" y="332656"/>
            <a:ext cx="4618856" cy="864096"/>
          </a:xfrm>
        </p:spPr>
        <p:txBody>
          <a:bodyPr/>
          <a:lstStyle/>
          <a:p>
            <a:r>
              <a:rPr lang="es-MX" dirty="0"/>
              <a:t>Sub Zonas de Exportación</a:t>
            </a:r>
          </a:p>
        </p:txBody>
      </p:sp>
      <p:sp>
        <p:nvSpPr>
          <p:cNvPr id="6" name="CuadroTexto 5"/>
          <p:cNvSpPr txBox="1"/>
          <p:nvPr/>
        </p:nvSpPr>
        <p:spPr>
          <a:xfrm>
            <a:off x="6516216" y="1546108"/>
            <a:ext cx="1944216" cy="369332"/>
          </a:xfrm>
          <a:prstGeom prst="rect">
            <a:avLst/>
          </a:prstGeom>
          <a:noFill/>
        </p:spPr>
        <p:txBody>
          <a:bodyPr wrap="square" rtlCol="0">
            <a:spAutoFit/>
          </a:bodyPr>
          <a:lstStyle/>
          <a:p>
            <a:r>
              <a:rPr lang="es-MX" dirty="0"/>
              <a:t>Oriental</a:t>
            </a:r>
          </a:p>
        </p:txBody>
      </p:sp>
      <p:sp>
        <p:nvSpPr>
          <p:cNvPr id="7" name="Freeform 10"/>
          <p:cNvSpPr>
            <a:spLocks/>
          </p:cNvSpPr>
          <p:nvPr/>
        </p:nvSpPr>
        <p:spPr bwMode="auto">
          <a:xfrm>
            <a:off x="755576" y="1628800"/>
            <a:ext cx="4680520" cy="3744416"/>
          </a:xfrm>
          <a:custGeom>
            <a:avLst/>
            <a:gdLst>
              <a:gd name="T0" fmla="*/ 2147483647 w 1929"/>
              <a:gd name="T1" fmla="*/ 2147483647 h 1403"/>
              <a:gd name="T2" fmla="*/ 2147483647 w 1929"/>
              <a:gd name="T3" fmla="*/ 2147483647 h 1403"/>
              <a:gd name="T4" fmla="*/ 2147483647 w 1929"/>
              <a:gd name="T5" fmla="*/ 2147483647 h 1403"/>
              <a:gd name="T6" fmla="*/ 2147483647 w 1929"/>
              <a:gd name="T7" fmla="*/ 2147483647 h 1403"/>
              <a:gd name="T8" fmla="*/ 2147483647 w 1929"/>
              <a:gd name="T9" fmla="*/ 2147483647 h 1403"/>
              <a:gd name="T10" fmla="*/ 2147483647 w 1929"/>
              <a:gd name="T11" fmla="*/ 2147483647 h 1403"/>
              <a:gd name="T12" fmla="*/ 2147483647 w 1929"/>
              <a:gd name="T13" fmla="*/ 2147483647 h 1403"/>
              <a:gd name="T14" fmla="*/ 2147483647 w 1929"/>
              <a:gd name="T15" fmla="*/ 2147483647 h 1403"/>
              <a:gd name="T16" fmla="*/ 2147483647 w 1929"/>
              <a:gd name="T17" fmla="*/ 2147483647 h 1403"/>
              <a:gd name="T18" fmla="*/ 2147483647 w 1929"/>
              <a:gd name="T19" fmla="*/ 2147483647 h 1403"/>
              <a:gd name="T20" fmla="*/ 2147483647 w 1929"/>
              <a:gd name="T21" fmla="*/ 2147483647 h 1403"/>
              <a:gd name="T22" fmla="*/ 2147483647 w 1929"/>
              <a:gd name="T23" fmla="*/ 2147483647 h 1403"/>
              <a:gd name="T24" fmla="*/ 2147483647 w 1929"/>
              <a:gd name="T25" fmla="*/ 2147483647 h 1403"/>
              <a:gd name="T26" fmla="*/ 2147483647 w 1929"/>
              <a:gd name="T27" fmla="*/ 2147483647 h 1403"/>
              <a:gd name="T28" fmla="*/ 2147483647 w 1929"/>
              <a:gd name="T29" fmla="*/ 2147483647 h 1403"/>
              <a:gd name="T30" fmla="*/ 2147483647 w 1929"/>
              <a:gd name="T31" fmla="*/ 2147483647 h 1403"/>
              <a:gd name="T32" fmla="*/ 2147483647 w 1929"/>
              <a:gd name="T33" fmla="*/ 2147483647 h 1403"/>
              <a:gd name="T34" fmla="*/ 2147483647 w 1929"/>
              <a:gd name="T35" fmla="*/ 2147483647 h 1403"/>
              <a:gd name="T36" fmla="*/ 2147483647 w 1929"/>
              <a:gd name="T37" fmla="*/ 2147483647 h 1403"/>
              <a:gd name="T38" fmla="*/ 2147483647 w 1929"/>
              <a:gd name="T39" fmla="*/ 2147483647 h 1403"/>
              <a:gd name="T40" fmla="*/ 2147483647 w 1929"/>
              <a:gd name="T41" fmla="*/ 2147483647 h 1403"/>
              <a:gd name="T42" fmla="*/ 2147483647 w 1929"/>
              <a:gd name="T43" fmla="*/ 2147483647 h 1403"/>
              <a:gd name="T44" fmla="*/ 2147483647 w 1929"/>
              <a:gd name="T45" fmla="*/ 2147483647 h 1403"/>
              <a:gd name="T46" fmla="*/ 2147483647 w 1929"/>
              <a:gd name="T47" fmla="*/ 2147483647 h 1403"/>
              <a:gd name="T48" fmla="*/ 2147483647 w 1929"/>
              <a:gd name="T49" fmla="*/ 2147483647 h 1403"/>
              <a:gd name="T50" fmla="*/ 2147483647 w 1929"/>
              <a:gd name="T51" fmla="*/ 2147483647 h 1403"/>
              <a:gd name="T52" fmla="*/ 2147483647 w 1929"/>
              <a:gd name="T53" fmla="*/ 2147483647 h 1403"/>
              <a:gd name="T54" fmla="*/ 2147483647 w 1929"/>
              <a:gd name="T55" fmla="*/ 2147483647 h 1403"/>
              <a:gd name="T56" fmla="*/ 2147483647 w 1929"/>
              <a:gd name="T57" fmla="*/ 2147483647 h 1403"/>
              <a:gd name="T58" fmla="*/ 2147483647 w 1929"/>
              <a:gd name="T59" fmla="*/ 2147483647 h 1403"/>
              <a:gd name="T60" fmla="*/ 2147483647 w 1929"/>
              <a:gd name="T61" fmla="*/ 2147483647 h 1403"/>
              <a:gd name="T62" fmla="*/ 2147483647 w 1929"/>
              <a:gd name="T63" fmla="*/ 2147483647 h 1403"/>
              <a:gd name="T64" fmla="*/ 2147483647 w 1929"/>
              <a:gd name="T65" fmla="*/ 2147483647 h 1403"/>
              <a:gd name="T66" fmla="*/ 2147483647 w 1929"/>
              <a:gd name="T67" fmla="*/ 2147483647 h 1403"/>
              <a:gd name="T68" fmla="*/ 2147483647 w 1929"/>
              <a:gd name="T69" fmla="*/ 2147483647 h 1403"/>
              <a:gd name="T70" fmla="*/ 2147483647 w 1929"/>
              <a:gd name="T71" fmla="*/ 2147483647 h 1403"/>
              <a:gd name="T72" fmla="*/ 2147483647 w 1929"/>
              <a:gd name="T73" fmla="*/ 2147483647 h 1403"/>
              <a:gd name="T74" fmla="*/ 2147483647 w 1929"/>
              <a:gd name="T75" fmla="*/ 2147483647 h 1403"/>
              <a:gd name="T76" fmla="*/ 2147483647 w 1929"/>
              <a:gd name="T77" fmla="*/ 2147483647 h 1403"/>
              <a:gd name="T78" fmla="*/ 2147483647 w 1929"/>
              <a:gd name="T79" fmla="*/ 2147483647 h 1403"/>
              <a:gd name="T80" fmla="*/ 2147483647 w 1929"/>
              <a:gd name="T81" fmla="*/ 2147483647 h 1403"/>
              <a:gd name="T82" fmla="*/ 2147483647 w 1929"/>
              <a:gd name="T83" fmla="*/ 2147483647 h 1403"/>
              <a:gd name="T84" fmla="*/ 2147483647 w 1929"/>
              <a:gd name="T85" fmla="*/ 2147483647 h 1403"/>
              <a:gd name="T86" fmla="*/ 2147483647 w 1929"/>
              <a:gd name="T87" fmla="*/ 2147483647 h 1403"/>
              <a:gd name="T88" fmla="*/ 2147483647 w 1929"/>
              <a:gd name="T89" fmla="*/ 2147483647 h 1403"/>
              <a:gd name="T90" fmla="*/ 2147483647 w 1929"/>
              <a:gd name="T91" fmla="*/ 2147483647 h 1403"/>
              <a:gd name="T92" fmla="*/ 0 w 1929"/>
              <a:gd name="T93" fmla="*/ 2147483647 h 1403"/>
              <a:gd name="T94" fmla="*/ 2147483647 w 1929"/>
              <a:gd name="T95" fmla="*/ 2147483647 h 1403"/>
              <a:gd name="T96" fmla="*/ 2147483647 w 1929"/>
              <a:gd name="T97" fmla="*/ 2147483647 h 1403"/>
              <a:gd name="T98" fmla="*/ 2147483647 w 1929"/>
              <a:gd name="T99" fmla="*/ 2147483647 h 1403"/>
              <a:gd name="T100" fmla="*/ 2147483647 w 1929"/>
              <a:gd name="T101" fmla="*/ 2147483647 h 1403"/>
              <a:gd name="T102" fmla="*/ 2147483647 w 1929"/>
              <a:gd name="T103" fmla="*/ 2147483647 h 1403"/>
              <a:gd name="T104" fmla="*/ 2147483647 w 1929"/>
              <a:gd name="T105" fmla="*/ 2147483647 h 140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29"/>
              <a:gd name="T160" fmla="*/ 0 h 1403"/>
              <a:gd name="T161" fmla="*/ 1929 w 1929"/>
              <a:gd name="T162" fmla="*/ 1403 h 140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29" h="1403">
                <a:moveTo>
                  <a:pt x="547" y="115"/>
                </a:moveTo>
                <a:lnTo>
                  <a:pt x="583" y="79"/>
                </a:lnTo>
                <a:lnTo>
                  <a:pt x="698" y="22"/>
                </a:lnTo>
                <a:lnTo>
                  <a:pt x="712" y="22"/>
                </a:lnTo>
                <a:lnTo>
                  <a:pt x="719" y="0"/>
                </a:lnTo>
                <a:lnTo>
                  <a:pt x="755" y="51"/>
                </a:lnTo>
                <a:lnTo>
                  <a:pt x="799" y="58"/>
                </a:lnTo>
                <a:lnTo>
                  <a:pt x="799" y="115"/>
                </a:lnTo>
                <a:lnTo>
                  <a:pt x="784" y="115"/>
                </a:lnTo>
                <a:lnTo>
                  <a:pt x="777" y="94"/>
                </a:lnTo>
                <a:lnTo>
                  <a:pt x="755" y="79"/>
                </a:lnTo>
                <a:lnTo>
                  <a:pt x="727" y="58"/>
                </a:lnTo>
                <a:lnTo>
                  <a:pt x="712" y="58"/>
                </a:lnTo>
                <a:lnTo>
                  <a:pt x="777" y="130"/>
                </a:lnTo>
                <a:lnTo>
                  <a:pt x="799" y="151"/>
                </a:lnTo>
                <a:lnTo>
                  <a:pt x="799" y="216"/>
                </a:lnTo>
                <a:lnTo>
                  <a:pt x="827" y="230"/>
                </a:lnTo>
                <a:lnTo>
                  <a:pt x="950" y="439"/>
                </a:lnTo>
                <a:lnTo>
                  <a:pt x="1007" y="525"/>
                </a:lnTo>
                <a:lnTo>
                  <a:pt x="1007" y="554"/>
                </a:lnTo>
                <a:lnTo>
                  <a:pt x="1144" y="582"/>
                </a:lnTo>
                <a:lnTo>
                  <a:pt x="1187" y="604"/>
                </a:lnTo>
                <a:lnTo>
                  <a:pt x="1237" y="611"/>
                </a:lnTo>
                <a:lnTo>
                  <a:pt x="1237" y="640"/>
                </a:lnTo>
                <a:lnTo>
                  <a:pt x="1295" y="640"/>
                </a:lnTo>
                <a:lnTo>
                  <a:pt x="1403" y="597"/>
                </a:lnTo>
                <a:lnTo>
                  <a:pt x="1410" y="575"/>
                </a:lnTo>
                <a:lnTo>
                  <a:pt x="1475" y="568"/>
                </a:lnTo>
                <a:lnTo>
                  <a:pt x="1547" y="568"/>
                </a:lnTo>
                <a:lnTo>
                  <a:pt x="1575" y="539"/>
                </a:lnTo>
                <a:lnTo>
                  <a:pt x="1647" y="539"/>
                </a:lnTo>
                <a:lnTo>
                  <a:pt x="1647" y="554"/>
                </a:lnTo>
                <a:lnTo>
                  <a:pt x="1583" y="575"/>
                </a:lnTo>
                <a:lnTo>
                  <a:pt x="1647" y="575"/>
                </a:lnTo>
                <a:lnTo>
                  <a:pt x="1798" y="741"/>
                </a:lnTo>
                <a:lnTo>
                  <a:pt x="1798" y="748"/>
                </a:lnTo>
                <a:lnTo>
                  <a:pt x="1777" y="755"/>
                </a:lnTo>
                <a:lnTo>
                  <a:pt x="1748" y="870"/>
                </a:lnTo>
                <a:lnTo>
                  <a:pt x="1741" y="863"/>
                </a:lnTo>
                <a:lnTo>
                  <a:pt x="1791" y="891"/>
                </a:lnTo>
                <a:lnTo>
                  <a:pt x="1849" y="935"/>
                </a:lnTo>
                <a:lnTo>
                  <a:pt x="1863" y="956"/>
                </a:lnTo>
                <a:lnTo>
                  <a:pt x="1906" y="978"/>
                </a:lnTo>
                <a:lnTo>
                  <a:pt x="1906" y="1014"/>
                </a:lnTo>
                <a:lnTo>
                  <a:pt x="1928" y="1050"/>
                </a:lnTo>
                <a:lnTo>
                  <a:pt x="1877" y="1093"/>
                </a:lnTo>
                <a:lnTo>
                  <a:pt x="1827" y="1093"/>
                </a:lnTo>
                <a:lnTo>
                  <a:pt x="1798" y="1078"/>
                </a:lnTo>
                <a:lnTo>
                  <a:pt x="1726" y="1078"/>
                </a:lnTo>
                <a:lnTo>
                  <a:pt x="1698" y="1064"/>
                </a:lnTo>
                <a:lnTo>
                  <a:pt x="1690" y="1064"/>
                </a:lnTo>
                <a:lnTo>
                  <a:pt x="1662" y="1100"/>
                </a:lnTo>
                <a:lnTo>
                  <a:pt x="1662" y="1129"/>
                </a:lnTo>
                <a:lnTo>
                  <a:pt x="1604" y="1222"/>
                </a:lnTo>
                <a:lnTo>
                  <a:pt x="1647" y="1308"/>
                </a:lnTo>
                <a:lnTo>
                  <a:pt x="1647" y="1337"/>
                </a:lnTo>
                <a:lnTo>
                  <a:pt x="1626" y="1344"/>
                </a:lnTo>
                <a:lnTo>
                  <a:pt x="1604" y="1402"/>
                </a:lnTo>
                <a:lnTo>
                  <a:pt x="1590" y="1380"/>
                </a:lnTo>
                <a:lnTo>
                  <a:pt x="1525" y="1330"/>
                </a:lnTo>
                <a:lnTo>
                  <a:pt x="1496" y="1272"/>
                </a:lnTo>
                <a:lnTo>
                  <a:pt x="1439" y="1244"/>
                </a:lnTo>
                <a:lnTo>
                  <a:pt x="1403" y="1172"/>
                </a:lnTo>
                <a:lnTo>
                  <a:pt x="1295" y="1121"/>
                </a:lnTo>
                <a:lnTo>
                  <a:pt x="1158" y="1028"/>
                </a:lnTo>
                <a:lnTo>
                  <a:pt x="1129" y="1064"/>
                </a:lnTo>
                <a:lnTo>
                  <a:pt x="1065" y="1107"/>
                </a:lnTo>
                <a:lnTo>
                  <a:pt x="1021" y="1114"/>
                </a:lnTo>
                <a:lnTo>
                  <a:pt x="1007" y="1150"/>
                </a:lnTo>
                <a:lnTo>
                  <a:pt x="971" y="1172"/>
                </a:lnTo>
                <a:lnTo>
                  <a:pt x="935" y="1179"/>
                </a:lnTo>
                <a:lnTo>
                  <a:pt x="899" y="1193"/>
                </a:lnTo>
                <a:lnTo>
                  <a:pt x="784" y="1143"/>
                </a:lnTo>
                <a:lnTo>
                  <a:pt x="784" y="1100"/>
                </a:lnTo>
                <a:lnTo>
                  <a:pt x="712" y="1100"/>
                </a:lnTo>
                <a:lnTo>
                  <a:pt x="698" y="1114"/>
                </a:lnTo>
                <a:lnTo>
                  <a:pt x="676" y="1107"/>
                </a:lnTo>
                <a:lnTo>
                  <a:pt x="676" y="1100"/>
                </a:lnTo>
                <a:lnTo>
                  <a:pt x="554" y="1028"/>
                </a:lnTo>
                <a:lnTo>
                  <a:pt x="432" y="1006"/>
                </a:lnTo>
                <a:lnTo>
                  <a:pt x="403" y="985"/>
                </a:lnTo>
                <a:lnTo>
                  <a:pt x="324" y="985"/>
                </a:lnTo>
                <a:lnTo>
                  <a:pt x="324" y="978"/>
                </a:lnTo>
                <a:lnTo>
                  <a:pt x="273" y="978"/>
                </a:lnTo>
                <a:lnTo>
                  <a:pt x="237" y="935"/>
                </a:lnTo>
                <a:lnTo>
                  <a:pt x="166" y="906"/>
                </a:lnTo>
                <a:lnTo>
                  <a:pt x="158" y="906"/>
                </a:lnTo>
                <a:lnTo>
                  <a:pt x="158" y="870"/>
                </a:lnTo>
                <a:lnTo>
                  <a:pt x="158" y="856"/>
                </a:lnTo>
                <a:lnTo>
                  <a:pt x="86" y="827"/>
                </a:lnTo>
                <a:lnTo>
                  <a:pt x="72" y="827"/>
                </a:lnTo>
                <a:lnTo>
                  <a:pt x="79" y="791"/>
                </a:lnTo>
                <a:lnTo>
                  <a:pt x="36" y="755"/>
                </a:lnTo>
                <a:lnTo>
                  <a:pt x="0" y="755"/>
                </a:lnTo>
                <a:lnTo>
                  <a:pt x="72" y="697"/>
                </a:lnTo>
                <a:lnTo>
                  <a:pt x="209" y="626"/>
                </a:lnTo>
                <a:lnTo>
                  <a:pt x="288" y="590"/>
                </a:lnTo>
                <a:lnTo>
                  <a:pt x="453" y="640"/>
                </a:lnTo>
                <a:lnTo>
                  <a:pt x="655" y="554"/>
                </a:lnTo>
                <a:lnTo>
                  <a:pt x="604" y="360"/>
                </a:lnTo>
                <a:lnTo>
                  <a:pt x="604" y="338"/>
                </a:lnTo>
                <a:lnTo>
                  <a:pt x="662" y="273"/>
                </a:lnTo>
                <a:lnTo>
                  <a:pt x="669" y="237"/>
                </a:lnTo>
                <a:lnTo>
                  <a:pt x="626" y="151"/>
                </a:lnTo>
                <a:lnTo>
                  <a:pt x="568" y="180"/>
                </a:lnTo>
                <a:lnTo>
                  <a:pt x="540" y="115"/>
                </a:lnTo>
                <a:lnTo>
                  <a:pt x="547" y="115"/>
                </a:lnTo>
              </a:path>
            </a:pathLst>
          </a:custGeom>
          <a:gradFill>
            <a:gsLst>
              <a:gs pos="0">
                <a:schemeClr val="bg1"/>
              </a:gs>
              <a:gs pos="0">
                <a:srgbClr val="CC99F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790771"/>
            </a:extrusionClr>
          </a:sp3d>
        </p:spPr>
        <p:txBody>
          <a:bodyPr>
            <a:flatTx/>
          </a:bodyPr>
          <a:lstStyle/>
          <a:p>
            <a:endParaRPr lang="es-MX"/>
          </a:p>
        </p:txBody>
      </p:sp>
      <p:sp>
        <p:nvSpPr>
          <p:cNvPr id="8" name="Forma libre 7"/>
          <p:cNvSpPr/>
          <p:nvPr/>
        </p:nvSpPr>
        <p:spPr>
          <a:xfrm>
            <a:off x="2120630" y="1770434"/>
            <a:ext cx="651753" cy="768485"/>
          </a:xfrm>
          <a:custGeom>
            <a:avLst/>
            <a:gdLst>
              <a:gd name="connsiteX0" fmla="*/ 77821 w 651753"/>
              <a:gd name="connsiteY0" fmla="*/ 272375 h 768485"/>
              <a:gd name="connsiteX1" fmla="*/ 0 w 651753"/>
              <a:gd name="connsiteY1" fmla="*/ 272375 h 768485"/>
              <a:gd name="connsiteX2" fmla="*/ 19455 w 651753"/>
              <a:gd name="connsiteY2" fmla="*/ 126460 h 768485"/>
              <a:gd name="connsiteX3" fmla="*/ 68093 w 651753"/>
              <a:gd name="connsiteY3" fmla="*/ 38911 h 768485"/>
              <a:gd name="connsiteX4" fmla="*/ 272374 w 651753"/>
              <a:gd name="connsiteY4" fmla="*/ 0 h 768485"/>
              <a:gd name="connsiteX5" fmla="*/ 476655 w 651753"/>
              <a:gd name="connsiteY5" fmla="*/ 38911 h 768485"/>
              <a:gd name="connsiteX6" fmla="*/ 554476 w 651753"/>
              <a:gd name="connsiteY6" fmla="*/ 252919 h 768485"/>
              <a:gd name="connsiteX7" fmla="*/ 651753 w 651753"/>
              <a:gd name="connsiteY7" fmla="*/ 642026 h 768485"/>
              <a:gd name="connsiteX8" fmla="*/ 418289 w 651753"/>
              <a:gd name="connsiteY8" fmla="*/ 768485 h 768485"/>
              <a:gd name="connsiteX9" fmla="*/ 243191 w 651753"/>
              <a:gd name="connsiteY9" fmla="*/ 768485 h 768485"/>
              <a:gd name="connsiteX10" fmla="*/ 204281 w 651753"/>
              <a:gd name="connsiteY10" fmla="*/ 768485 h 768485"/>
              <a:gd name="connsiteX11" fmla="*/ 194553 w 651753"/>
              <a:gd name="connsiteY11" fmla="*/ 680936 h 768485"/>
              <a:gd name="connsiteX12" fmla="*/ 321013 w 651753"/>
              <a:gd name="connsiteY12" fmla="*/ 544749 h 768485"/>
              <a:gd name="connsiteX13" fmla="*/ 272374 w 651753"/>
              <a:gd name="connsiteY13" fmla="*/ 301557 h 768485"/>
              <a:gd name="connsiteX14" fmla="*/ 77821 w 651753"/>
              <a:gd name="connsiteY14" fmla="*/ 272375 h 76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1753" h="768485">
                <a:moveTo>
                  <a:pt x="77821" y="272375"/>
                </a:moveTo>
                <a:lnTo>
                  <a:pt x="0" y="272375"/>
                </a:lnTo>
                <a:lnTo>
                  <a:pt x="19455" y="126460"/>
                </a:lnTo>
                <a:lnTo>
                  <a:pt x="68093" y="38911"/>
                </a:lnTo>
                <a:lnTo>
                  <a:pt x="272374" y="0"/>
                </a:lnTo>
                <a:lnTo>
                  <a:pt x="476655" y="38911"/>
                </a:lnTo>
                <a:lnTo>
                  <a:pt x="554476" y="252919"/>
                </a:lnTo>
                <a:lnTo>
                  <a:pt x="651753" y="642026"/>
                </a:lnTo>
                <a:lnTo>
                  <a:pt x="418289" y="768485"/>
                </a:lnTo>
                <a:lnTo>
                  <a:pt x="243191" y="768485"/>
                </a:lnTo>
                <a:lnTo>
                  <a:pt x="204281" y="768485"/>
                </a:lnTo>
                <a:lnTo>
                  <a:pt x="194553" y="680936"/>
                </a:lnTo>
                <a:lnTo>
                  <a:pt x="321013" y="544749"/>
                </a:lnTo>
                <a:lnTo>
                  <a:pt x="272374" y="301557"/>
                </a:lnTo>
                <a:lnTo>
                  <a:pt x="77821" y="272375"/>
                </a:lnTo>
                <a:close/>
              </a:path>
            </a:pathLst>
          </a:custGeom>
          <a:solidFill>
            <a:srgbClr val="FFFF00">
              <a:alpha val="6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Forma libre 8"/>
          <p:cNvSpPr/>
          <p:nvPr/>
        </p:nvSpPr>
        <p:spPr>
          <a:xfrm>
            <a:off x="2607013" y="2461098"/>
            <a:ext cx="554476" cy="797668"/>
          </a:xfrm>
          <a:custGeom>
            <a:avLst/>
            <a:gdLst>
              <a:gd name="connsiteX0" fmla="*/ 233464 w 554476"/>
              <a:gd name="connsiteY0" fmla="*/ 0 h 797668"/>
              <a:gd name="connsiteX1" fmla="*/ 0 w 554476"/>
              <a:gd name="connsiteY1" fmla="*/ 145915 h 797668"/>
              <a:gd name="connsiteX2" fmla="*/ 38910 w 554476"/>
              <a:gd name="connsiteY2" fmla="*/ 408562 h 797668"/>
              <a:gd name="connsiteX3" fmla="*/ 184825 w 554476"/>
              <a:gd name="connsiteY3" fmla="*/ 690664 h 797668"/>
              <a:gd name="connsiteX4" fmla="*/ 496110 w 554476"/>
              <a:gd name="connsiteY4" fmla="*/ 797668 h 797668"/>
              <a:gd name="connsiteX5" fmla="*/ 505838 w 554476"/>
              <a:gd name="connsiteY5" fmla="*/ 710119 h 797668"/>
              <a:gd name="connsiteX6" fmla="*/ 554476 w 554476"/>
              <a:gd name="connsiteY6" fmla="*/ 564204 h 797668"/>
              <a:gd name="connsiteX7" fmla="*/ 233464 w 554476"/>
              <a:gd name="connsiteY7" fmla="*/ 0 h 79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476" h="797668">
                <a:moveTo>
                  <a:pt x="233464" y="0"/>
                </a:moveTo>
                <a:lnTo>
                  <a:pt x="0" y="145915"/>
                </a:lnTo>
                <a:lnTo>
                  <a:pt x="38910" y="408562"/>
                </a:lnTo>
                <a:lnTo>
                  <a:pt x="184825" y="690664"/>
                </a:lnTo>
                <a:lnTo>
                  <a:pt x="496110" y="797668"/>
                </a:lnTo>
                <a:lnTo>
                  <a:pt x="505838" y="710119"/>
                </a:lnTo>
                <a:lnTo>
                  <a:pt x="554476" y="564204"/>
                </a:lnTo>
                <a:lnTo>
                  <a:pt x="233464" y="0"/>
                </a:lnTo>
                <a:close/>
              </a:path>
            </a:pathLst>
          </a:custGeom>
          <a:solidFill>
            <a:schemeClr val="accent5">
              <a:lumMod val="40000"/>
              <a:lumOff val="60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Forma libre 9"/>
          <p:cNvSpPr/>
          <p:nvPr/>
        </p:nvSpPr>
        <p:spPr>
          <a:xfrm>
            <a:off x="2859582" y="3142034"/>
            <a:ext cx="1080119" cy="548780"/>
          </a:xfrm>
          <a:custGeom>
            <a:avLst/>
            <a:gdLst>
              <a:gd name="connsiteX0" fmla="*/ 379379 w 856034"/>
              <a:gd name="connsiteY0" fmla="*/ 0 h 389106"/>
              <a:gd name="connsiteX1" fmla="*/ 379379 w 856034"/>
              <a:gd name="connsiteY1" fmla="*/ 0 h 389106"/>
              <a:gd name="connsiteX2" fmla="*/ 204281 w 856034"/>
              <a:gd name="connsiteY2" fmla="*/ 204281 h 389106"/>
              <a:gd name="connsiteX3" fmla="*/ 48638 w 856034"/>
              <a:gd name="connsiteY3" fmla="*/ 136187 h 389106"/>
              <a:gd name="connsiteX4" fmla="*/ 0 w 856034"/>
              <a:gd name="connsiteY4" fmla="*/ 272375 h 389106"/>
              <a:gd name="connsiteX5" fmla="*/ 175098 w 856034"/>
              <a:gd name="connsiteY5" fmla="*/ 389106 h 389106"/>
              <a:gd name="connsiteX6" fmla="*/ 398834 w 856034"/>
              <a:gd name="connsiteY6" fmla="*/ 379379 h 389106"/>
              <a:gd name="connsiteX7" fmla="*/ 749030 w 856034"/>
              <a:gd name="connsiteY7" fmla="*/ 350196 h 389106"/>
              <a:gd name="connsiteX8" fmla="*/ 856034 w 856034"/>
              <a:gd name="connsiteY8" fmla="*/ 252919 h 389106"/>
              <a:gd name="connsiteX9" fmla="*/ 661481 w 856034"/>
              <a:gd name="connsiteY9" fmla="*/ 107004 h 389106"/>
              <a:gd name="connsiteX10" fmla="*/ 379379 w 856034"/>
              <a:gd name="connsiteY10" fmla="*/ 0 h 38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6034" h="389106">
                <a:moveTo>
                  <a:pt x="379379" y="0"/>
                </a:moveTo>
                <a:lnTo>
                  <a:pt x="379379" y="0"/>
                </a:lnTo>
                <a:lnTo>
                  <a:pt x="204281" y="204281"/>
                </a:lnTo>
                <a:lnTo>
                  <a:pt x="48638" y="136187"/>
                </a:lnTo>
                <a:lnTo>
                  <a:pt x="0" y="272375"/>
                </a:lnTo>
                <a:lnTo>
                  <a:pt x="175098" y="389106"/>
                </a:lnTo>
                <a:lnTo>
                  <a:pt x="398834" y="379379"/>
                </a:lnTo>
                <a:lnTo>
                  <a:pt x="749030" y="350196"/>
                </a:lnTo>
                <a:lnTo>
                  <a:pt x="856034" y="252919"/>
                </a:lnTo>
                <a:lnTo>
                  <a:pt x="661481" y="107004"/>
                </a:lnTo>
                <a:lnTo>
                  <a:pt x="379379" y="0"/>
                </a:lnTo>
                <a:close/>
              </a:path>
            </a:pathLst>
          </a:custGeom>
          <a:solidFill>
            <a:schemeClr val="accent3">
              <a:lumMod val="75000"/>
              <a:alpha val="75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Forma libre 10"/>
          <p:cNvSpPr/>
          <p:nvPr/>
        </p:nvSpPr>
        <p:spPr>
          <a:xfrm>
            <a:off x="3939702" y="3190672"/>
            <a:ext cx="1361872" cy="1225685"/>
          </a:xfrm>
          <a:custGeom>
            <a:avLst/>
            <a:gdLst>
              <a:gd name="connsiteX0" fmla="*/ 58366 w 1361872"/>
              <a:gd name="connsiteY0" fmla="*/ 184826 h 1225685"/>
              <a:gd name="connsiteX1" fmla="*/ 58366 w 1361872"/>
              <a:gd name="connsiteY1" fmla="*/ 184826 h 1225685"/>
              <a:gd name="connsiteX2" fmla="*/ 184826 w 1361872"/>
              <a:gd name="connsiteY2" fmla="*/ 165371 h 1225685"/>
              <a:gd name="connsiteX3" fmla="*/ 223736 w 1361872"/>
              <a:gd name="connsiteY3" fmla="*/ 136188 h 1225685"/>
              <a:gd name="connsiteX4" fmla="*/ 282102 w 1361872"/>
              <a:gd name="connsiteY4" fmla="*/ 107005 h 1225685"/>
              <a:gd name="connsiteX5" fmla="*/ 311285 w 1361872"/>
              <a:gd name="connsiteY5" fmla="*/ 97277 h 1225685"/>
              <a:gd name="connsiteX6" fmla="*/ 622570 w 1361872"/>
              <a:gd name="connsiteY6" fmla="*/ 0 h 1225685"/>
              <a:gd name="connsiteX7" fmla="*/ 982494 w 1361872"/>
              <a:gd name="connsiteY7" fmla="*/ 175098 h 1225685"/>
              <a:gd name="connsiteX8" fmla="*/ 1099226 w 1361872"/>
              <a:gd name="connsiteY8" fmla="*/ 428017 h 1225685"/>
              <a:gd name="connsiteX9" fmla="*/ 982494 w 1361872"/>
              <a:gd name="connsiteY9" fmla="*/ 719847 h 1225685"/>
              <a:gd name="connsiteX10" fmla="*/ 1352145 w 1361872"/>
              <a:gd name="connsiteY10" fmla="*/ 1079771 h 1225685"/>
              <a:gd name="connsiteX11" fmla="*/ 1361872 w 1361872"/>
              <a:gd name="connsiteY11" fmla="*/ 1186775 h 1225685"/>
              <a:gd name="connsiteX12" fmla="*/ 953311 w 1361872"/>
              <a:gd name="connsiteY12" fmla="*/ 1225685 h 1225685"/>
              <a:gd name="connsiteX13" fmla="*/ 749030 w 1361872"/>
              <a:gd name="connsiteY13" fmla="*/ 1215958 h 1225685"/>
              <a:gd name="connsiteX14" fmla="*/ 690664 w 1361872"/>
              <a:gd name="connsiteY14" fmla="*/ 1147864 h 1225685"/>
              <a:gd name="connsiteX15" fmla="*/ 671209 w 1361872"/>
              <a:gd name="connsiteY15" fmla="*/ 1118681 h 1225685"/>
              <a:gd name="connsiteX16" fmla="*/ 651753 w 1361872"/>
              <a:gd name="connsiteY16" fmla="*/ 1021405 h 1225685"/>
              <a:gd name="connsiteX17" fmla="*/ 622570 w 1361872"/>
              <a:gd name="connsiteY17" fmla="*/ 992222 h 1225685"/>
              <a:gd name="connsiteX18" fmla="*/ 476655 w 1361872"/>
              <a:gd name="connsiteY18" fmla="*/ 807396 h 1225685"/>
              <a:gd name="connsiteX19" fmla="*/ 243192 w 1361872"/>
              <a:gd name="connsiteY19" fmla="*/ 807396 h 1225685"/>
              <a:gd name="connsiteX20" fmla="*/ 9728 w 1361872"/>
              <a:gd name="connsiteY20" fmla="*/ 865762 h 1225685"/>
              <a:gd name="connsiteX21" fmla="*/ 0 w 1361872"/>
              <a:gd name="connsiteY21" fmla="*/ 379379 h 1225685"/>
              <a:gd name="connsiteX22" fmla="*/ 58366 w 1361872"/>
              <a:gd name="connsiteY22" fmla="*/ 184826 h 1225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61872" h="1225685">
                <a:moveTo>
                  <a:pt x="58366" y="184826"/>
                </a:moveTo>
                <a:lnTo>
                  <a:pt x="58366" y="184826"/>
                </a:lnTo>
                <a:cubicBezTo>
                  <a:pt x="69373" y="183725"/>
                  <a:pt x="155083" y="182367"/>
                  <a:pt x="184826" y="165371"/>
                </a:cubicBezTo>
                <a:cubicBezTo>
                  <a:pt x="198903" y="157327"/>
                  <a:pt x="209834" y="144529"/>
                  <a:pt x="223736" y="136188"/>
                </a:cubicBezTo>
                <a:cubicBezTo>
                  <a:pt x="242388" y="124997"/>
                  <a:pt x="262225" y="115839"/>
                  <a:pt x="282102" y="107005"/>
                </a:cubicBezTo>
                <a:cubicBezTo>
                  <a:pt x="291472" y="102840"/>
                  <a:pt x="311285" y="97277"/>
                  <a:pt x="311285" y="97277"/>
                </a:cubicBezTo>
                <a:lnTo>
                  <a:pt x="622570" y="0"/>
                </a:lnTo>
                <a:lnTo>
                  <a:pt x="982494" y="175098"/>
                </a:lnTo>
                <a:lnTo>
                  <a:pt x="1099226" y="428017"/>
                </a:lnTo>
                <a:lnTo>
                  <a:pt x="982494" y="719847"/>
                </a:lnTo>
                <a:lnTo>
                  <a:pt x="1352145" y="1079771"/>
                </a:lnTo>
                <a:lnTo>
                  <a:pt x="1361872" y="1186775"/>
                </a:lnTo>
                <a:lnTo>
                  <a:pt x="953311" y="1225685"/>
                </a:lnTo>
                <a:lnTo>
                  <a:pt x="749030" y="1215958"/>
                </a:lnTo>
                <a:cubicBezTo>
                  <a:pt x="729575" y="1193260"/>
                  <a:pt x="709339" y="1171208"/>
                  <a:pt x="690664" y="1147864"/>
                </a:cubicBezTo>
                <a:cubicBezTo>
                  <a:pt x="683361" y="1138735"/>
                  <a:pt x="674647" y="1129855"/>
                  <a:pt x="671209" y="1118681"/>
                </a:cubicBezTo>
                <a:cubicBezTo>
                  <a:pt x="661484" y="1087076"/>
                  <a:pt x="675135" y="1044787"/>
                  <a:pt x="651753" y="1021405"/>
                </a:cubicBezTo>
                <a:lnTo>
                  <a:pt x="622570" y="992222"/>
                </a:lnTo>
                <a:lnTo>
                  <a:pt x="476655" y="807396"/>
                </a:lnTo>
                <a:lnTo>
                  <a:pt x="243192" y="807396"/>
                </a:lnTo>
                <a:lnTo>
                  <a:pt x="9728" y="865762"/>
                </a:lnTo>
                <a:lnTo>
                  <a:pt x="0" y="379379"/>
                </a:lnTo>
                <a:lnTo>
                  <a:pt x="58366" y="184826"/>
                </a:lnTo>
                <a:close/>
              </a:path>
            </a:pathLst>
          </a:custGeom>
          <a:solidFill>
            <a:srgbClr val="FD27C5">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Forma libre 11"/>
          <p:cNvSpPr/>
          <p:nvPr/>
        </p:nvSpPr>
        <p:spPr>
          <a:xfrm>
            <a:off x="3871609" y="4017523"/>
            <a:ext cx="885217" cy="1254868"/>
          </a:xfrm>
          <a:custGeom>
            <a:avLst/>
            <a:gdLst>
              <a:gd name="connsiteX0" fmla="*/ 68093 w 885217"/>
              <a:gd name="connsiteY0" fmla="*/ 107005 h 1254868"/>
              <a:gd name="connsiteX1" fmla="*/ 68093 w 885217"/>
              <a:gd name="connsiteY1" fmla="*/ 107005 h 1254868"/>
              <a:gd name="connsiteX2" fmla="*/ 340468 w 885217"/>
              <a:gd name="connsiteY2" fmla="*/ 0 h 1254868"/>
              <a:gd name="connsiteX3" fmla="*/ 554476 w 885217"/>
              <a:gd name="connsiteY3" fmla="*/ 87549 h 1254868"/>
              <a:gd name="connsiteX4" fmla="*/ 797668 w 885217"/>
              <a:gd name="connsiteY4" fmla="*/ 389107 h 1254868"/>
              <a:gd name="connsiteX5" fmla="*/ 885217 w 885217"/>
              <a:gd name="connsiteY5" fmla="*/ 564205 h 1254868"/>
              <a:gd name="connsiteX6" fmla="*/ 739302 w 885217"/>
              <a:gd name="connsiteY6" fmla="*/ 797668 h 1254868"/>
              <a:gd name="connsiteX7" fmla="*/ 836578 w 885217"/>
              <a:gd name="connsiteY7" fmla="*/ 1089498 h 1254868"/>
              <a:gd name="connsiteX8" fmla="*/ 797668 w 885217"/>
              <a:gd name="connsiteY8" fmla="*/ 1245141 h 1254868"/>
              <a:gd name="connsiteX9" fmla="*/ 758757 w 885217"/>
              <a:gd name="connsiteY9" fmla="*/ 1254868 h 1254868"/>
              <a:gd name="connsiteX10" fmla="*/ 651753 w 885217"/>
              <a:gd name="connsiteY10" fmla="*/ 1254868 h 1254868"/>
              <a:gd name="connsiteX11" fmla="*/ 544748 w 885217"/>
              <a:gd name="connsiteY11" fmla="*/ 1031132 h 1254868"/>
              <a:gd name="connsiteX12" fmla="*/ 437744 w 885217"/>
              <a:gd name="connsiteY12" fmla="*/ 963039 h 1254868"/>
              <a:gd name="connsiteX13" fmla="*/ 340468 w 885217"/>
              <a:gd name="connsiteY13" fmla="*/ 739303 h 1254868"/>
              <a:gd name="connsiteX14" fmla="*/ 175097 w 885217"/>
              <a:gd name="connsiteY14" fmla="*/ 632298 h 1254868"/>
              <a:gd name="connsiteX15" fmla="*/ 0 w 885217"/>
              <a:gd name="connsiteY15" fmla="*/ 437745 h 1254868"/>
              <a:gd name="connsiteX16" fmla="*/ 9727 w 885217"/>
              <a:gd name="connsiteY16" fmla="*/ 330741 h 1254868"/>
              <a:gd name="connsiteX17" fmla="*/ 68093 w 885217"/>
              <a:gd name="connsiteY17" fmla="*/ 107005 h 125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85217" h="1254868">
                <a:moveTo>
                  <a:pt x="68093" y="107005"/>
                </a:moveTo>
                <a:lnTo>
                  <a:pt x="68093" y="107005"/>
                </a:lnTo>
                <a:lnTo>
                  <a:pt x="340468" y="0"/>
                </a:lnTo>
                <a:lnTo>
                  <a:pt x="554476" y="87549"/>
                </a:lnTo>
                <a:lnTo>
                  <a:pt x="797668" y="389107"/>
                </a:lnTo>
                <a:lnTo>
                  <a:pt x="885217" y="564205"/>
                </a:lnTo>
                <a:lnTo>
                  <a:pt x="739302" y="797668"/>
                </a:lnTo>
                <a:lnTo>
                  <a:pt x="836578" y="1089498"/>
                </a:lnTo>
                <a:lnTo>
                  <a:pt x="797668" y="1245141"/>
                </a:lnTo>
                <a:lnTo>
                  <a:pt x="758757" y="1254868"/>
                </a:lnTo>
                <a:lnTo>
                  <a:pt x="651753" y="1254868"/>
                </a:lnTo>
                <a:lnTo>
                  <a:pt x="544748" y="1031132"/>
                </a:lnTo>
                <a:lnTo>
                  <a:pt x="437744" y="963039"/>
                </a:lnTo>
                <a:lnTo>
                  <a:pt x="340468" y="739303"/>
                </a:lnTo>
                <a:lnTo>
                  <a:pt x="175097" y="632298"/>
                </a:lnTo>
                <a:lnTo>
                  <a:pt x="0" y="437745"/>
                </a:lnTo>
                <a:lnTo>
                  <a:pt x="9727" y="330741"/>
                </a:lnTo>
                <a:lnTo>
                  <a:pt x="68093" y="107005"/>
                </a:lnTo>
                <a:close/>
              </a:path>
            </a:pathLst>
          </a:custGeom>
          <a:solidFill>
            <a:srgbClr val="19B737">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Forma libre 12"/>
          <p:cNvSpPr/>
          <p:nvPr/>
        </p:nvSpPr>
        <p:spPr>
          <a:xfrm>
            <a:off x="1079770" y="2684834"/>
            <a:ext cx="1770434" cy="1196502"/>
          </a:xfrm>
          <a:custGeom>
            <a:avLst/>
            <a:gdLst>
              <a:gd name="connsiteX0" fmla="*/ 671209 w 1770434"/>
              <a:gd name="connsiteY0" fmla="*/ 768485 h 1196502"/>
              <a:gd name="connsiteX1" fmla="*/ 963039 w 1770434"/>
              <a:gd name="connsiteY1" fmla="*/ 690664 h 1196502"/>
              <a:gd name="connsiteX2" fmla="*/ 1177047 w 1770434"/>
              <a:gd name="connsiteY2" fmla="*/ 535021 h 1196502"/>
              <a:gd name="connsiteX3" fmla="*/ 1303507 w 1770434"/>
              <a:gd name="connsiteY3" fmla="*/ 291830 h 1196502"/>
              <a:gd name="connsiteX4" fmla="*/ 1245141 w 1770434"/>
              <a:gd name="connsiteY4" fmla="*/ 68094 h 1196502"/>
              <a:gd name="connsiteX5" fmla="*/ 1429966 w 1770434"/>
              <a:gd name="connsiteY5" fmla="*/ 0 h 1196502"/>
              <a:gd name="connsiteX6" fmla="*/ 1527243 w 1770434"/>
              <a:gd name="connsiteY6" fmla="*/ 321013 h 1196502"/>
              <a:gd name="connsiteX7" fmla="*/ 1673158 w 1770434"/>
              <a:gd name="connsiteY7" fmla="*/ 593387 h 1196502"/>
              <a:gd name="connsiteX8" fmla="*/ 1770434 w 1770434"/>
              <a:gd name="connsiteY8" fmla="*/ 963038 h 1196502"/>
              <a:gd name="connsiteX9" fmla="*/ 1478604 w 1770434"/>
              <a:gd name="connsiteY9" fmla="*/ 1196502 h 1196502"/>
              <a:gd name="connsiteX10" fmla="*/ 1070043 w 1770434"/>
              <a:gd name="connsiteY10" fmla="*/ 1108953 h 1196502"/>
              <a:gd name="connsiteX11" fmla="*/ 856034 w 1770434"/>
              <a:gd name="connsiteY11" fmla="*/ 943583 h 1196502"/>
              <a:gd name="connsiteX12" fmla="*/ 778213 w 1770434"/>
              <a:gd name="connsiteY12" fmla="*/ 972766 h 1196502"/>
              <a:gd name="connsiteX13" fmla="*/ 476656 w 1770434"/>
              <a:gd name="connsiteY13" fmla="*/ 1021404 h 1196502"/>
              <a:gd name="connsiteX14" fmla="*/ 126460 w 1770434"/>
              <a:gd name="connsiteY14" fmla="*/ 1011677 h 1196502"/>
              <a:gd name="connsiteX15" fmla="*/ 0 w 1770434"/>
              <a:gd name="connsiteY15" fmla="*/ 885217 h 1196502"/>
              <a:gd name="connsiteX16" fmla="*/ 194553 w 1770434"/>
              <a:gd name="connsiteY16" fmla="*/ 603115 h 1196502"/>
              <a:gd name="connsiteX17" fmla="*/ 671209 w 1770434"/>
              <a:gd name="connsiteY17" fmla="*/ 768485 h 119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70434" h="1196502">
                <a:moveTo>
                  <a:pt x="671209" y="768485"/>
                </a:moveTo>
                <a:lnTo>
                  <a:pt x="963039" y="690664"/>
                </a:lnTo>
                <a:lnTo>
                  <a:pt x="1177047" y="535021"/>
                </a:lnTo>
                <a:lnTo>
                  <a:pt x="1303507" y="291830"/>
                </a:lnTo>
                <a:lnTo>
                  <a:pt x="1245141" y="68094"/>
                </a:lnTo>
                <a:lnTo>
                  <a:pt x="1429966" y="0"/>
                </a:lnTo>
                <a:lnTo>
                  <a:pt x="1527243" y="321013"/>
                </a:lnTo>
                <a:lnTo>
                  <a:pt x="1673158" y="593387"/>
                </a:lnTo>
                <a:lnTo>
                  <a:pt x="1770434" y="963038"/>
                </a:lnTo>
                <a:lnTo>
                  <a:pt x="1478604" y="1196502"/>
                </a:lnTo>
                <a:lnTo>
                  <a:pt x="1070043" y="1108953"/>
                </a:lnTo>
                <a:lnTo>
                  <a:pt x="856034" y="943583"/>
                </a:lnTo>
                <a:lnTo>
                  <a:pt x="778213" y="972766"/>
                </a:lnTo>
                <a:lnTo>
                  <a:pt x="476656" y="1021404"/>
                </a:lnTo>
                <a:lnTo>
                  <a:pt x="126460" y="1011677"/>
                </a:lnTo>
                <a:lnTo>
                  <a:pt x="0" y="885217"/>
                </a:lnTo>
                <a:lnTo>
                  <a:pt x="194553" y="603115"/>
                </a:lnTo>
                <a:lnTo>
                  <a:pt x="671209" y="768485"/>
                </a:lnTo>
                <a:close/>
              </a:path>
            </a:pathLst>
          </a:custGeom>
          <a:solidFill>
            <a:srgbClr val="00B0F0">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Forma libre 13"/>
          <p:cNvSpPr/>
          <p:nvPr/>
        </p:nvSpPr>
        <p:spPr>
          <a:xfrm>
            <a:off x="1031133" y="3690814"/>
            <a:ext cx="1455833" cy="725543"/>
          </a:xfrm>
          <a:custGeom>
            <a:avLst/>
            <a:gdLst>
              <a:gd name="connsiteX0" fmla="*/ 0 w 1906621"/>
              <a:gd name="connsiteY0" fmla="*/ 29183 h 807395"/>
              <a:gd name="connsiteX1" fmla="*/ 155642 w 1906621"/>
              <a:gd name="connsiteY1" fmla="*/ 165370 h 807395"/>
              <a:gd name="connsiteX2" fmla="*/ 214008 w 1906621"/>
              <a:gd name="connsiteY2" fmla="*/ 379378 h 807395"/>
              <a:gd name="connsiteX3" fmla="*/ 719847 w 1906621"/>
              <a:gd name="connsiteY3" fmla="*/ 515566 h 807395"/>
              <a:gd name="connsiteX4" fmla="*/ 1322962 w 1906621"/>
              <a:gd name="connsiteY4" fmla="*/ 700391 h 807395"/>
              <a:gd name="connsiteX5" fmla="*/ 1566153 w 1906621"/>
              <a:gd name="connsiteY5" fmla="*/ 807395 h 807395"/>
              <a:gd name="connsiteX6" fmla="*/ 1624519 w 1906621"/>
              <a:gd name="connsiteY6" fmla="*/ 719846 h 807395"/>
              <a:gd name="connsiteX7" fmla="*/ 1643974 w 1906621"/>
              <a:gd name="connsiteY7" fmla="*/ 680936 h 807395"/>
              <a:gd name="connsiteX8" fmla="*/ 1809345 w 1906621"/>
              <a:gd name="connsiteY8" fmla="*/ 457200 h 807395"/>
              <a:gd name="connsiteX9" fmla="*/ 1828800 w 1906621"/>
              <a:gd name="connsiteY9" fmla="*/ 340468 h 807395"/>
              <a:gd name="connsiteX10" fmla="*/ 1838528 w 1906621"/>
              <a:gd name="connsiteY10" fmla="*/ 301557 h 807395"/>
              <a:gd name="connsiteX11" fmla="*/ 1906621 w 1906621"/>
              <a:gd name="connsiteY11" fmla="*/ 29183 h 807395"/>
              <a:gd name="connsiteX12" fmla="*/ 1517515 w 1906621"/>
              <a:gd name="connsiteY12" fmla="*/ 223736 h 807395"/>
              <a:gd name="connsiteX13" fmla="*/ 1177047 w 1906621"/>
              <a:gd name="connsiteY13" fmla="*/ 252919 h 807395"/>
              <a:gd name="connsiteX14" fmla="*/ 943583 w 1906621"/>
              <a:gd name="connsiteY14" fmla="*/ 0 h 807395"/>
              <a:gd name="connsiteX15" fmla="*/ 564204 w 1906621"/>
              <a:gd name="connsiteY15" fmla="*/ 97276 h 807395"/>
              <a:gd name="connsiteX16" fmla="*/ 0 w 1906621"/>
              <a:gd name="connsiteY16" fmla="*/ 29183 h 80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06621" h="807395">
                <a:moveTo>
                  <a:pt x="0" y="29183"/>
                </a:moveTo>
                <a:lnTo>
                  <a:pt x="155642" y="165370"/>
                </a:lnTo>
                <a:lnTo>
                  <a:pt x="214008" y="379378"/>
                </a:lnTo>
                <a:lnTo>
                  <a:pt x="719847" y="515566"/>
                </a:lnTo>
                <a:lnTo>
                  <a:pt x="1322962" y="700391"/>
                </a:lnTo>
                <a:lnTo>
                  <a:pt x="1566153" y="807395"/>
                </a:lnTo>
                <a:cubicBezTo>
                  <a:pt x="1585608" y="778212"/>
                  <a:pt x="1606137" y="749717"/>
                  <a:pt x="1624519" y="719846"/>
                </a:cubicBezTo>
                <a:cubicBezTo>
                  <a:pt x="1632119" y="707496"/>
                  <a:pt x="1643974" y="680936"/>
                  <a:pt x="1643974" y="680936"/>
                </a:cubicBezTo>
                <a:lnTo>
                  <a:pt x="1809345" y="457200"/>
                </a:lnTo>
                <a:cubicBezTo>
                  <a:pt x="1825153" y="314916"/>
                  <a:pt x="1808058" y="413062"/>
                  <a:pt x="1828800" y="340468"/>
                </a:cubicBezTo>
                <a:cubicBezTo>
                  <a:pt x="1832473" y="327613"/>
                  <a:pt x="1838528" y="301557"/>
                  <a:pt x="1838528" y="301557"/>
                </a:cubicBezTo>
                <a:lnTo>
                  <a:pt x="1906621" y="29183"/>
                </a:lnTo>
                <a:lnTo>
                  <a:pt x="1517515" y="223736"/>
                </a:lnTo>
                <a:lnTo>
                  <a:pt x="1177047" y="252919"/>
                </a:lnTo>
                <a:lnTo>
                  <a:pt x="943583" y="0"/>
                </a:lnTo>
                <a:lnTo>
                  <a:pt x="564204" y="97276"/>
                </a:lnTo>
                <a:lnTo>
                  <a:pt x="0" y="29183"/>
                </a:lnTo>
                <a:close/>
              </a:path>
            </a:pathLst>
          </a:custGeom>
          <a:solidFill>
            <a:srgbClr val="790771">
              <a:alpha val="4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Forma libre 14"/>
          <p:cNvSpPr/>
          <p:nvPr/>
        </p:nvSpPr>
        <p:spPr>
          <a:xfrm>
            <a:off x="2387790" y="3814425"/>
            <a:ext cx="919266" cy="871140"/>
          </a:xfrm>
          <a:custGeom>
            <a:avLst/>
            <a:gdLst>
              <a:gd name="connsiteX0" fmla="*/ 350195 w 1235412"/>
              <a:gd name="connsiteY0" fmla="*/ 48639 h 1070043"/>
              <a:gd name="connsiteX1" fmla="*/ 350195 w 1235412"/>
              <a:gd name="connsiteY1" fmla="*/ 48639 h 1070043"/>
              <a:gd name="connsiteX2" fmla="*/ 700391 w 1235412"/>
              <a:gd name="connsiteY2" fmla="*/ 58366 h 1070043"/>
              <a:gd name="connsiteX3" fmla="*/ 1011676 w 1235412"/>
              <a:gd name="connsiteY3" fmla="*/ 0 h 1070043"/>
              <a:gd name="connsiteX4" fmla="*/ 1157591 w 1235412"/>
              <a:gd name="connsiteY4" fmla="*/ 0 h 1070043"/>
              <a:gd name="connsiteX5" fmla="*/ 1235412 w 1235412"/>
              <a:gd name="connsiteY5" fmla="*/ 9728 h 1070043"/>
              <a:gd name="connsiteX6" fmla="*/ 1225685 w 1235412"/>
              <a:gd name="connsiteY6" fmla="*/ 252919 h 1070043"/>
              <a:gd name="connsiteX7" fmla="*/ 1186774 w 1235412"/>
              <a:gd name="connsiteY7" fmla="*/ 593388 h 1070043"/>
              <a:gd name="connsiteX8" fmla="*/ 1099225 w 1235412"/>
              <a:gd name="connsiteY8" fmla="*/ 817124 h 1070043"/>
              <a:gd name="connsiteX9" fmla="*/ 1021404 w 1235412"/>
              <a:gd name="connsiteY9" fmla="*/ 710119 h 1070043"/>
              <a:gd name="connsiteX10" fmla="*/ 933855 w 1235412"/>
              <a:gd name="connsiteY10" fmla="*/ 632298 h 1070043"/>
              <a:gd name="connsiteX11" fmla="*/ 807395 w 1235412"/>
              <a:gd name="connsiteY11" fmla="*/ 700392 h 1070043"/>
              <a:gd name="connsiteX12" fmla="*/ 642025 w 1235412"/>
              <a:gd name="connsiteY12" fmla="*/ 846307 h 1070043"/>
              <a:gd name="connsiteX13" fmla="*/ 515566 w 1235412"/>
              <a:gd name="connsiteY13" fmla="*/ 933856 h 1070043"/>
              <a:gd name="connsiteX14" fmla="*/ 379378 w 1235412"/>
              <a:gd name="connsiteY14" fmla="*/ 1031132 h 1070043"/>
              <a:gd name="connsiteX15" fmla="*/ 262647 w 1235412"/>
              <a:gd name="connsiteY15" fmla="*/ 1070043 h 1070043"/>
              <a:gd name="connsiteX16" fmla="*/ 97276 w 1235412"/>
              <a:gd name="connsiteY16" fmla="*/ 1001949 h 1070043"/>
              <a:gd name="connsiteX17" fmla="*/ 19455 w 1235412"/>
              <a:gd name="connsiteY17" fmla="*/ 836579 h 1070043"/>
              <a:gd name="connsiteX18" fmla="*/ 0 w 1235412"/>
              <a:gd name="connsiteY18" fmla="*/ 719847 h 1070043"/>
              <a:gd name="connsiteX19" fmla="*/ 87549 w 1235412"/>
              <a:gd name="connsiteY19" fmla="*/ 671209 h 1070043"/>
              <a:gd name="connsiteX20" fmla="*/ 145915 w 1235412"/>
              <a:gd name="connsiteY20" fmla="*/ 603115 h 1070043"/>
              <a:gd name="connsiteX21" fmla="*/ 223736 w 1235412"/>
              <a:gd name="connsiteY21" fmla="*/ 398834 h 1070043"/>
              <a:gd name="connsiteX22" fmla="*/ 262647 w 1235412"/>
              <a:gd name="connsiteY22" fmla="*/ 282102 h 1070043"/>
              <a:gd name="connsiteX23" fmla="*/ 350195 w 1235412"/>
              <a:gd name="connsiteY23" fmla="*/ 48639 h 1070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5412" h="1070043">
                <a:moveTo>
                  <a:pt x="350195" y="48639"/>
                </a:moveTo>
                <a:lnTo>
                  <a:pt x="350195" y="48639"/>
                </a:lnTo>
                <a:lnTo>
                  <a:pt x="700391" y="58366"/>
                </a:lnTo>
                <a:lnTo>
                  <a:pt x="1011676" y="0"/>
                </a:lnTo>
                <a:lnTo>
                  <a:pt x="1157591" y="0"/>
                </a:lnTo>
                <a:lnTo>
                  <a:pt x="1235412" y="9728"/>
                </a:lnTo>
                <a:lnTo>
                  <a:pt x="1225685" y="252919"/>
                </a:lnTo>
                <a:lnTo>
                  <a:pt x="1186774" y="593388"/>
                </a:lnTo>
                <a:lnTo>
                  <a:pt x="1099225" y="817124"/>
                </a:lnTo>
                <a:lnTo>
                  <a:pt x="1021404" y="710119"/>
                </a:lnTo>
                <a:lnTo>
                  <a:pt x="933855" y="632298"/>
                </a:lnTo>
                <a:lnTo>
                  <a:pt x="807395" y="700392"/>
                </a:lnTo>
                <a:lnTo>
                  <a:pt x="642025" y="846307"/>
                </a:lnTo>
                <a:lnTo>
                  <a:pt x="515566" y="933856"/>
                </a:lnTo>
                <a:lnTo>
                  <a:pt x="379378" y="1031132"/>
                </a:lnTo>
                <a:lnTo>
                  <a:pt x="262647" y="1070043"/>
                </a:lnTo>
                <a:lnTo>
                  <a:pt x="97276" y="1001949"/>
                </a:lnTo>
                <a:lnTo>
                  <a:pt x="19455" y="836579"/>
                </a:lnTo>
                <a:lnTo>
                  <a:pt x="0" y="719847"/>
                </a:lnTo>
                <a:cubicBezTo>
                  <a:pt x="81922" y="678885"/>
                  <a:pt x="57312" y="701443"/>
                  <a:pt x="87549" y="671209"/>
                </a:cubicBezTo>
                <a:lnTo>
                  <a:pt x="145915" y="603115"/>
                </a:lnTo>
                <a:lnTo>
                  <a:pt x="223736" y="398834"/>
                </a:lnTo>
                <a:lnTo>
                  <a:pt x="262647" y="282102"/>
                </a:lnTo>
                <a:lnTo>
                  <a:pt x="350195" y="48639"/>
                </a:lnTo>
                <a:close/>
              </a:path>
            </a:pathLst>
          </a:custGeom>
          <a:solidFill>
            <a:srgbClr val="FFC000">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CuadroTexto 15"/>
          <p:cNvSpPr txBox="1"/>
          <p:nvPr/>
        </p:nvSpPr>
        <p:spPr>
          <a:xfrm>
            <a:off x="902890" y="1610406"/>
            <a:ext cx="1217740" cy="369332"/>
          </a:xfrm>
          <a:prstGeom prst="rect">
            <a:avLst/>
          </a:prstGeom>
          <a:noFill/>
        </p:spPr>
        <p:txBody>
          <a:bodyPr wrap="square" rtlCol="0">
            <a:spAutoFit/>
          </a:bodyPr>
          <a:lstStyle/>
          <a:p>
            <a:r>
              <a:rPr lang="es-MX" dirty="0"/>
              <a:t>2 Poza Rica</a:t>
            </a:r>
          </a:p>
        </p:txBody>
      </p:sp>
      <p:sp>
        <p:nvSpPr>
          <p:cNvPr id="17" name="CuadroTexto 16"/>
          <p:cNvSpPr txBox="1"/>
          <p:nvPr/>
        </p:nvSpPr>
        <p:spPr>
          <a:xfrm>
            <a:off x="2970075" y="2242704"/>
            <a:ext cx="1217740" cy="369332"/>
          </a:xfrm>
          <a:prstGeom prst="rect">
            <a:avLst/>
          </a:prstGeom>
          <a:noFill/>
        </p:spPr>
        <p:txBody>
          <a:bodyPr wrap="square" rtlCol="0">
            <a:spAutoFit/>
          </a:bodyPr>
          <a:lstStyle/>
          <a:p>
            <a:r>
              <a:rPr lang="es-MX" dirty="0"/>
              <a:t>3 Veracruz</a:t>
            </a:r>
          </a:p>
        </p:txBody>
      </p:sp>
      <p:sp>
        <p:nvSpPr>
          <p:cNvPr id="18" name="CuadroTexto 17"/>
          <p:cNvSpPr txBox="1"/>
          <p:nvPr/>
        </p:nvSpPr>
        <p:spPr>
          <a:xfrm>
            <a:off x="422263" y="4167248"/>
            <a:ext cx="1217740" cy="369332"/>
          </a:xfrm>
          <a:prstGeom prst="rect">
            <a:avLst/>
          </a:prstGeom>
          <a:noFill/>
        </p:spPr>
        <p:txBody>
          <a:bodyPr wrap="square" rtlCol="0">
            <a:spAutoFit/>
          </a:bodyPr>
          <a:lstStyle/>
          <a:p>
            <a:r>
              <a:rPr lang="es-MX" dirty="0"/>
              <a:t>5 Acapulco</a:t>
            </a:r>
          </a:p>
        </p:txBody>
      </p:sp>
      <p:sp>
        <p:nvSpPr>
          <p:cNvPr id="19" name="CuadroTexto 18"/>
          <p:cNvSpPr txBox="1"/>
          <p:nvPr/>
        </p:nvSpPr>
        <p:spPr>
          <a:xfrm>
            <a:off x="1186469" y="2803831"/>
            <a:ext cx="1217740" cy="369332"/>
          </a:xfrm>
          <a:prstGeom prst="rect">
            <a:avLst/>
          </a:prstGeom>
          <a:noFill/>
        </p:spPr>
        <p:txBody>
          <a:bodyPr wrap="square" rtlCol="0">
            <a:spAutoFit/>
          </a:bodyPr>
          <a:lstStyle/>
          <a:p>
            <a:r>
              <a:rPr lang="es-MX" dirty="0"/>
              <a:t>4 Puebla</a:t>
            </a:r>
          </a:p>
        </p:txBody>
      </p:sp>
      <p:sp>
        <p:nvSpPr>
          <p:cNvPr id="20" name="CuadroTexto 19"/>
          <p:cNvSpPr txBox="1"/>
          <p:nvPr/>
        </p:nvSpPr>
        <p:spPr>
          <a:xfrm>
            <a:off x="1524361" y="4624510"/>
            <a:ext cx="1217740" cy="369332"/>
          </a:xfrm>
          <a:prstGeom prst="rect">
            <a:avLst/>
          </a:prstGeom>
          <a:noFill/>
        </p:spPr>
        <p:txBody>
          <a:bodyPr wrap="square" rtlCol="0">
            <a:spAutoFit/>
          </a:bodyPr>
          <a:lstStyle/>
          <a:p>
            <a:r>
              <a:rPr lang="es-MX" dirty="0"/>
              <a:t>6 Temascal</a:t>
            </a:r>
          </a:p>
        </p:txBody>
      </p:sp>
      <p:sp>
        <p:nvSpPr>
          <p:cNvPr id="21" name="CuadroTexto 20"/>
          <p:cNvSpPr txBox="1"/>
          <p:nvPr/>
        </p:nvSpPr>
        <p:spPr>
          <a:xfrm>
            <a:off x="3441427" y="2634003"/>
            <a:ext cx="1850038" cy="369332"/>
          </a:xfrm>
          <a:prstGeom prst="rect">
            <a:avLst/>
          </a:prstGeom>
          <a:noFill/>
        </p:spPr>
        <p:txBody>
          <a:bodyPr wrap="square" rtlCol="0">
            <a:spAutoFit/>
          </a:bodyPr>
          <a:lstStyle/>
          <a:p>
            <a:r>
              <a:rPr lang="es-MX" dirty="0"/>
              <a:t>7 Coatzacoalcos</a:t>
            </a:r>
          </a:p>
        </p:txBody>
      </p:sp>
      <p:sp>
        <p:nvSpPr>
          <p:cNvPr id="22" name="CuadroTexto 21"/>
          <p:cNvSpPr txBox="1"/>
          <p:nvPr/>
        </p:nvSpPr>
        <p:spPr>
          <a:xfrm>
            <a:off x="5169330" y="3618848"/>
            <a:ext cx="1202870" cy="369332"/>
          </a:xfrm>
          <a:prstGeom prst="rect">
            <a:avLst/>
          </a:prstGeom>
          <a:noFill/>
        </p:spPr>
        <p:txBody>
          <a:bodyPr wrap="square" rtlCol="0">
            <a:spAutoFit/>
          </a:bodyPr>
          <a:lstStyle/>
          <a:p>
            <a:r>
              <a:rPr lang="es-MX" dirty="0"/>
              <a:t>8 Tabasco</a:t>
            </a:r>
          </a:p>
        </p:txBody>
      </p:sp>
      <p:sp>
        <p:nvSpPr>
          <p:cNvPr id="23" name="CuadroTexto 22"/>
          <p:cNvSpPr txBox="1"/>
          <p:nvPr/>
        </p:nvSpPr>
        <p:spPr>
          <a:xfrm>
            <a:off x="4777974" y="4744400"/>
            <a:ext cx="1202870" cy="369332"/>
          </a:xfrm>
          <a:prstGeom prst="rect">
            <a:avLst/>
          </a:prstGeom>
          <a:noFill/>
        </p:spPr>
        <p:txBody>
          <a:bodyPr wrap="square" rtlCol="0">
            <a:spAutoFit/>
          </a:bodyPr>
          <a:lstStyle/>
          <a:p>
            <a:r>
              <a:rPr lang="es-MX" dirty="0"/>
              <a:t>9 Grijalva</a:t>
            </a:r>
          </a:p>
        </p:txBody>
      </p:sp>
      <p:sp>
        <p:nvSpPr>
          <p:cNvPr id="24" name="Forma libre 23"/>
          <p:cNvSpPr/>
          <p:nvPr/>
        </p:nvSpPr>
        <p:spPr>
          <a:xfrm>
            <a:off x="2830749" y="3628417"/>
            <a:ext cx="1079770" cy="1128409"/>
          </a:xfrm>
          <a:custGeom>
            <a:avLst/>
            <a:gdLst>
              <a:gd name="connsiteX0" fmla="*/ 252919 w 1079770"/>
              <a:gd name="connsiteY0" fmla="*/ 817123 h 1128409"/>
              <a:gd name="connsiteX1" fmla="*/ 0 w 1079770"/>
              <a:gd name="connsiteY1" fmla="*/ 992221 h 1128409"/>
              <a:gd name="connsiteX2" fmla="*/ 38911 w 1079770"/>
              <a:gd name="connsiteY2" fmla="*/ 1128409 h 1128409"/>
              <a:gd name="connsiteX3" fmla="*/ 301557 w 1079770"/>
              <a:gd name="connsiteY3" fmla="*/ 1021404 h 1128409"/>
              <a:gd name="connsiteX4" fmla="*/ 428017 w 1079770"/>
              <a:gd name="connsiteY4" fmla="*/ 894945 h 1128409"/>
              <a:gd name="connsiteX5" fmla="*/ 661481 w 1079770"/>
              <a:gd name="connsiteY5" fmla="*/ 778213 h 1128409"/>
              <a:gd name="connsiteX6" fmla="*/ 778213 w 1079770"/>
              <a:gd name="connsiteY6" fmla="*/ 710119 h 1128409"/>
              <a:gd name="connsiteX7" fmla="*/ 1021404 w 1079770"/>
              <a:gd name="connsiteY7" fmla="*/ 933855 h 1128409"/>
              <a:gd name="connsiteX8" fmla="*/ 1021404 w 1079770"/>
              <a:gd name="connsiteY8" fmla="*/ 749030 h 1128409"/>
              <a:gd name="connsiteX9" fmla="*/ 1031132 w 1079770"/>
              <a:gd name="connsiteY9" fmla="*/ 535021 h 1128409"/>
              <a:gd name="connsiteX10" fmla="*/ 1070042 w 1079770"/>
              <a:gd name="connsiteY10" fmla="*/ 340468 h 1128409"/>
              <a:gd name="connsiteX11" fmla="*/ 1079770 w 1079770"/>
              <a:gd name="connsiteY11" fmla="*/ 243192 h 1128409"/>
              <a:gd name="connsiteX12" fmla="*/ 992221 w 1079770"/>
              <a:gd name="connsiteY12" fmla="*/ 48638 h 1128409"/>
              <a:gd name="connsiteX13" fmla="*/ 826851 w 1079770"/>
              <a:gd name="connsiteY13" fmla="*/ 19455 h 1128409"/>
              <a:gd name="connsiteX14" fmla="*/ 739302 w 1079770"/>
              <a:gd name="connsiteY14" fmla="*/ 0 h 1128409"/>
              <a:gd name="connsiteX15" fmla="*/ 593387 w 1079770"/>
              <a:gd name="connsiteY15" fmla="*/ 175098 h 1128409"/>
              <a:gd name="connsiteX16" fmla="*/ 544749 w 1079770"/>
              <a:gd name="connsiteY16" fmla="*/ 466928 h 1128409"/>
              <a:gd name="connsiteX17" fmla="*/ 476655 w 1079770"/>
              <a:gd name="connsiteY17" fmla="*/ 758757 h 1128409"/>
              <a:gd name="connsiteX18" fmla="*/ 389106 w 1079770"/>
              <a:gd name="connsiteY18" fmla="*/ 914400 h 1128409"/>
              <a:gd name="connsiteX19" fmla="*/ 194553 w 1079770"/>
              <a:gd name="connsiteY19" fmla="*/ 826851 h 1128409"/>
              <a:gd name="connsiteX20" fmla="*/ 252919 w 1079770"/>
              <a:gd name="connsiteY20" fmla="*/ 817123 h 112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9770" h="1128409">
                <a:moveTo>
                  <a:pt x="252919" y="817123"/>
                </a:moveTo>
                <a:lnTo>
                  <a:pt x="0" y="992221"/>
                </a:lnTo>
                <a:lnTo>
                  <a:pt x="38911" y="1128409"/>
                </a:lnTo>
                <a:lnTo>
                  <a:pt x="301557" y="1021404"/>
                </a:lnTo>
                <a:lnTo>
                  <a:pt x="428017" y="894945"/>
                </a:lnTo>
                <a:lnTo>
                  <a:pt x="661481" y="778213"/>
                </a:lnTo>
                <a:lnTo>
                  <a:pt x="778213" y="710119"/>
                </a:lnTo>
                <a:lnTo>
                  <a:pt x="1021404" y="933855"/>
                </a:lnTo>
                <a:lnTo>
                  <a:pt x="1021404" y="749030"/>
                </a:lnTo>
                <a:cubicBezTo>
                  <a:pt x="1035787" y="619586"/>
                  <a:pt x="1031132" y="690844"/>
                  <a:pt x="1031132" y="535021"/>
                </a:cubicBezTo>
                <a:lnTo>
                  <a:pt x="1070042" y="340468"/>
                </a:lnTo>
                <a:lnTo>
                  <a:pt x="1079770" y="243192"/>
                </a:lnTo>
                <a:lnTo>
                  <a:pt x="992221" y="48638"/>
                </a:lnTo>
                <a:cubicBezTo>
                  <a:pt x="838772" y="33294"/>
                  <a:pt x="949955" y="50231"/>
                  <a:pt x="826851" y="19455"/>
                </a:cubicBezTo>
                <a:cubicBezTo>
                  <a:pt x="797849" y="12204"/>
                  <a:pt x="739302" y="0"/>
                  <a:pt x="739302" y="0"/>
                </a:cubicBezTo>
                <a:lnTo>
                  <a:pt x="593387" y="175098"/>
                </a:lnTo>
                <a:lnTo>
                  <a:pt x="544749" y="466928"/>
                </a:lnTo>
                <a:lnTo>
                  <a:pt x="476655" y="758757"/>
                </a:lnTo>
                <a:lnTo>
                  <a:pt x="389106" y="914400"/>
                </a:lnTo>
                <a:lnTo>
                  <a:pt x="194553" y="826851"/>
                </a:lnTo>
                <a:lnTo>
                  <a:pt x="252919" y="817123"/>
                </a:lnTo>
                <a:close/>
              </a:path>
            </a:pathLst>
          </a:custGeom>
          <a:solidFill>
            <a:srgbClr val="FF0000">
              <a:alpha val="50000"/>
            </a:srgb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5" name="CuadroTexto 24"/>
          <p:cNvSpPr txBox="1"/>
          <p:nvPr/>
        </p:nvSpPr>
        <p:spPr>
          <a:xfrm>
            <a:off x="2884251" y="4671163"/>
            <a:ext cx="1202870" cy="369332"/>
          </a:xfrm>
          <a:prstGeom prst="rect">
            <a:avLst/>
          </a:prstGeom>
          <a:noFill/>
        </p:spPr>
        <p:txBody>
          <a:bodyPr wrap="square" rtlCol="0">
            <a:spAutoFit/>
          </a:bodyPr>
          <a:lstStyle/>
          <a:p>
            <a:r>
              <a:rPr lang="es-MX" dirty="0"/>
              <a:t>10 Ixtepec</a:t>
            </a:r>
          </a:p>
        </p:txBody>
      </p:sp>
    </p:spTree>
    <p:extLst>
      <p:ext uri="{BB962C8B-B14F-4D97-AF65-F5344CB8AC3E}">
        <p14:creationId xmlns:p14="http://schemas.microsoft.com/office/powerpoint/2010/main" val="39517291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6752602" y="4740809"/>
            <a:ext cx="1853658" cy="1260947"/>
          </a:xfrm>
          <a:prstGeom prst="rect">
            <a:avLst/>
          </a:prstGeom>
        </p:spPr>
      </p:pic>
      <p:sp>
        <p:nvSpPr>
          <p:cNvPr id="5" name="Título 1"/>
          <p:cNvSpPr>
            <a:spLocks noGrp="1"/>
          </p:cNvSpPr>
          <p:nvPr>
            <p:ph type="title"/>
          </p:nvPr>
        </p:nvSpPr>
        <p:spPr>
          <a:xfrm>
            <a:off x="4067944" y="332656"/>
            <a:ext cx="4618856" cy="864096"/>
          </a:xfrm>
        </p:spPr>
        <p:txBody>
          <a:bodyPr/>
          <a:lstStyle/>
          <a:p>
            <a:r>
              <a:rPr lang="es-MX" dirty="0"/>
              <a:t>Sub Zonas de Exportación</a:t>
            </a:r>
          </a:p>
        </p:txBody>
      </p:sp>
      <p:sp>
        <p:nvSpPr>
          <p:cNvPr id="6" name="CuadroTexto 5"/>
          <p:cNvSpPr txBox="1"/>
          <p:nvPr/>
        </p:nvSpPr>
        <p:spPr>
          <a:xfrm>
            <a:off x="6516216" y="1546108"/>
            <a:ext cx="1944216" cy="369332"/>
          </a:xfrm>
          <a:prstGeom prst="rect">
            <a:avLst/>
          </a:prstGeom>
          <a:noFill/>
        </p:spPr>
        <p:txBody>
          <a:bodyPr wrap="square" rtlCol="0">
            <a:spAutoFit/>
          </a:bodyPr>
          <a:lstStyle/>
          <a:p>
            <a:r>
              <a:rPr lang="es-MX" dirty="0"/>
              <a:t>Peninsular</a:t>
            </a:r>
          </a:p>
        </p:txBody>
      </p:sp>
      <p:sp>
        <p:nvSpPr>
          <p:cNvPr id="7" name="Freeform 26"/>
          <p:cNvSpPr>
            <a:spLocks/>
          </p:cNvSpPr>
          <p:nvPr/>
        </p:nvSpPr>
        <p:spPr bwMode="auto">
          <a:xfrm>
            <a:off x="1259632" y="2132856"/>
            <a:ext cx="3312368" cy="2825369"/>
          </a:xfrm>
          <a:custGeom>
            <a:avLst/>
            <a:gdLst>
              <a:gd name="T0" fmla="*/ 2147483647 w 684"/>
              <a:gd name="T1" fmla="*/ 2147483647 h 698"/>
              <a:gd name="T2" fmla="*/ 2147483647 w 684"/>
              <a:gd name="T3" fmla="*/ 2147483647 h 698"/>
              <a:gd name="T4" fmla="*/ 2147483647 w 684"/>
              <a:gd name="T5" fmla="*/ 2147483647 h 698"/>
              <a:gd name="T6" fmla="*/ 2147483647 w 684"/>
              <a:gd name="T7" fmla="*/ 2147483647 h 698"/>
              <a:gd name="T8" fmla="*/ 2147483647 w 684"/>
              <a:gd name="T9" fmla="*/ 2147483647 h 698"/>
              <a:gd name="T10" fmla="*/ 2147483647 w 684"/>
              <a:gd name="T11" fmla="*/ 2147483647 h 698"/>
              <a:gd name="T12" fmla="*/ 2147483647 w 684"/>
              <a:gd name="T13" fmla="*/ 2147483647 h 698"/>
              <a:gd name="T14" fmla="*/ 2147483647 w 684"/>
              <a:gd name="T15" fmla="*/ 0 h 698"/>
              <a:gd name="T16" fmla="*/ 2147483647 w 684"/>
              <a:gd name="T17" fmla="*/ 2147483647 h 698"/>
              <a:gd name="T18" fmla="*/ 2147483647 w 684"/>
              <a:gd name="T19" fmla="*/ 2147483647 h 698"/>
              <a:gd name="T20" fmla="*/ 2147483647 w 684"/>
              <a:gd name="T21" fmla="*/ 2147483647 h 698"/>
              <a:gd name="T22" fmla="*/ 2147483647 w 684"/>
              <a:gd name="T23" fmla="*/ 2147483647 h 698"/>
              <a:gd name="T24" fmla="*/ 2147483647 w 684"/>
              <a:gd name="T25" fmla="*/ 2147483647 h 698"/>
              <a:gd name="T26" fmla="*/ 2147483647 w 684"/>
              <a:gd name="T27" fmla="*/ 2147483647 h 698"/>
              <a:gd name="T28" fmla="*/ 2147483647 w 684"/>
              <a:gd name="T29" fmla="*/ 2147483647 h 698"/>
              <a:gd name="T30" fmla="*/ 2147483647 w 684"/>
              <a:gd name="T31" fmla="*/ 2147483647 h 698"/>
              <a:gd name="T32" fmla="*/ 2147483647 w 684"/>
              <a:gd name="T33" fmla="*/ 2147483647 h 698"/>
              <a:gd name="T34" fmla="*/ 2147483647 w 684"/>
              <a:gd name="T35" fmla="*/ 2147483647 h 698"/>
              <a:gd name="T36" fmla="*/ 2147483647 w 684"/>
              <a:gd name="T37" fmla="*/ 2147483647 h 698"/>
              <a:gd name="T38" fmla="*/ 2147483647 w 684"/>
              <a:gd name="T39" fmla="*/ 2147483647 h 698"/>
              <a:gd name="T40" fmla="*/ 2147483647 w 684"/>
              <a:gd name="T41" fmla="*/ 2147483647 h 698"/>
              <a:gd name="T42" fmla="*/ 2147483647 w 684"/>
              <a:gd name="T43" fmla="*/ 2147483647 h 698"/>
              <a:gd name="T44" fmla="*/ 2147483647 w 684"/>
              <a:gd name="T45" fmla="*/ 2147483647 h 698"/>
              <a:gd name="T46" fmla="*/ 2147483647 w 684"/>
              <a:gd name="T47" fmla="*/ 2147483647 h 698"/>
              <a:gd name="T48" fmla="*/ 2147483647 w 684"/>
              <a:gd name="T49" fmla="*/ 2147483647 h 698"/>
              <a:gd name="T50" fmla="*/ 2147483647 w 684"/>
              <a:gd name="T51" fmla="*/ 2147483647 h 698"/>
              <a:gd name="T52" fmla="*/ 2147483647 w 684"/>
              <a:gd name="T53" fmla="*/ 2147483647 h 698"/>
              <a:gd name="T54" fmla="*/ 2147483647 w 684"/>
              <a:gd name="T55" fmla="*/ 2147483647 h 698"/>
              <a:gd name="T56" fmla="*/ 2147483647 w 684"/>
              <a:gd name="T57" fmla="*/ 2147483647 h 698"/>
              <a:gd name="T58" fmla="*/ 2147483647 w 684"/>
              <a:gd name="T59" fmla="*/ 2147483647 h 698"/>
              <a:gd name="T60" fmla="*/ 2147483647 w 684"/>
              <a:gd name="T61" fmla="*/ 2147483647 h 698"/>
              <a:gd name="T62" fmla="*/ 2147483647 w 684"/>
              <a:gd name="T63" fmla="*/ 2147483647 h 698"/>
              <a:gd name="T64" fmla="*/ 2147483647 w 684"/>
              <a:gd name="T65" fmla="*/ 2147483647 h 6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84"/>
              <a:gd name="T100" fmla="*/ 0 h 698"/>
              <a:gd name="T101" fmla="*/ 684 w 684"/>
              <a:gd name="T102" fmla="*/ 698 h 69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84" h="698">
                <a:moveTo>
                  <a:pt x="158" y="130"/>
                </a:moveTo>
                <a:lnTo>
                  <a:pt x="165" y="130"/>
                </a:lnTo>
                <a:lnTo>
                  <a:pt x="180" y="108"/>
                </a:lnTo>
                <a:lnTo>
                  <a:pt x="194" y="108"/>
                </a:lnTo>
                <a:lnTo>
                  <a:pt x="288" y="79"/>
                </a:lnTo>
                <a:lnTo>
                  <a:pt x="302" y="65"/>
                </a:lnTo>
                <a:lnTo>
                  <a:pt x="309" y="65"/>
                </a:lnTo>
                <a:lnTo>
                  <a:pt x="345" y="58"/>
                </a:lnTo>
                <a:lnTo>
                  <a:pt x="417" y="22"/>
                </a:lnTo>
                <a:lnTo>
                  <a:pt x="489" y="22"/>
                </a:lnTo>
                <a:lnTo>
                  <a:pt x="504" y="15"/>
                </a:lnTo>
                <a:lnTo>
                  <a:pt x="525" y="22"/>
                </a:lnTo>
                <a:lnTo>
                  <a:pt x="532" y="22"/>
                </a:lnTo>
                <a:lnTo>
                  <a:pt x="547" y="29"/>
                </a:lnTo>
                <a:lnTo>
                  <a:pt x="561" y="29"/>
                </a:lnTo>
                <a:lnTo>
                  <a:pt x="626" y="0"/>
                </a:lnTo>
                <a:lnTo>
                  <a:pt x="669" y="0"/>
                </a:lnTo>
                <a:lnTo>
                  <a:pt x="669" y="15"/>
                </a:lnTo>
                <a:lnTo>
                  <a:pt x="683" y="22"/>
                </a:lnTo>
                <a:lnTo>
                  <a:pt x="683" y="123"/>
                </a:lnTo>
                <a:lnTo>
                  <a:pt x="655" y="151"/>
                </a:lnTo>
                <a:lnTo>
                  <a:pt x="655" y="166"/>
                </a:lnTo>
                <a:lnTo>
                  <a:pt x="640" y="187"/>
                </a:lnTo>
                <a:lnTo>
                  <a:pt x="619" y="273"/>
                </a:lnTo>
                <a:lnTo>
                  <a:pt x="604" y="317"/>
                </a:lnTo>
                <a:lnTo>
                  <a:pt x="583" y="345"/>
                </a:lnTo>
                <a:lnTo>
                  <a:pt x="568" y="360"/>
                </a:lnTo>
                <a:lnTo>
                  <a:pt x="568" y="388"/>
                </a:lnTo>
                <a:lnTo>
                  <a:pt x="590" y="410"/>
                </a:lnTo>
                <a:lnTo>
                  <a:pt x="604" y="417"/>
                </a:lnTo>
                <a:lnTo>
                  <a:pt x="604" y="439"/>
                </a:lnTo>
                <a:lnTo>
                  <a:pt x="597" y="475"/>
                </a:lnTo>
                <a:lnTo>
                  <a:pt x="597" y="489"/>
                </a:lnTo>
                <a:lnTo>
                  <a:pt x="590" y="518"/>
                </a:lnTo>
                <a:lnTo>
                  <a:pt x="568" y="547"/>
                </a:lnTo>
                <a:lnTo>
                  <a:pt x="568" y="582"/>
                </a:lnTo>
                <a:lnTo>
                  <a:pt x="532" y="590"/>
                </a:lnTo>
                <a:lnTo>
                  <a:pt x="525" y="590"/>
                </a:lnTo>
                <a:lnTo>
                  <a:pt x="525" y="575"/>
                </a:lnTo>
                <a:lnTo>
                  <a:pt x="518" y="547"/>
                </a:lnTo>
                <a:lnTo>
                  <a:pt x="496" y="568"/>
                </a:lnTo>
                <a:lnTo>
                  <a:pt x="489" y="611"/>
                </a:lnTo>
                <a:lnTo>
                  <a:pt x="460" y="611"/>
                </a:lnTo>
                <a:lnTo>
                  <a:pt x="424" y="640"/>
                </a:lnTo>
                <a:lnTo>
                  <a:pt x="396" y="683"/>
                </a:lnTo>
                <a:lnTo>
                  <a:pt x="331" y="683"/>
                </a:lnTo>
                <a:lnTo>
                  <a:pt x="317" y="676"/>
                </a:lnTo>
                <a:lnTo>
                  <a:pt x="281" y="683"/>
                </a:lnTo>
                <a:lnTo>
                  <a:pt x="259" y="683"/>
                </a:lnTo>
                <a:lnTo>
                  <a:pt x="237" y="697"/>
                </a:lnTo>
                <a:lnTo>
                  <a:pt x="209" y="697"/>
                </a:lnTo>
                <a:lnTo>
                  <a:pt x="187" y="690"/>
                </a:lnTo>
                <a:lnTo>
                  <a:pt x="165" y="683"/>
                </a:lnTo>
                <a:lnTo>
                  <a:pt x="137" y="683"/>
                </a:lnTo>
                <a:lnTo>
                  <a:pt x="0" y="539"/>
                </a:lnTo>
                <a:lnTo>
                  <a:pt x="22" y="539"/>
                </a:lnTo>
                <a:lnTo>
                  <a:pt x="50" y="547"/>
                </a:lnTo>
                <a:lnTo>
                  <a:pt x="50" y="503"/>
                </a:lnTo>
                <a:lnTo>
                  <a:pt x="43" y="503"/>
                </a:lnTo>
                <a:lnTo>
                  <a:pt x="22" y="482"/>
                </a:lnTo>
                <a:lnTo>
                  <a:pt x="58" y="460"/>
                </a:lnTo>
                <a:lnTo>
                  <a:pt x="115" y="396"/>
                </a:lnTo>
                <a:lnTo>
                  <a:pt x="137" y="367"/>
                </a:lnTo>
                <a:lnTo>
                  <a:pt x="151" y="317"/>
                </a:lnTo>
                <a:lnTo>
                  <a:pt x="158" y="288"/>
                </a:lnTo>
                <a:lnTo>
                  <a:pt x="151" y="252"/>
                </a:lnTo>
                <a:lnTo>
                  <a:pt x="158" y="130"/>
                </a:lnTo>
              </a:path>
            </a:pathLst>
          </a:custGeom>
          <a:solidFill>
            <a:schemeClr val="bg1"/>
          </a:solidFill>
          <a:ln w="9525">
            <a:miter lim="800000"/>
            <a:headEnd/>
            <a:tailEnd/>
          </a:ln>
          <a:scene3d>
            <a:camera prst="legacyObliqueTopRight"/>
            <a:lightRig rig="legacyFlat3" dir="b"/>
          </a:scene3d>
          <a:sp3d extrusionH="254000" prstMaterial="legacyMatte">
            <a:bevelT w="13500" h="13500" prst="angle"/>
            <a:bevelB w="13500" h="13500" prst="angle"/>
            <a:extrusionClr>
              <a:schemeClr val="tx1">
                <a:lumMod val="50000"/>
                <a:lumOff val="50000"/>
              </a:schemeClr>
            </a:extrusionClr>
          </a:sp3d>
        </p:spPr>
        <p:txBody>
          <a:bodyPr>
            <a:flatTx/>
          </a:bodyPr>
          <a:lstStyle/>
          <a:p>
            <a:endParaRPr lang="es-MX"/>
          </a:p>
        </p:txBody>
      </p:sp>
      <p:sp>
        <p:nvSpPr>
          <p:cNvPr id="8" name="Forma libre 7"/>
          <p:cNvSpPr/>
          <p:nvPr/>
        </p:nvSpPr>
        <p:spPr>
          <a:xfrm>
            <a:off x="1566153" y="2266545"/>
            <a:ext cx="2704290" cy="2629638"/>
          </a:xfrm>
          <a:custGeom>
            <a:avLst/>
            <a:gdLst>
              <a:gd name="connsiteX0" fmla="*/ 0 w 2704290"/>
              <a:gd name="connsiteY0" fmla="*/ 1809344 h 2629638"/>
              <a:gd name="connsiteX1" fmla="*/ 38911 w 2704290"/>
              <a:gd name="connsiteY1" fmla="*/ 1770434 h 2629638"/>
              <a:gd name="connsiteX2" fmla="*/ 301558 w 2704290"/>
              <a:gd name="connsiteY2" fmla="*/ 1634246 h 2629638"/>
              <a:gd name="connsiteX3" fmla="*/ 359924 w 2704290"/>
              <a:gd name="connsiteY3" fmla="*/ 1566153 h 2629638"/>
              <a:gd name="connsiteX4" fmla="*/ 408562 w 2704290"/>
              <a:gd name="connsiteY4" fmla="*/ 1527242 h 2629638"/>
              <a:gd name="connsiteX5" fmla="*/ 496111 w 2704290"/>
              <a:gd name="connsiteY5" fmla="*/ 1420238 h 2629638"/>
              <a:gd name="connsiteX6" fmla="*/ 573932 w 2704290"/>
              <a:gd name="connsiteY6" fmla="*/ 1196502 h 2629638"/>
              <a:gd name="connsiteX7" fmla="*/ 573932 w 2704290"/>
              <a:gd name="connsiteY7" fmla="*/ 1157591 h 2629638"/>
              <a:gd name="connsiteX8" fmla="*/ 573932 w 2704290"/>
              <a:gd name="connsiteY8" fmla="*/ 1040859 h 2629638"/>
              <a:gd name="connsiteX9" fmla="*/ 554477 w 2704290"/>
              <a:gd name="connsiteY9" fmla="*/ 953310 h 2629638"/>
              <a:gd name="connsiteX10" fmla="*/ 544749 w 2704290"/>
              <a:gd name="connsiteY10" fmla="*/ 894944 h 2629638"/>
              <a:gd name="connsiteX11" fmla="*/ 525294 w 2704290"/>
              <a:gd name="connsiteY11" fmla="*/ 836578 h 2629638"/>
              <a:gd name="connsiteX12" fmla="*/ 593387 w 2704290"/>
              <a:gd name="connsiteY12" fmla="*/ 612842 h 2629638"/>
              <a:gd name="connsiteX13" fmla="*/ 612843 w 2704290"/>
              <a:gd name="connsiteY13" fmla="*/ 379378 h 2629638"/>
              <a:gd name="connsiteX14" fmla="*/ 943583 w 2704290"/>
              <a:gd name="connsiteY14" fmla="*/ 350195 h 2629638"/>
              <a:gd name="connsiteX15" fmla="*/ 1011677 w 2704290"/>
              <a:gd name="connsiteY15" fmla="*/ 301557 h 2629638"/>
              <a:gd name="connsiteX16" fmla="*/ 1040860 w 2704290"/>
              <a:gd name="connsiteY16" fmla="*/ 272374 h 2629638"/>
              <a:gd name="connsiteX17" fmla="*/ 1070043 w 2704290"/>
              <a:gd name="connsiteY17" fmla="*/ 252919 h 2629638"/>
              <a:gd name="connsiteX18" fmla="*/ 1108953 w 2704290"/>
              <a:gd name="connsiteY18" fmla="*/ 223736 h 2629638"/>
              <a:gd name="connsiteX19" fmla="*/ 1653702 w 2704290"/>
              <a:gd name="connsiteY19" fmla="*/ 184825 h 2629638"/>
              <a:gd name="connsiteX20" fmla="*/ 1935804 w 2704290"/>
              <a:gd name="connsiteY20" fmla="*/ 87549 h 2629638"/>
              <a:gd name="connsiteX21" fmla="*/ 2558375 w 2704290"/>
              <a:gd name="connsiteY21" fmla="*/ 0 h 2629638"/>
              <a:gd name="connsiteX22" fmla="*/ 2636196 w 2704290"/>
              <a:gd name="connsiteY22" fmla="*/ 29183 h 2629638"/>
              <a:gd name="connsiteX23" fmla="*/ 2704290 w 2704290"/>
              <a:gd name="connsiteY23" fmla="*/ 505838 h 2629638"/>
              <a:gd name="connsiteX24" fmla="*/ 2470826 w 2704290"/>
              <a:gd name="connsiteY24" fmla="*/ 992221 h 2629638"/>
              <a:gd name="connsiteX25" fmla="*/ 2217907 w 2704290"/>
              <a:gd name="connsiteY25" fmla="*/ 1391055 h 2629638"/>
              <a:gd name="connsiteX26" fmla="*/ 2470826 w 2704290"/>
              <a:gd name="connsiteY26" fmla="*/ 1595336 h 2629638"/>
              <a:gd name="connsiteX27" fmla="*/ 2480553 w 2704290"/>
              <a:gd name="connsiteY27" fmla="*/ 1974715 h 2629638"/>
              <a:gd name="connsiteX28" fmla="*/ 2276273 w 2704290"/>
              <a:gd name="connsiteY28" fmla="*/ 2042808 h 2629638"/>
              <a:gd name="connsiteX29" fmla="*/ 2169268 w 2704290"/>
              <a:gd name="connsiteY29" fmla="*/ 2033081 h 2629638"/>
              <a:gd name="connsiteX30" fmla="*/ 2130358 w 2704290"/>
              <a:gd name="connsiteY30" fmla="*/ 2023353 h 2629638"/>
              <a:gd name="connsiteX31" fmla="*/ 2081719 w 2704290"/>
              <a:gd name="connsiteY31" fmla="*/ 2013625 h 2629638"/>
              <a:gd name="connsiteX32" fmla="*/ 2052536 w 2704290"/>
              <a:gd name="connsiteY32" fmla="*/ 2101174 h 2629638"/>
              <a:gd name="connsiteX33" fmla="*/ 2023353 w 2704290"/>
              <a:gd name="connsiteY33" fmla="*/ 2140085 h 2629638"/>
              <a:gd name="connsiteX34" fmla="*/ 1916349 w 2704290"/>
              <a:gd name="connsiteY34" fmla="*/ 2315183 h 2629638"/>
              <a:gd name="connsiteX35" fmla="*/ 1721796 w 2704290"/>
              <a:gd name="connsiteY35" fmla="*/ 2373549 h 2629638"/>
              <a:gd name="connsiteX36" fmla="*/ 1381328 w 2704290"/>
              <a:gd name="connsiteY36" fmla="*/ 2568102 h 2629638"/>
              <a:gd name="connsiteX37" fmla="*/ 1118681 w 2704290"/>
              <a:gd name="connsiteY37" fmla="*/ 2577829 h 2629638"/>
              <a:gd name="connsiteX38" fmla="*/ 943583 w 2704290"/>
              <a:gd name="connsiteY38" fmla="*/ 2607012 h 2629638"/>
              <a:gd name="connsiteX39" fmla="*/ 651753 w 2704290"/>
              <a:gd name="connsiteY39" fmla="*/ 2626468 h 2629638"/>
              <a:gd name="connsiteX40" fmla="*/ 437745 w 2704290"/>
              <a:gd name="connsiteY40" fmla="*/ 2626468 h 2629638"/>
              <a:gd name="connsiteX41" fmla="*/ 379379 w 2704290"/>
              <a:gd name="connsiteY41" fmla="*/ 2363821 h 2629638"/>
              <a:gd name="connsiteX42" fmla="*/ 291830 w 2704290"/>
              <a:gd name="connsiteY42" fmla="*/ 2266544 h 2629638"/>
              <a:gd name="connsiteX43" fmla="*/ 214009 w 2704290"/>
              <a:gd name="connsiteY43" fmla="*/ 2178995 h 2629638"/>
              <a:gd name="connsiteX44" fmla="*/ 87549 w 2704290"/>
              <a:gd name="connsiteY44" fmla="*/ 2140085 h 2629638"/>
              <a:gd name="connsiteX45" fmla="*/ 0 w 2704290"/>
              <a:gd name="connsiteY45" fmla="*/ 1809344 h 2629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704290" h="2629638">
                <a:moveTo>
                  <a:pt x="0" y="1809344"/>
                </a:moveTo>
                <a:lnTo>
                  <a:pt x="38911" y="1770434"/>
                </a:lnTo>
                <a:lnTo>
                  <a:pt x="301558" y="1634246"/>
                </a:lnTo>
                <a:cubicBezTo>
                  <a:pt x="321013" y="1611548"/>
                  <a:pt x="338785" y="1587292"/>
                  <a:pt x="359924" y="1566153"/>
                </a:cubicBezTo>
                <a:cubicBezTo>
                  <a:pt x="374605" y="1551472"/>
                  <a:pt x="408562" y="1527242"/>
                  <a:pt x="408562" y="1527242"/>
                </a:cubicBezTo>
                <a:lnTo>
                  <a:pt x="496111" y="1420238"/>
                </a:lnTo>
                <a:cubicBezTo>
                  <a:pt x="518323" y="1363121"/>
                  <a:pt x="565617" y="1271330"/>
                  <a:pt x="573932" y="1196502"/>
                </a:cubicBezTo>
                <a:cubicBezTo>
                  <a:pt x="575364" y="1183611"/>
                  <a:pt x="573932" y="1170561"/>
                  <a:pt x="573932" y="1157591"/>
                </a:cubicBezTo>
                <a:lnTo>
                  <a:pt x="573932" y="1040859"/>
                </a:lnTo>
                <a:cubicBezTo>
                  <a:pt x="567447" y="1011676"/>
                  <a:pt x="560340" y="982624"/>
                  <a:pt x="554477" y="953310"/>
                </a:cubicBezTo>
                <a:cubicBezTo>
                  <a:pt x="550609" y="933969"/>
                  <a:pt x="549533" y="914079"/>
                  <a:pt x="544749" y="894944"/>
                </a:cubicBezTo>
                <a:cubicBezTo>
                  <a:pt x="539775" y="875049"/>
                  <a:pt x="525294" y="836578"/>
                  <a:pt x="525294" y="836578"/>
                </a:cubicBezTo>
                <a:lnTo>
                  <a:pt x="593387" y="612842"/>
                </a:lnTo>
                <a:lnTo>
                  <a:pt x="612843" y="379378"/>
                </a:lnTo>
                <a:lnTo>
                  <a:pt x="943583" y="350195"/>
                </a:lnTo>
                <a:cubicBezTo>
                  <a:pt x="966281" y="333982"/>
                  <a:pt x="989896" y="318982"/>
                  <a:pt x="1011677" y="301557"/>
                </a:cubicBezTo>
                <a:cubicBezTo>
                  <a:pt x="1022419" y="292963"/>
                  <a:pt x="1030292" y="281181"/>
                  <a:pt x="1040860" y="272374"/>
                </a:cubicBezTo>
                <a:cubicBezTo>
                  <a:pt x="1049841" y="264890"/>
                  <a:pt x="1060530" y="259714"/>
                  <a:pt x="1070043" y="252919"/>
                </a:cubicBezTo>
                <a:cubicBezTo>
                  <a:pt x="1083236" y="243496"/>
                  <a:pt x="1108953" y="223736"/>
                  <a:pt x="1108953" y="223736"/>
                </a:cubicBezTo>
                <a:lnTo>
                  <a:pt x="1653702" y="184825"/>
                </a:lnTo>
                <a:lnTo>
                  <a:pt x="1935804" y="87549"/>
                </a:lnTo>
                <a:lnTo>
                  <a:pt x="2558375" y="0"/>
                </a:lnTo>
                <a:lnTo>
                  <a:pt x="2636196" y="29183"/>
                </a:lnTo>
                <a:lnTo>
                  <a:pt x="2704290" y="505838"/>
                </a:lnTo>
                <a:lnTo>
                  <a:pt x="2470826" y="992221"/>
                </a:lnTo>
                <a:lnTo>
                  <a:pt x="2217907" y="1391055"/>
                </a:lnTo>
                <a:lnTo>
                  <a:pt x="2470826" y="1595336"/>
                </a:lnTo>
                <a:lnTo>
                  <a:pt x="2480553" y="1974715"/>
                </a:lnTo>
                <a:lnTo>
                  <a:pt x="2276273" y="2042808"/>
                </a:lnTo>
                <a:cubicBezTo>
                  <a:pt x="2240605" y="2039566"/>
                  <a:pt x="2204769" y="2037814"/>
                  <a:pt x="2169268" y="2033081"/>
                </a:cubicBezTo>
                <a:cubicBezTo>
                  <a:pt x="2156016" y="2031314"/>
                  <a:pt x="2130358" y="2023353"/>
                  <a:pt x="2130358" y="2023353"/>
                </a:cubicBezTo>
                <a:lnTo>
                  <a:pt x="2081719" y="2013625"/>
                </a:lnTo>
                <a:cubicBezTo>
                  <a:pt x="2071991" y="2042808"/>
                  <a:pt x="2063579" y="2072463"/>
                  <a:pt x="2052536" y="2101174"/>
                </a:cubicBezTo>
                <a:cubicBezTo>
                  <a:pt x="2036455" y="2142985"/>
                  <a:pt x="2046503" y="2140085"/>
                  <a:pt x="2023353" y="2140085"/>
                </a:cubicBezTo>
                <a:lnTo>
                  <a:pt x="1916349" y="2315183"/>
                </a:lnTo>
                <a:lnTo>
                  <a:pt x="1721796" y="2373549"/>
                </a:lnTo>
                <a:lnTo>
                  <a:pt x="1381328" y="2568102"/>
                </a:lnTo>
                <a:cubicBezTo>
                  <a:pt x="1229201" y="2583314"/>
                  <a:pt x="1316638" y="2577829"/>
                  <a:pt x="1118681" y="2577829"/>
                </a:cubicBezTo>
                <a:lnTo>
                  <a:pt x="943583" y="2607012"/>
                </a:lnTo>
                <a:cubicBezTo>
                  <a:pt x="789562" y="2641240"/>
                  <a:pt x="885929" y="2626468"/>
                  <a:pt x="651753" y="2626468"/>
                </a:cubicBezTo>
                <a:lnTo>
                  <a:pt x="437745" y="2626468"/>
                </a:lnTo>
                <a:lnTo>
                  <a:pt x="379379" y="2363821"/>
                </a:lnTo>
                <a:cubicBezTo>
                  <a:pt x="306834" y="2270549"/>
                  <a:pt x="344352" y="2292807"/>
                  <a:pt x="291830" y="2266544"/>
                </a:cubicBezTo>
                <a:lnTo>
                  <a:pt x="214009" y="2178995"/>
                </a:lnTo>
                <a:lnTo>
                  <a:pt x="87549" y="2140085"/>
                </a:lnTo>
                <a:lnTo>
                  <a:pt x="0" y="1809344"/>
                </a:lnTo>
                <a:close/>
              </a:path>
            </a:pathLst>
          </a:custGeom>
          <a:solidFill>
            <a:schemeClr val="accent5">
              <a:lumMod val="40000"/>
              <a:lumOff val="6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Forma libre 8"/>
          <p:cNvSpPr/>
          <p:nvPr/>
        </p:nvSpPr>
        <p:spPr>
          <a:xfrm>
            <a:off x="4134255" y="1760706"/>
            <a:ext cx="963039" cy="1712068"/>
          </a:xfrm>
          <a:custGeom>
            <a:avLst/>
            <a:gdLst>
              <a:gd name="connsiteX0" fmla="*/ 175098 w 963039"/>
              <a:gd name="connsiteY0" fmla="*/ 389107 h 1712068"/>
              <a:gd name="connsiteX1" fmla="*/ 223736 w 963039"/>
              <a:gd name="connsiteY1" fmla="*/ 719847 h 1712068"/>
              <a:gd name="connsiteX2" fmla="*/ 214009 w 963039"/>
              <a:gd name="connsiteY2" fmla="*/ 1060315 h 1712068"/>
              <a:gd name="connsiteX3" fmla="*/ 9728 w 963039"/>
              <a:gd name="connsiteY3" fmla="*/ 1352145 h 1712068"/>
              <a:gd name="connsiteX4" fmla="*/ 0 w 963039"/>
              <a:gd name="connsiteY4" fmla="*/ 1653703 h 1712068"/>
              <a:gd name="connsiteX5" fmla="*/ 87549 w 963039"/>
              <a:gd name="connsiteY5" fmla="*/ 1663430 h 1712068"/>
              <a:gd name="connsiteX6" fmla="*/ 369651 w 963039"/>
              <a:gd name="connsiteY6" fmla="*/ 1712068 h 1712068"/>
              <a:gd name="connsiteX7" fmla="*/ 398834 w 963039"/>
              <a:gd name="connsiteY7" fmla="*/ 1634247 h 1712068"/>
              <a:gd name="connsiteX8" fmla="*/ 583660 w 963039"/>
              <a:gd name="connsiteY8" fmla="*/ 1527243 h 1712068"/>
              <a:gd name="connsiteX9" fmla="*/ 661481 w 963039"/>
              <a:gd name="connsiteY9" fmla="*/ 1439694 h 1712068"/>
              <a:gd name="connsiteX10" fmla="*/ 690664 w 963039"/>
              <a:gd name="connsiteY10" fmla="*/ 1420239 h 1712068"/>
              <a:gd name="connsiteX11" fmla="*/ 846307 w 963039"/>
              <a:gd name="connsiteY11" fmla="*/ 1322962 h 1712068"/>
              <a:gd name="connsiteX12" fmla="*/ 875490 w 963039"/>
              <a:gd name="connsiteY12" fmla="*/ 1225685 h 1712068"/>
              <a:gd name="connsiteX13" fmla="*/ 914400 w 963039"/>
              <a:gd name="connsiteY13" fmla="*/ 1040860 h 1712068"/>
              <a:gd name="connsiteX14" fmla="*/ 924128 w 963039"/>
              <a:gd name="connsiteY14" fmla="*/ 924128 h 1712068"/>
              <a:gd name="connsiteX15" fmla="*/ 933856 w 963039"/>
              <a:gd name="connsiteY15" fmla="*/ 787941 h 1712068"/>
              <a:gd name="connsiteX16" fmla="*/ 963039 w 963039"/>
              <a:gd name="connsiteY16" fmla="*/ 622571 h 1712068"/>
              <a:gd name="connsiteX17" fmla="*/ 924128 w 963039"/>
              <a:gd name="connsiteY17" fmla="*/ 535022 h 1712068"/>
              <a:gd name="connsiteX18" fmla="*/ 885217 w 963039"/>
              <a:gd name="connsiteY18" fmla="*/ 466928 h 1712068"/>
              <a:gd name="connsiteX19" fmla="*/ 787941 w 963039"/>
              <a:gd name="connsiteY19" fmla="*/ 301558 h 1712068"/>
              <a:gd name="connsiteX20" fmla="*/ 739302 w 963039"/>
              <a:gd name="connsiteY20" fmla="*/ 223737 h 1712068"/>
              <a:gd name="connsiteX21" fmla="*/ 710119 w 963039"/>
              <a:gd name="connsiteY21" fmla="*/ 165371 h 1712068"/>
              <a:gd name="connsiteX22" fmla="*/ 671209 w 963039"/>
              <a:gd name="connsiteY22" fmla="*/ 116732 h 1712068"/>
              <a:gd name="connsiteX23" fmla="*/ 573932 w 963039"/>
              <a:gd name="connsiteY23" fmla="*/ 0 h 1712068"/>
              <a:gd name="connsiteX24" fmla="*/ 476656 w 963039"/>
              <a:gd name="connsiteY24" fmla="*/ 48639 h 1712068"/>
              <a:gd name="connsiteX25" fmla="*/ 340468 w 963039"/>
              <a:gd name="connsiteY25" fmla="*/ 340468 h 1712068"/>
              <a:gd name="connsiteX26" fmla="*/ 282102 w 963039"/>
              <a:gd name="connsiteY26" fmla="*/ 389107 h 1712068"/>
              <a:gd name="connsiteX27" fmla="*/ 175098 w 963039"/>
              <a:gd name="connsiteY27" fmla="*/ 389107 h 171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63039" h="1712068">
                <a:moveTo>
                  <a:pt x="175098" y="389107"/>
                </a:moveTo>
                <a:lnTo>
                  <a:pt x="223736" y="719847"/>
                </a:lnTo>
                <a:lnTo>
                  <a:pt x="214009" y="1060315"/>
                </a:lnTo>
                <a:lnTo>
                  <a:pt x="9728" y="1352145"/>
                </a:lnTo>
                <a:lnTo>
                  <a:pt x="0" y="1653703"/>
                </a:lnTo>
                <a:lnTo>
                  <a:pt x="87549" y="1663430"/>
                </a:lnTo>
                <a:lnTo>
                  <a:pt x="369651" y="1712068"/>
                </a:lnTo>
                <a:lnTo>
                  <a:pt x="398834" y="1634247"/>
                </a:lnTo>
                <a:lnTo>
                  <a:pt x="583660" y="1527243"/>
                </a:lnTo>
                <a:cubicBezTo>
                  <a:pt x="609600" y="1498060"/>
                  <a:pt x="633872" y="1467303"/>
                  <a:pt x="661481" y="1439694"/>
                </a:cubicBezTo>
                <a:cubicBezTo>
                  <a:pt x="669748" y="1431427"/>
                  <a:pt x="690664" y="1420239"/>
                  <a:pt x="690664" y="1420239"/>
                </a:cubicBezTo>
                <a:lnTo>
                  <a:pt x="846307" y="1322962"/>
                </a:lnTo>
                <a:cubicBezTo>
                  <a:pt x="856035" y="1290536"/>
                  <a:pt x="866875" y="1258424"/>
                  <a:pt x="875490" y="1225685"/>
                </a:cubicBezTo>
                <a:cubicBezTo>
                  <a:pt x="886586" y="1183520"/>
                  <a:pt x="906263" y="1081544"/>
                  <a:pt x="914400" y="1040860"/>
                </a:cubicBezTo>
                <a:cubicBezTo>
                  <a:pt x="917643" y="1001949"/>
                  <a:pt x="920426" y="962998"/>
                  <a:pt x="924128" y="924128"/>
                </a:cubicBezTo>
                <a:cubicBezTo>
                  <a:pt x="935646" y="803188"/>
                  <a:pt x="933856" y="875481"/>
                  <a:pt x="933856" y="787941"/>
                </a:cubicBezTo>
                <a:lnTo>
                  <a:pt x="963039" y="622571"/>
                </a:lnTo>
                <a:lnTo>
                  <a:pt x="924128" y="535022"/>
                </a:lnTo>
                <a:lnTo>
                  <a:pt x="885217" y="466928"/>
                </a:lnTo>
                <a:cubicBezTo>
                  <a:pt x="852792" y="411805"/>
                  <a:pt x="820845" y="356397"/>
                  <a:pt x="787941" y="301558"/>
                </a:cubicBezTo>
                <a:cubicBezTo>
                  <a:pt x="772202" y="275327"/>
                  <a:pt x="752982" y="251098"/>
                  <a:pt x="739302" y="223737"/>
                </a:cubicBezTo>
                <a:cubicBezTo>
                  <a:pt x="729574" y="204282"/>
                  <a:pt x="721797" y="183722"/>
                  <a:pt x="710119" y="165371"/>
                </a:cubicBezTo>
                <a:cubicBezTo>
                  <a:pt x="698972" y="147854"/>
                  <a:pt x="671209" y="116732"/>
                  <a:pt x="671209" y="116732"/>
                </a:cubicBezTo>
                <a:lnTo>
                  <a:pt x="573932" y="0"/>
                </a:lnTo>
                <a:cubicBezTo>
                  <a:pt x="490612" y="52076"/>
                  <a:pt x="526701" y="48639"/>
                  <a:pt x="476656" y="48639"/>
                </a:cubicBezTo>
                <a:lnTo>
                  <a:pt x="340468" y="340468"/>
                </a:lnTo>
                <a:lnTo>
                  <a:pt x="282102" y="389107"/>
                </a:lnTo>
                <a:lnTo>
                  <a:pt x="175098" y="389107"/>
                </a:lnTo>
                <a:close/>
              </a:path>
            </a:pathLst>
          </a:custGeom>
          <a:solidFill>
            <a:schemeClr val="accent6">
              <a:lumMod val="60000"/>
              <a:lumOff val="40000"/>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0" name="CuadroTexto 9"/>
          <p:cNvSpPr txBox="1"/>
          <p:nvPr/>
        </p:nvSpPr>
        <p:spPr>
          <a:xfrm>
            <a:off x="1475656" y="4961043"/>
            <a:ext cx="2448272" cy="369332"/>
          </a:xfrm>
          <a:prstGeom prst="rect">
            <a:avLst/>
          </a:prstGeom>
          <a:noFill/>
        </p:spPr>
        <p:txBody>
          <a:bodyPr wrap="square" rtlCol="0">
            <a:spAutoFit/>
          </a:bodyPr>
          <a:lstStyle/>
          <a:p>
            <a:r>
              <a:rPr lang="es-MX" dirty="0"/>
              <a:t>32 Campeche / Yucatán</a:t>
            </a:r>
          </a:p>
        </p:txBody>
      </p:sp>
      <p:sp>
        <p:nvSpPr>
          <p:cNvPr id="11" name="CuadroTexto 10"/>
          <p:cNvSpPr txBox="1"/>
          <p:nvPr/>
        </p:nvSpPr>
        <p:spPr>
          <a:xfrm>
            <a:off x="5004048" y="2633648"/>
            <a:ext cx="2304256" cy="369332"/>
          </a:xfrm>
          <a:prstGeom prst="rect">
            <a:avLst/>
          </a:prstGeom>
          <a:noFill/>
        </p:spPr>
        <p:txBody>
          <a:bodyPr wrap="square" rtlCol="0">
            <a:spAutoFit/>
          </a:bodyPr>
          <a:lstStyle/>
          <a:p>
            <a:r>
              <a:rPr lang="es-MX" dirty="0"/>
              <a:t>33 Cancún / Cozumel</a:t>
            </a:r>
          </a:p>
        </p:txBody>
      </p:sp>
    </p:spTree>
    <p:extLst>
      <p:ext uri="{BB962C8B-B14F-4D97-AF65-F5344CB8AC3E}">
        <p14:creationId xmlns:p14="http://schemas.microsoft.com/office/powerpoint/2010/main" val="179470393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Zonas de Precios</a:t>
            </a:r>
          </a:p>
        </p:txBody>
      </p:sp>
      <p:sp>
        <p:nvSpPr>
          <p:cNvPr id="6" name="27 CuadroTexto"/>
          <p:cNvSpPr txBox="1"/>
          <p:nvPr/>
        </p:nvSpPr>
        <p:spPr>
          <a:xfrm>
            <a:off x="0" y="2541376"/>
            <a:ext cx="6126070" cy="1477328"/>
          </a:xfrm>
          <a:prstGeom prst="rect">
            <a:avLst/>
          </a:prstGeom>
          <a:noFill/>
        </p:spPr>
        <p:txBody>
          <a:bodyPr wrap="square" rtlCol="0">
            <a:spAutoFit/>
          </a:bodyPr>
          <a:lstStyle/>
          <a:p>
            <a:pPr marL="800100" lvl="1" indent="-342900" algn="just">
              <a:spcBef>
                <a:spcPts val="0"/>
              </a:spcBef>
              <a:spcAft>
                <a:spcPts val="1200"/>
              </a:spcAft>
              <a:buFont typeface="Wingdings" panose="05000000000000000000" pitchFamily="2" charset="2"/>
              <a:buChar char="ü"/>
            </a:pPr>
            <a:r>
              <a:rPr lang="es-ES" dirty="0"/>
              <a:t>Se aplicaran factores de diferencias esperadas calculados para cada Zona de Precio (*∆PML</a:t>
            </a:r>
            <a:r>
              <a:rPr lang="es-ES" sz="1100" dirty="0"/>
              <a:t>ZG</a:t>
            </a:r>
            <a:r>
              <a:rPr lang="es-ES" dirty="0"/>
              <a:t>). Estos factores se utilizan para ajustar (nivelar) las Ofertas de Venta que contengan Energía Eléctrica Acumulable.</a:t>
            </a:r>
            <a:br>
              <a:rPr lang="es-MX" dirty="0"/>
            </a:br>
            <a:endParaRPr lang="es-MX" dirty="0">
              <a:effectLst/>
            </a:endParaRPr>
          </a:p>
        </p:txBody>
      </p:sp>
      <p:pic>
        <p:nvPicPr>
          <p:cNvPr id="7" name="Imagen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3789041"/>
            <a:ext cx="3888432" cy="2227236"/>
          </a:xfrm>
          <a:prstGeom prst="rect">
            <a:avLst/>
          </a:prstGeom>
          <a:noFill/>
          <a:ln>
            <a:noFill/>
          </a:ln>
        </p:spPr>
      </p:pic>
      <p:sp>
        <p:nvSpPr>
          <p:cNvPr id="8" name="Rectángulo 7"/>
          <p:cNvSpPr/>
          <p:nvPr/>
        </p:nvSpPr>
        <p:spPr>
          <a:xfrm>
            <a:off x="523486" y="1628800"/>
            <a:ext cx="5837256" cy="923330"/>
          </a:xfrm>
          <a:prstGeom prst="rect">
            <a:avLst/>
          </a:prstGeom>
        </p:spPr>
        <p:txBody>
          <a:bodyPr wrap="square">
            <a:spAutoFit/>
          </a:bodyPr>
          <a:lstStyle/>
          <a:p>
            <a:pPr marL="285750" indent="-285750">
              <a:buFont typeface="Wingdings" panose="05000000000000000000" pitchFamily="2" charset="2"/>
              <a:buChar char="ü"/>
            </a:pPr>
            <a:r>
              <a:rPr lang="es-ES" dirty="0">
                <a:ea typeface="Times New Roman" panose="02020603050405020304" pitchFamily="18" charset="0"/>
              </a:rPr>
              <a:t>Existen Zonas de Precios, las cuales  son equivalentes a las 53 regiones de transmisión que se definen en el PRODESEN.</a:t>
            </a:r>
            <a:endParaRPr lang="es-MX" dirty="0"/>
          </a:p>
        </p:txBody>
      </p:sp>
      <p:pic>
        <p:nvPicPr>
          <p:cNvPr id="10" name="Imagen 9"/>
          <p:cNvPicPr>
            <a:picLocks noChangeAspect="1"/>
          </p:cNvPicPr>
          <p:nvPr/>
        </p:nvPicPr>
        <p:blipFill rotWithShape="1">
          <a:blip r:embed="rId3"/>
          <a:srcRect b="35991"/>
          <a:stretch/>
        </p:blipFill>
        <p:spPr>
          <a:xfrm>
            <a:off x="6148776" y="1412776"/>
            <a:ext cx="2538024" cy="4603498"/>
          </a:xfrm>
          <a:prstGeom prst="rect">
            <a:avLst/>
          </a:prstGeom>
        </p:spPr>
      </p:pic>
      <p:sp>
        <p:nvSpPr>
          <p:cNvPr id="11" name="Elipse 10"/>
          <p:cNvSpPr/>
          <p:nvPr/>
        </p:nvSpPr>
        <p:spPr>
          <a:xfrm>
            <a:off x="6588224" y="1340768"/>
            <a:ext cx="1224136" cy="288032"/>
          </a:xfrm>
          <a:prstGeom prst="ellipse">
            <a:avLst/>
          </a:prstGeom>
          <a:noFill/>
          <a:ln>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p>
        </p:txBody>
      </p:sp>
      <p:sp>
        <p:nvSpPr>
          <p:cNvPr id="12" name="Elipse 11"/>
          <p:cNvSpPr/>
          <p:nvPr/>
        </p:nvSpPr>
        <p:spPr>
          <a:xfrm>
            <a:off x="7848354" y="1371081"/>
            <a:ext cx="861152" cy="241750"/>
          </a:xfrm>
          <a:prstGeom prst="ellipse">
            <a:avLst/>
          </a:prstGeom>
          <a:noFill/>
          <a:ln>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p>
        </p:txBody>
      </p:sp>
    </p:spTree>
    <p:extLst>
      <p:ext uri="{BB962C8B-B14F-4D97-AF65-F5344CB8AC3E}">
        <p14:creationId xmlns:p14="http://schemas.microsoft.com/office/powerpoint/2010/main" val="30562164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479644" y="1741458"/>
            <a:ext cx="8207156" cy="523220"/>
          </a:xfrm>
          <a:prstGeom prst="rect">
            <a:avLst/>
          </a:prstGeom>
          <a:noFill/>
        </p:spPr>
        <p:txBody>
          <a:bodyPr wrap="square" rtlCol="0">
            <a:spAutoFit/>
          </a:bodyPr>
          <a:lstStyle/>
          <a:p>
            <a:r>
              <a:rPr lang="es-MX" sz="1400" dirty="0"/>
              <a:t>Existe una Capacidad de Interconexión finita de Potencia para algunas Zonas de Interconexión (subestaciones eléctricas o conjunto de subestaciones eléctricas)</a:t>
            </a:r>
            <a:endParaRPr lang="es-MX" sz="1400" b="1" dirty="0"/>
          </a:p>
        </p:txBody>
      </p:sp>
      <p:sp>
        <p:nvSpPr>
          <p:cNvPr id="8" name="CuadroTexto 7"/>
          <p:cNvSpPr txBox="1"/>
          <p:nvPr/>
        </p:nvSpPr>
        <p:spPr>
          <a:xfrm>
            <a:off x="479644" y="1346553"/>
            <a:ext cx="5688632" cy="369332"/>
          </a:xfrm>
          <a:prstGeom prst="rect">
            <a:avLst/>
          </a:prstGeom>
          <a:noFill/>
        </p:spPr>
        <p:txBody>
          <a:bodyPr wrap="square" rtlCol="0">
            <a:spAutoFit/>
          </a:bodyPr>
          <a:lstStyle/>
          <a:p>
            <a:r>
              <a:rPr lang="es-MX" b="1" dirty="0"/>
              <a:t>Por Zonas de Interconexión</a:t>
            </a:r>
          </a:p>
        </p:txBody>
      </p:sp>
      <p:graphicFrame>
        <p:nvGraphicFramePr>
          <p:cNvPr id="12" name="Diagrama 11"/>
          <p:cNvGraphicFramePr/>
          <p:nvPr>
            <p:extLst>
              <p:ext uri="{D42A27DB-BD31-4B8C-83A1-F6EECF244321}">
                <p14:modId xmlns:p14="http://schemas.microsoft.com/office/powerpoint/2010/main" val="2272938807"/>
              </p:ext>
            </p:extLst>
          </p:nvPr>
        </p:nvGraphicFramePr>
        <p:xfrm>
          <a:off x="1691680" y="1997642"/>
          <a:ext cx="5544616" cy="1915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Imagen 12"/>
          <p:cNvPicPr>
            <a:picLocks noChangeAspect="1"/>
          </p:cNvPicPr>
          <p:nvPr/>
        </p:nvPicPr>
        <p:blipFill>
          <a:blip r:embed="rId8"/>
          <a:stretch>
            <a:fillRect/>
          </a:stretch>
        </p:blipFill>
        <p:spPr>
          <a:xfrm>
            <a:off x="899592" y="5154062"/>
            <a:ext cx="7486961" cy="850377"/>
          </a:xfrm>
          <a:prstGeom prst="rect">
            <a:avLst/>
          </a:prstGeom>
        </p:spPr>
      </p:pic>
      <p:sp>
        <p:nvSpPr>
          <p:cNvPr id="14" name="Rectángulo 13"/>
          <p:cNvSpPr/>
          <p:nvPr/>
        </p:nvSpPr>
        <p:spPr>
          <a:xfrm>
            <a:off x="493575" y="3645957"/>
            <a:ext cx="4366458" cy="1292662"/>
          </a:xfrm>
          <a:prstGeom prst="rect">
            <a:avLst/>
          </a:prstGeom>
        </p:spPr>
        <p:txBody>
          <a:bodyPr wrap="square">
            <a:spAutoFit/>
          </a:bodyPr>
          <a:lstStyle/>
          <a:p>
            <a:pPr marL="285750" indent="-285750">
              <a:buFont typeface="Wingdings" panose="05000000000000000000" pitchFamily="2" charset="2"/>
              <a:buChar char="ü"/>
            </a:pPr>
            <a:r>
              <a:rPr lang="es-MX" sz="1400" b="1" dirty="0"/>
              <a:t>Las Capacidades de Interconexión </a:t>
            </a:r>
            <a:r>
              <a:rPr lang="es-MX" sz="1400" dirty="0"/>
              <a:t>disponible (Sin prelación), bajo las siguientes leyendas:</a:t>
            </a:r>
          </a:p>
          <a:p>
            <a:endParaRPr lang="es-MX" sz="800" dirty="0"/>
          </a:p>
          <a:p>
            <a:pPr marL="1200150" lvl="2" indent="-285750">
              <a:buFont typeface="Arial" panose="020B0604020202020204" pitchFamily="34" charset="0"/>
              <a:buChar char="•"/>
            </a:pPr>
            <a:r>
              <a:rPr lang="es-MX" sz="1400" dirty="0"/>
              <a:t>Sin Estudios de Limite,</a:t>
            </a:r>
          </a:p>
          <a:p>
            <a:pPr marL="1200150" lvl="2" indent="-285750">
              <a:buFont typeface="Arial" panose="020B0604020202020204" pitchFamily="34" charset="0"/>
              <a:buChar char="•"/>
            </a:pPr>
            <a:r>
              <a:rPr lang="es-MX" sz="1400" dirty="0"/>
              <a:t>Por Capacidad Especifica Definida,</a:t>
            </a:r>
          </a:p>
          <a:p>
            <a:pPr marL="1200150" lvl="2" indent="-285750">
              <a:buFont typeface="Arial" panose="020B0604020202020204" pitchFamily="34" charset="0"/>
              <a:buChar char="•"/>
            </a:pPr>
            <a:r>
              <a:rPr lang="es-MX" sz="1400" dirty="0"/>
              <a:t>0 (cero).</a:t>
            </a:r>
          </a:p>
        </p:txBody>
      </p:sp>
      <p:sp>
        <p:nvSpPr>
          <p:cNvPr id="15" name="Rectángulo 14"/>
          <p:cNvSpPr/>
          <p:nvPr/>
        </p:nvSpPr>
        <p:spPr>
          <a:xfrm>
            <a:off x="5160415" y="3665447"/>
            <a:ext cx="3526385" cy="830997"/>
          </a:xfrm>
          <a:prstGeom prst="rect">
            <a:avLst/>
          </a:prstGeom>
        </p:spPr>
        <p:txBody>
          <a:bodyPr wrap="square">
            <a:spAutoFit/>
          </a:bodyPr>
          <a:lstStyle/>
          <a:p>
            <a:pPr marL="285750" indent="-285750" algn="just">
              <a:buFont typeface="Wingdings" panose="05000000000000000000" pitchFamily="2" charset="2"/>
              <a:buChar char="ü"/>
            </a:pPr>
            <a:r>
              <a:rPr lang="es-MX" sz="1600" dirty="0"/>
              <a:t>Estas Capacidades de Interconexión podrán ser </a:t>
            </a:r>
            <a:r>
              <a:rPr lang="es-MX" sz="1600" dirty="0">
                <a:latin typeface="Calibri" panose="020F0502020204030204" pitchFamily="34" charset="0"/>
                <a:ea typeface="Calibri" panose="020F0502020204030204" pitchFamily="34" charset="0"/>
                <a:cs typeface="Times New Roman" panose="02020603050405020304" pitchFamily="18" charset="0"/>
              </a:rPr>
              <a:t>actualizadas </a:t>
            </a:r>
            <a:r>
              <a:rPr lang="es-MX" sz="1600" dirty="0"/>
              <a:t>según calendario de la SLP-2017.</a:t>
            </a:r>
          </a:p>
        </p:txBody>
      </p:sp>
      <p:sp>
        <p:nvSpPr>
          <p:cNvPr id="33" name="Rectángulo 32"/>
          <p:cNvSpPr/>
          <p:nvPr/>
        </p:nvSpPr>
        <p:spPr>
          <a:xfrm>
            <a:off x="7037795" y="4941168"/>
            <a:ext cx="1348758" cy="1152127"/>
          </a:xfrm>
          <a:prstGeom prst="rect">
            <a:avLst/>
          </a:prstGeom>
          <a:noFill/>
          <a:ln cap="rnd">
            <a:solidFill>
              <a:srgbClr val="FF0000"/>
            </a:solidFill>
            <a:prstDash val="dash"/>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Título 1"/>
          <p:cNvSpPr>
            <a:spLocks noGrp="1"/>
          </p:cNvSpPr>
          <p:nvPr>
            <p:ph type="title"/>
          </p:nvPr>
        </p:nvSpPr>
        <p:spPr>
          <a:xfrm>
            <a:off x="3080803" y="332656"/>
            <a:ext cx="5667661" cy="864096"/>
          </a:xfrm>
        </p:spPr>
        <p:txBody>
          <a:bodyPr/>
          <a:lstStyle/>
          <a:p>
            <a:r>
              <a:rPr lang="es-MX" sz="2200" dirty="0"/>
              <a:t> Prelación de Centrales Eléctricas e Impacto de capacidades de Exportación e Interconexión</a:t>
            </a:r>
          </a:p>
        </p:txBody>
      </p:sp>
    </p:spTree>
    <p:extLst>
      <p:ext uri="{BB962C8B-B14F-4D97-AF65-F5344CB8AC3E}">
        <p14:creationId xmlns:p14="http://schemas.microsoft.com/office/powerpoint/2010/main" val="1935526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Convocatoria</a:t>
            </a:r>
          </a:p>
        </p:txBody>
      </p:sp>
      <p:sp>
        <p:nvSpPr>
          <p:cNvPr id="4" name="AutoShape 2" descr="Resultado de imagen para comienzo"/>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dirty="0"/>
          </a:p>
          <a:p>
            <a:endParaRPr lang="es-MX" dirty="0"/>
          </a:p>
          <a:p>
            <a:endParaRPr lang="es-MX" dirty="0"/>
          </a:p>
          <a:p>
            <a:endParaRPr lang="es-MX" dirty="0"/>
          </a:p>
        </p:txBody>
      </p:sp>
      <p:pic>
        <p:nvPicPr>
          <p:cNvPr id="8" name="Imagen 7"/>
          <p:cNvPicPr>
            <a:picLocks noChangeAspect="1"/>
          </p:cNvPicPr>
          <p:nvPr/>
        </p:nvPicPr>
        <p:blipFill>
          <a:blip r:embed="rId2"/>
          <a:stretch>
            <a:fillRect/>
          </a:stretch>
        </p:blipFill>
        <p:spPr>
          <a:xfrm>
            <a:off x="1289414" y="3200404"/>
            <a:ext cx="3240360" cy="1957929"/>
          </a:xfrm>
          <a:prstGeom prst="rect">
            <a:avLst/>
          </a:prstGeom>
        </p:spPr>
      </p:pic>
      <p:sp>
        <p:nvSpPr>
          <p:cNvPr id="10" name="Rectangle 1"/>
          <p:cNvSpPr txBox="1">
            <a:spLocks noChangeArrowheads="1"/>
          </p:cNvSpPr>
          <p:nvPr/>
        </p:nvSpPr>
        <p:spPr bwMode="auto">
          <a:xfrm>
            <a:off x="481901" y="1884879"/>
            <a:ext cx="833857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lvl1pPr marL="0"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1pPr>
            <a:lvl2pPr marL="268288" indent="4763" algn="l" defTabSz="914400" rtl="0" eaLnBrk="1" latinLnBrk="0" hangingPunct="1">
              <a:spcBef>
                <a:spcPct val="20000"/>
              </a:spcBef>
              <a:buFont typeface="Arial" pitchFamily="34" charset="0"/>
              <a:buNone/>
              <a:defRPr sz="1500" kern="1200">
                <a:solidFill>
                  <a:schemeClr val="tx1"/>
                </a:solidFill>
                <a:latin typeface="+mn-lt"/>
                <a:ea typeface="+mn-ea"/>
                <a:cs typeface="+mn-cs"/>
              </a:defRPr>
            </a:lvl2pPr>
            <a:lvl3pPr marL="623888"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3pPr>
            <a:lvl4pPr marL="993775"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4pPr>
            <a:lvl5pPr marL="1344613"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0" fontAlgn="base" hangingPunct="0">
              <a:spcBef>
                <a:spcPct val="0"/>
              </a:spcBef>
              <a:spcAft>
                <a:spcPct val="0"/>
              </a:spcAft>
              <a:buFontTx/>
              <a:buNone/>
            </a:pPr>
            <a:r>
              <a:rPr lang="es-ES_tradnl" altLang="es-MX" sz="1800" dirty="0">
                <a:latin typeface="Arial" panose="020B0604020202020204" pitchFamily="34" charset="0"/>
                <a:ea typeface="Times New Roman" panose="02020603050405020304" pitchFamily="18" charset="0"/>
              </a:rPr>
              <a:t>Con la publicación de la Convocatoria comienza el procedimiento de la Subasta</a:t>
            </a:r>
            <a:r>
              <a:rPr lang="es-MX" altLang="es-MX" sz="1800" dirty="0">
                <a:latin typeface="Arial" panose="020B0604020202020204" pitchFamily="34" charset="0"/>
              </a:rPr>
              <a:t> </a:t>
            </a:r>
          </a:p>
          <a:p>
            <a:pPr eaLnBrk="0" fontAlgn="base" hangingPunct="0">
              <a:spcBef>
                <a:spcPct val="0"/>
              </a:spcBef>
              <a:spcAft>
                <a:spcPct val="0"/>
              </a:spcAft>
              <a:buFontTx/>
              <a:buNone/>
            </a:pPr>
            <a:endParaRPr lang="es-MX" altLang="es-MX" sz="1800" dirty="0">
              <a:latin typeface="Arial" panose="020B0604020202020204" pitchFamily="34" charset="0"/>
            </a:endParaRPr>
          </a:p>
        </p:txBody>
      </p:sp>
      <p:sp>
        <p:nvSpPr>
          <p:cNvPr id="11" name="Rectangle 1"/>
          <p:cNvSpPr txBox="1">
            <a:spLocks noChangeArrowheads="1"/>
          </p:cNvSpPr>
          <p:nvPr/>
        </p:nvSpPr>
        <p:spPr bwMode="auto">
          <a:xfrm>
            <a:off x="5607852" y="2839853"/>
            <a:ext cx="200086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lvl1pPr marL="0"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1pPr>
            <a:lvl2pPr marL="268288" indent="4763" algn="l" defTabSz="914400" rtl="0" eaLnBrk="1" latinLnBrk="0" hangingPunct="1">
              <a:spcBef>
                <a:spcPct val="20000"/>
              </a:spcBef>
              <a:buFont typeface="Arial" pitchFamily="34" charset="0"/>
              <a:buNone/>
              <a:defRPr sz="1500" kern="1200">
                <a:solidFill>
                  <a:schemeClr val="tx1"/>
                </a:solidFill>
                <a:latin typeface="+mn-lt"/>
                <a:ea typeface="+mn-ea"/>
                <a:cs typeface="+mn-cs"/>
              </a:defRPr>
            </a:lvl2pPr>
            <a:lvl3pPr marL="623888"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3pPr>
            <a:lvl4pPr marL="993775"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4pPr>
            <a:lvl5pPr marL="1344613" indent="0" algn="l" defTabSz="914400" rtl="0" eaLnBrk="1" latinLnBrk="0" hangingPunct="1">
              <a:spcBef>
                <a:spcPct val="20000"/>
              </a:spcBef>
              <a:buFont typeface="Arial" pitchFamily="34" charset="0"/>
              <a:buNone/>
              <a:defRPr sz="15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0" fontAlgn="base" hangingPunct="0">
              <a:spcBef>
                <a:spcPct val="0"/>
              </a:spcBef>
              <a:spcAft>
                <a:spcPct val="0"/>
              </a:spcAft>
              <a:buFontTx/>
              <a:buNone/>
            </a:pPr>
            <a:r>
              <a:rPr lang="es-MX" altLang="es-MX" sz="2400" dirty="0">
                <a:solidFill>
                  <a:srgbClr val="FF0000"/>
                </a:solidFill>
                <a:latin typeface="Arial" panose="020B0604020202020204" pitchFamily="34" charset="0"/>
              </a:rPr>
              <a:t>Abril de 2017</a:t>
            </a:r>
          </a:p>
        </p:txBody>
      </p:sp>
      <p:pic>
        <p:nvPicPr>
          <p:cNvPr id="6" name="Imagen 5"/>
          <p:cNvPicPr>
            <a:picLocks noChangeAspect="1"/>
          </p:cNvPicPr>
          <p:nvPr/>
        </p:nvPicPr>
        <p:blipFill>
          <a:blip r:embed="rId3"/>
          <a:stretch>
            <a:fillRect/>
          </a:stretch>
        </p:blipFill>
        <p:spPr>
          <a:xfrm>
            <a:off x="5991449" y="3429000"/>
            <a:ext cx="1386357" cy="2558151"/>
          </a:xfrm>
          <a:prstGeom prst="rect">
            <a:avLst/>
          </a:prstGeom>
        </p:spPr>
      </p:pic>
    </p:spTree>
    <p:extLst>
      <p:ext uri="{BB962C8B-B14F-4D97-AF65-F5344CB8AC3E}">
        <p14:creationId xmlns:p14="http://schemas.microsoft.com/office/powerpoint/2010/main" val="320097016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ángulo redondeado 72"/>
          <p:cNvSpPr/>
          <p:nvPr/>
        </p:nvSpPr>
        <p:spPr>
          <a:xfrm>
            <a:off x="755576" y="2283607"/>
            <a:ext cx="4095963" cy="2657331"/>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solidFill>
                <a:prstClr val="black"/>
              </a:solidFill>
            </a:endParaRPr>
          </a:p>
        </p:txBody>
      </p:sp>
      <p:sp>
        <p:nvSpPr>
          <p:cNvPr id="7" name="Rectángulo redondeado 6"/>
          <p:cNvSpPr/>
          <p:nvPr/>
        </p:nvSpPr>
        <p:spPr>
          <a:xfrm>
            <a:off x="2652461" y="2669777"/>
            <a:ext cx="72008" cy="1440160"/>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sp>
        <p:nvSpPr>
          <p:cNvPr id="8" name="CuadroTexto 7"/>
          <p:cNvSpPr txBox="1"/>
          <p:nvPr/>
        </p:nvSpPr>
        <p:spPr>
          <a:xfrm>
            <a:off x="1673830" y="2259694"/>
            <a:ext cx="2050562" cy="430887"/>
          </a:xfrm>
          <a:prstGeom prst="rect">
            <a:avLst/>
          </a:prstGeom>
          <a:noFill/>
        </p:spPr>
        <p:txBody>
          <a:bodyPr wrap="none" rtlCol="0">
            <a:spAutoFit/>
          </a:bodyPr>
          <a:lstStyle/>
          <a:p>
            <a:pPr algn="ctr"/>
            <a:r>
              <a:rPr lang="es-MX" sz="1000" b="1" dirty="0">
                <a:solidFill>
                  <a:prstClr val="black"/>
                </a:solidFill>
              </a:rPr>
              <a:t>Capacidad disponible sin Prelación </a:t>
            </a:r>
          </a:p>
          <a:p>
            <a:pPr algn="ctr"/>
            <a:r>
              <a:rPr lang="es-MX" sz="1200" b="1" dirty="0">
                <a:solidFill>
                  <a:prstClr val="black"/>
                </a:solidFill>
              </a:rPr>
              <a:t>120 MW</a:t>
            </a:r>
          </a:p>
        </p:txBody>
      </p:sp>
      <p:sp>
        <p:nvSpPr>
          <p:cNvPr id="10" name="Rectángulo 9"/>
          <p:cNvSpPr/>
          <p:nvPr/>
        </p:nvSpPr>
        <p:spPr>
          <a:xfrm>
            <a:off x="1741032" y="4109937"/>
            <a:ext cx="1966872" cy="807913"/>
          </a:xfrm>
          <a:prstGeom prst="rect">
            <a:avLst/>
          </a:prstGeom>
        </p:spPr>
        <p:txBody>
          <a:bodyPr wrap="square">
            <a:spAutoFit/>
          </a:bodyPr>
          <a:lstStyle/>
          <a:p>
            <a:pPr algn="ctr"/>
            <a:r>
              <a:rPr lang="es-MX" sz="1050" b="1" dirty="0">
                <a:solidFill>
                  <a:prstClr val="black"/>
                </a:solidFill>
              </a:rPr>
              <a:t>Subestación CDP-115</a:t>
            </a:r>
          </a:p>
          <a:p>
            <a:pPr algn="ctr"/>
            <a:r>
              <a:rPr lang="es-MX" sz="900" dirty="0">
                <a:solidFill>
                  <a:prstClr val="black"/>
                </a:solidFill>
              </a:rPr>
              <a:t>Zona de precio DURANGO</a:t>
            </a:r>
          </a:p>
          <a:p>
            <a:pPr algn="ctr"/>
            <a:r>
              <a:rPr lang="es-MX" sz="900" dirty="0">
                <a:solidFill>
                  <a:srgbClr val="00B0F0"/>
                </a:solidFill>
              </a:rPr>
              <a:t>Sub Zona de Exportación NORTE - DURANGO/LAGUNA</a:t>
            </a:r>
          </a:p>
          <a:p>
            <a:pPr algn="ctr"/>
            <a:r>
              <a:rPr lang="es-MX" sz="900" dirty="0">
                <a:solidFill>
                  <a:srgbClr val="FF0000"/>
                </a:solidFill>
              </a:rPr>
              <a:t>Zona de Exportación NORTE</a:t>
            </a:r>
          </a:p>
        </p:txBody>
      </p:sp>
      <p:sp>
        <p:nvSpPr>
          <p:cNvPr id="12" name="Rectángulo redondeado 11"/>
          <p:cNvSpPr/>
          <p:nvPr/>
        </p:nvSpPr>
        <p:spPr>
          <a:xfrm rot="5400000">
            <a:off x="1470837" y="2862943"/>
            <a:ext cx="432047" cy="45719"/>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sp>
        <p:nvSpPr>
          <p:cNvPr id="21" name="CuadroTexto 20"/>
          <p:cNvSpPr txBox="1"/>
          <p:nvPr/>
        </p:nvSpPr>
        <p:spPr>
          <a:xfrm>
            <a:off x="854686" y="3700731"/>
            <a:ext cx="574196" cy="246221"/>
          </a:xfrm>
          <a:prstGeom prst="rect">
            <a:avLst/>
          </a:prstGeom>
          <a:solidFill>
            <a:schemeClr val="bg1"/>
          </a:solidFill>
          <a:ln>
            <a:solidFill>
              <a:schemeClr val="bg1"/>
            </a:solidFill>
          </a:ln>
        </p:spPr>
        <p:txBody>
          <a:bodyPr wrap="none" rtlCol="0">
            <a:spAutoFit/>
          </a:bodyPr>
          <a:lstStyle/>
          <a:p>
            <a:r>
              <a:rPr lang="es-MX" sz="1000" b="1" dirty="0">
                <a:solidFill>
                  <a:srgbClr val="FF0000"/>
                </a:solidFill>
              </a:rPr>
              <a:t>75 MW</a:t>
            </a:r>
          </a:p>
        </p:txBody>
      </p:sp>
      <p:cxnSp>
        <p:nvCxnSpPr>
          <p:cNvPr id="51" name="Conector angular 50"/>
          <p:cNvCxnSpPr>
            <a:stCxn id="12" idx="0"/>
          </p:cNvCxnSpPr>
          <p:nvPr/>
        </p:nvCxnSpPr>
        <p:spPr>
          <a:xfrm>
            <a:off x="1709720" y="2885803"/>
            <a:ext cx="942741" cy="215089"/>
          </a:xfrm>
          <a:prstGeom prst="bentConnector3">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2" name="Rectángulo redondeado 51"/>
          <p:cNvSpPr/>
          <p:nvPr/>
        </p:nvSpPr>
        <p:spPr>
          <a:xfrm rot="5400000">
            <a:off x="1470836" y="3552482"/>
            <a:ext cx="432047" cy="45719"/>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cxnSp>
        <p:nvCxnSpPr>
          <p:cNvPr id="53" name="Conector angular 52"/>
          <p:cNvCxnSpPr/>
          <p:nvPr/>
        </p:nvCxnSpPr>
        <p:spPr>
          <a:xfrm>
            <a:off x="1712441" y="3550540"/>
            <a:ext cx="942741" cy="215089"/>
          </a:xfrm>
          <a:prstGeom prst="bentConnector3">
            <a:avLst/>
          </a:prstGeom>
          <a:ln w="31750">
            <a:solidFill>
              <a:srgbClr val="FF0000"/>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56" name="Conector 55"/>
          <p:cNvSpPr/>
          <p:nvPr/>
        </p:nvSpPr>
        <p:spPr>
          <a:xfrm>
            <a:off x="993289" y="2754310"/>
            <a:ext cx="288032" cy="288032"/>
          </a:xfrm>
          <a:prstGeom prst="flowChartConnector">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dirty="0">
              <a:solidFill>
                <a:prstClr val="black"/>
              </a:solidFill>
            </a:endParaRPr>
          </a:p>
        </p:txBody>
      </p:sp>
      <p:sp>
        <p:nvSpPr>
          <p:cNvPr id="57" name="CuadroTexto 56"/>
          <p:cNvSpPr txBox="1"/>
          <p:nvPr/>
        </p:nvSpPr>
        <p:spPr>
          <a:xfrm>
            <a:off x="950970" y="2695720"/>
            <a:ext cx="396262" cy="369332"/>
          </a:xfrm>
          <a:prstGeom prst="rect">
            <a:avLst/>
          </a:prstGeom>
          <a:noFill/>
        </p:spPr>
        <p:txBody>
          <a:bodyPr wrap="none" rtlCol="0">
            <a:spAutoFit/>
          </a:bodyPr>
          <a:lstStyle/>
          <a:p>
            <a:r>
              <a:rPr lang="es-MX" dirty="0">
                <a:solidFill>
                  <a:prstClr val="black"/>
                </a:solidFill>
              </a:rPr>
              <a:t>G</a:t>
            </a:r>
            <a:r>
              <a:rPr lang="es-MX" sz="1000" dirty="0">
                <a:solidFill>
                  <a:prstClr val="black"/>
                </a:solidFill>
              </a:rPr>
              <a:t>1</a:t>
            </a:r>
          </a:p>
        </p:txBody>
      </p:sp>
      <p:sp>
        <p:nvSpPr>
          <p:cNvPr id="58" name="Conector 57"/>
          <p:cNvSpPr/>
          <p:nvPr/>
        </p:nvSpPr>
        <p:spPr>
          <a:xfrm>
            <a:off x="997768" y="3430304"/>
            <a:ext cx="288032" cy="288032"/>
          </a:xfrm>
          <a:prstGeom prst="flowChartConnector">
            <a:avLst/>
          </a:prstGeom>
          <a:solidFill>
            <a:schemeClr val="bg1"/>
          </a:solid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dirty="0">
              <a:solidFill>
                <a:prstClr val="black"/>
              </a:solidFill>
            </a:endParaRPr>
          </a:p>
        </p:txBody>
      </p:sp>
      <p:sp>
        <p:nvSpPr>
          <p:cNvPr id="59" name="CuadroTexto 58"/>
          <p:cNvSpPr txBox="1"/>
          <p:nvPr/>
        </p:nvSpPr>
        <p:spPr>
          <a:xfrm>
            <a:off x="955449" y="3371714"/>
            <a:ext cx="396262" cy="369332"/>
          </a:xfrm>
          <a:prstGeom prst="rect">
            <a:avLst/>
          </a:prstGeom>
          <a:noFill/>
        </p:spPr>
        <p:txBody>
          <a:bodyPr wrap="none" rtlCol="0">
            <a:spAutoFit/>
          </a:bodyPr>
          <a:lstStyle/>
          <a:p>
            <a:r>
              <a:rPr lang="es-MX" dirty="0">
                <a:solidFill>
                  <a:srgbClr val="FF0000"/>
                </a:solidFill>
              </a:rPr>
              <a:t>G</a:t>
            </a:r>
            <a:r>
              <a:rPr lang="es-MX" sz="1000" dirty="0">
                <a:solidFill>
                  <a:srgbClr val="FF0000"/>
                </a:solidFill>
              </a:rPr>
              <a:t>2</a:t>
            </a:r>
          </a:p>
        </p:txBody>
      </p:sp>
      <p:sp>
        <p:nvSpPr>
          <p:cNvPr id="60" name="CuadroTexto 59"/>
          <p:cNvSpPr txBox="1"/>
          <p:nvPr/>
        </p:nvSpPr>
        <p:spPr>
          <a:xfrm>
            <a:off x="871286" y="3029364"/>
            <a:ext cx="574196" cy="246221"/>
          </a:xfrm>
          <a:prstGeom prst="rect">
            <a:avLst/>
          </a:prstGeom>
          <a:noFill/>
        </p:spPr>
        <p:txBody>
          <a:bodyPr wrap="none" rtlCol="0">
            <a:spAutoFit/>
          </a:bodyPr>
          <a:lstStyle/>
          <a:p>
            <a:r>
              <a:rPr lang="es-MX" sz="1000" b="1" dirty="0">
                <a:solidFill>
                  <a:prstClr val="black"/>
                </a:solidFill>
              </a:rPr>
              <a:t>75 MW</a:t>
            </a:r>
          </a:p>
        </p:txBody>
      </p:sp>
      <p:cxnSp>
        <p:nvCxnSpPr>
          <p:cNvPr id="62" name="Conector recto 61"/>
          <p:cNvCxnSpPr>
            <a:endCxn id="12" idx="2"/>
          </p:cNvCxnSpPr>
          <p:nvPr/>
        </p:nvCxnSpPr>
        <p:spPr>
          <a:xfrm>
            <a:off x="1285800" y="2883101"/>
            <a:ext cx="378201" cy="270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Conector recto 69"/>
          <p:cNvCxnSpPr/>
          <p:nvPr/>
        </p:nvCxnSpPr>
        <p:spPr>
          <a:xfrm>
            <a:off x="1281321" y="3553678"/>
            <a:ext cx="378201" cy="2702"/>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CuadroTexto 70"/>
          <p:cNvSpPr txBox="1"/>
          <p:nvPr/>
        </p:nvSpPr>
        <p:spPr>
          <a:xfrm>
            <a:off x="3491063" y="2469921"/>
            <a:ext cx="1440160" cy="830997"/>
          </a:xfrm>
          <a:prstGeom prst="rect">
            <a:avLst/>
          </a:prstGeom>
          <a:noFill/>
        </p:spPr>
        <p:txBody>
          <a:bodyPr wrap="square" rtlCol="0">
            <a:spAutoFit/>
          </a:bodyPr>
          <a:lstStyle/>
          <a:p>
            <a:pPr marL="171450" indent="-171450">
              <a:buFont typeface="Arial" panose="020B0604020202020204" pitchFamily="34" charset="0"/>
              <a:buChar char="•"/>
            </a:pPr>
            <a:r>
              <a:rPr lang="es-MX" sz="1200" b="1" dirty="0">
                <a:solidFill>
                  <a:prstClr val="black"/>
                </a:solidFill>
              </a:rPr>
              <a:t>G</a:t>
            </a:r>
            <a:r>
              <a:rPr lang="es-MX" sz="900" b="1" dirty="0">
                <a:solidFill>
                  <a:prstClr val="black"/>
                </a:solidFill>
              </a:rPr>
              <a:t>1</a:t>
            </a:r>
            <a:r>
              <a:rPr lang="es-MX" sz="1200" b="1" dirty="0">
                <a:solidFill>
                  <a:prstClr val="black"/>
                </a:solidFill>
              </a:rPr>
              <a:t> – Generador con Prelación.</a:t>
            </a:r>
          </a:p>
          <a:p>
            <a:pPr marL="171450" indent="-171450">
              <a:buFont typeface="Arial" panose="020B0604020202020204" pitchFamily="34" charset="0"/>
              <a:buChar char="•"/>
            </a:pPr>
            <a:r>
              <a:rPr lang="es-MX" sz="1200" dirty="0">
                <a:solidFill>
                  <a:srgbClr val="FF0000"/>
                </a:solidFill>
              </a:rPr>
              <a:t>G</a:t>
            </a:r>
            <a:r>
              <a:rPr lang="es-MX" sz="900" dirty="0">
                <a:solidFill>
                  <a:srgbClr val="FF0000"/>
                </a:solidFill>
              </a:rPr>
              <a:t>2</a:t>
            </a:r>
            <a:r>
              <a:rPr lang="es-MX" sz="1200" dirty="0">
                <a:solidFill>
                  <a:srgbClr val="FF0000"/>
                </a:solidFill>
              </a:rPr>
              <a:t> – Generador sin Prelación.</a:t>
            </a:r>
          </a:p>
        </p:txBody>
      </p:sp>
      <p:sp>
        <p:nvSpPr>
          <p:cNvPr id="72" name="Rectángulo 71"/>
          <p:cNvSpPr/>
          <p:nvPr/>
        </p:nvSpPr>
        <p:spPr>
          <a:xfrm>
            <a:off x="4914884" y="2283607"/>
            <a:ext cx="3771916" cy="2031325"/>
          </a:xfrm>
          <a:prstGeom prst="rect">
            <a:avLst/>
          </a:prstGeom>
        </p:spPr>
        <p:txBody>
          <a:bodyPr wrap="square">
            <a:spAutoFit/>
          </a:bodyPr>
          <a:lstStyle/>
          <a:p>
            <a:pPr marL="285750" indent="-285750" algn="just">
              <a:buFont typeface="Wingdings" panose="05000000000000000000" pitchFamily="2" charset="2"/>
              <a:buChar char="ü"/>
            </a:pPr>
            <a:r>
              <a:rPr lang="es-MX" dirty="0">
                <a:solidFill>
                  <a:prstClr val="black"/>
                </a:solidFill>
                <a:ea typeface="Calibri" panose="020F0502020204030204" pitchFamily="34" charset="0"/>
                <a:cs typeface="Arial" panose="020B0604020202020204" pitchFamily="34" charset="0"/>
              </a:rPr>
              <a:t>En la Subasta podrán resultar seleccionadas ambos Generadores, debido a que el </a:t>
            </a:r>
            <a:r>
              <a:rPr lang="es-MX" b="1" dirty="0">
                <a:solidFill>
                  <a:prstClr val="black"/>
                </a:solidFill>
                <a:ea typeface="Calibri" panose="020F0502020204030204" pitchFamily="34" charset="0"/>
                <a:cs typeface="Arial" panose="020B0604020202020204" pitchFamily="34" charset="0"/>
              </a:rPr>
              <a:t>Generador con prelación calificada no utilizará </a:t>
            </a:r>
            <a:r>
              <a:rPr lang="es-MX" dirty="0">
                <a:solidFill>
                  <a:prstClr val="black"/>
                </a:solidFill>
                <a:ea typeface="Calibri" panose="020F0502020204030204" pitchFamily="34" charset="0"/>
                <a:cs typeface="Arial" panose="020B0604020202020204" pitchFamily="34" charset="0"/>
              </a:rPr>
              <a:t>ninguna parte de los 120 MW de Capacidad de Interconexión disponibles.</a:t>
            </a:r>
            <a:endParaRPr lang="es-MX" dirty="0">
              <a:solidFill>
                <a:prstClr val="black"/>
              </a:solidFill>
            </a:endParaRPr>
          </a:p>
        </p:txBody>
      </p:sp>
      <p:sp>
        <p:nvSpPr>
          <p:cNvPr id="76" name="Rectángulo 75"/>
          <p:cNvSpPr/>
          <p:nvPr/>
        </p:nvSpPr>
        <p:spPr>
          <a:xfrm>
            <a:off x="624183" y="1812810"/>
            <a:ext cx="1132041" cy="369332"/>
          </a:xfrm>
          <a:prstGeom prst="rect">
            <a:avLst/>
          </a:prstGeom>
        </p:spPr>
        <p:txBody>
          <a:bodyPr wrap="none">
            <a:spAutoFit/>
          </a:bodyPr>
          <a:lstStyle/>
          <a:p>
            <a:r>
              <a:rPr lang="es-MX" b="1" dirty="0">
                <a:solidFill>
                  <a:srgbClr val="000000"/>
                </a:solidFill>
              </a:rPr>
              <a:t>Ejemplo 1</a:t>
            </a:r>
            <a:endParaRPr lang="es-MX" dirty="0">
              <a:solidFill>
                <a:prstClr val="black"/>
              </a:solidFill>
            </a:endParaRPr>
          </a:p>
        </p:txBody>
      </p:sp>
      <p:sp>
        <p:nvSpPr>
          <p:cNvPr id="78" name="CuadroTexto 77"/>
          <p:cNvSpPr txBox="1"/>
          <p:nvPr/>
        </p:nvSpPr>
        <p:spPr>
          <a:xfrm>
            <a:off x="479644" y="1346553"/>
            <a:ext cx="8207156" cy="369332"/>
          </a:xfrm>
          <a:prstGeom prst="rect">
            <a:avLst/>
          </a:prstGeom>
          <a:noFill/>
        </p:spPr>
        <p:txBody>
          <a:bodyPr wrap="square" rtlCol="0">
            <a:spAutoFit/>
          </a:bodyPr>
          <a:lstStyle/>
          <a:p>
            <a:r>
              <a:rPr lang="es-MX" b="1" dirty="0">
                <a:solidFill>
                  <a:prstClr val="black"/>
                </a:solidFill>
              </a:rPr>
              <a:t>Zona de Interconexión</a:t>
            </a:r>
          </a:p>
        </p:txBody>
      </p:sp>
      <p:sp>
        <p:nvSpPr>
          <p:cNvPr id="24" name="Título 1"/>
          <p:cNvSpPr>
            <a:spLocks noGrp="1"/>
          </p:cNvSpPr>
          <p:nvPr>
            <p:ph type="title"/>
          </p:nvPr>
        </p:nvSpPr>
        <p:spPr>
          <a:xfrm>
            <a:off x="3080803" y="332656"/>
            <a:ext cx="5667661" cy="864096"/>
          </a:xfrm>
        </p:spPr>
        <p:txBody>
          <a:bodyPr/>
          <a:lstStyle/>
          <a:p>
            <a:r>
              <a:rPr lang="es-MX" sz="2200" dirty="0"/>
              <a:t> Prelación de Centrales Eléctricas e Impacto de capacidades de Exportación e Interconexión</a:t>
            </a:r>
          </a:p>
        </p:txBody>
      </p:sp>
    </p:spTree>
    <p:extLst>
      <p:ext uri="{BB962C8B-B14F-4D97-AF65-F5344CB8AC3E}">
        <p14:creationId xmlns:p14="http://schemas.microsoft.com/office/powerpoint/2010/main" val="318605766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ángulo redondeado 72"/>
          <p:cNvSpPr/>
          <p:nvPr/>
        </p:nvSpPr>
        <p:spPr>
          <a:xfrm>
            <a:off x="835261" y="2322036"/>
            <a:ext cx="3952764" cy="262132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solidFill>
                <a:prstClr val="black"/>
              </a:solidFill>
            </a:endParaRPr>
          </a:p>
        </p:txBody>
      </p:sp>
      <p:sp>
        <p:nvSpPr>
          <p:cNvPr id="7" name="Rectángulo redondeado 6"/>
          <p:cNvSpPr/>
          <p:nvPr/>
        </p:nvSpPr>
        <p:spPr>
          <a:xfrm>
            <a:off x="2652461" y="2744210"/>
            <a:ext cx="72008" cy="1440160"/>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sp>
        <p:nvSpPr>
          <p:cNvPr id="8" name="CuadroTexto 7"/>
          <p:cNvSpPr txBox="1"/>
          <p:nvPr/>
        </p:nvSpPr>
        <p:spPr>
          <a:xfrm>
            <a:off x="1669021" y="2334127"/>
            <a:ext cx="2060180" cy="430887"/>
          </a:xfrm>
          <a:prstGeom prst="rect">
            <a:avLst/>
          </a:prstGeom>
          <a:noFill/>
        </p:spPr>
        <p:txBody>
          <a:bodyPr wrap="none" rtlCol="0">
            <a:spAutoFit/>
          </a:bodyPr>
          <a:lstStyle/>
          <a:p>
            <a:pPr algn="ctr"/>
            <a:r>
              <a:rPr lang="es-MX" sz="1000" b="1" dirty="0">
                <a:solidFill>
                  <a:prstClr val="black"/>
                </a:solidFill>
              </a:rPr>
              <a:t>Capacidad disponible Sin prelación </a:t>
            </a:r>
          </a:p>
          <a:p>
            <a:pPr algn="ctr"/>
            <a:r>
              <a:rPr lang="es-MX" sz="1200" b="1" dirty="0">
                <a:solidFill>
                  <a:prstClr val="black"/>
                </a:solidFill>
              </a:rPr>
              <a:t>120 MW</a:t>
            </a:r>
          </a:p>
        </p:txBody>
      </p:sp>
      <p:sp>
        <p:nvSpPr>
          <p:cNvPr id="10" name="Rectángulo 9"/>
          <p:cNvSpPr/>
          <p:nvPr/>
        </p:nvSpPr>
        <p:spPr>
          <a:xfrm>
            <a:off x="1272981" y="4205035"/>
            <a:ext cx="2830968" cy="669414"/>
          </a:xfrm>
          <a:prstGeom prst="rect">
            <a:avLst/>
          </a:prstGeom>
        </p:spPr>
        <p:txBody>
          <a:bodyPr wrap="square">
            <a:spAutoFit/>
          </a:bodyPr>
          <a:lstStyle/>
          <a:p>
            <a:pPr algn="ctr"/>
            <a:r>
              <a:rPr lang="es-MX" sz="1050" b="1" dirty="0">
                <a:solidFill>
                  <a:prstClr val="black"/>
                </a:solidFill>
              </a:rPr>
              <a:t>Subestación CDP-115</a:t>
            </a:r>
          </a:p>
          <a:p>
            <a:pPr algn="ctr"/>
            <a:r>
              <a:rPr lang="es-MX" sz="900" dirty="0">
                <a:solidFill>
                  <a:prstClr val="black"/>
                </a:solidFill>
              </a:rPr>
              <a:t>Zona de precio DURANGO</a:t>
            </a:r>
          </a:p>
          <a:p>
            <a:pPr algn="ctr"/>
            <a:r>
              <a:rPr lang="es-MX" sz="900" dirty="0">
                <a:solidFill>
                  <a:srgbClr val="00B0F0"/>
                </a:solidFill>
              </a:rPr>
              <a:t>Sub Zona de Exportación NORTE - DURANGO/LAGUNA</a:t>
            </a:r>
          </a:p>
          <a:p>
            <a:pPr algn="ctr"/>
            <a:r>
              <a:rPr lang="es-MX" sz="900" dirty="0">
                <a:solidFill>
                  <a:srgbClr val="FF0000"/>
                </a:solidFill>
              </a:rPr>
              <a:t>Zona de Exportación NORTE</a:t>
            </a:r>
          </a:p>
        </p:txBody>
      </p:sp>
      <p:sp>
        <p:nvSpPr>
          <p:cNvPr id="12" name="Rectángulo redondeado 11"/>
          <p:cNvSpPr/>
          <p:nvPr/>
        </p:nvSpPr>
        <p:spPr>
          <a:xfrm rot="5400000">
            <a:off x="1484174" y="3097526"/>
            <a:ext cx="432047" cy="45719"/>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cxnSp>
        <p:nvCxnSpPr>
          <p:cNvPr id="51" name="Conector angular 50"/>
          <p:cNvCxnSpPr>
            <a:stCxn id="12" idx="0"/>
          </p:cNvCxnSpPr>
          <p:nvPr/>
        </p:nvCxnSpPr>
        <p:spPr>
          <a:xfrm>
            <a:off x="1723057" y="3120386"/>
            <a:ext cx="942741" cy="215089"/>
          </a:xfrm>
          <a:prstGeom prst="bentConnector3">
            <a:avLst/>
          </a:prstGeom>
          <a:ln w="3175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6" name="Conector 55"/>
          <p:cNvSpPr/>
          <p:nvPr/>
        </p:nvSpPr>
        <p:spPr>
          <a:xfrm>
            <a:off x="1006626" y="2988893"/>
            <a:ext cx="288032" cy="288032"/>
          </a:xfrm>
          <a:prstGeom prst="flowChartConnector">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dirty="0">
              <a:solidFill>
                <a:prstClr val="black"/>
              </a:solidFill>
            </a:endParaRPr>
          </a:p>
        </p:txBody>
      </p:sp>
      <p:sp>
        <p:nvSpPr>
          <p:cNvPr id="57" name="CuadroTexto 56"/>
          <p:cNvSpPr txBox="1"/>
          <p:nvPr/>
        </p:nvSpPr>
        <p:spPr>
          <a:xfrm>
            <a:off x="964307" y="2930303"/>
            <a:ext cx="396262" cy="369332"/>
          </a:xfrm>
          <a:prstGeom prst="rect">
            <a:avLst/>
          </a:prstGeom>
          <a:noFill/>
        </p:spPr>
        <p:txBody>
          <a:bodyPr wrap="none" rtlCol="0">
            <a:spAutoFit/>
          </a:bodyPr>
          <a:lstStyle/>
          <a:p>
            <a:r>
              <a:rPr lang="es-MX" dirty="0">
                <a:solidFill>
                  <a:prstClr val="black"/>
                </a:solidFill>
              </a:rPr>
              <a:t>G</a:t>
            </a:r>
            <a:r>
              <a:rPr lang="es-MX" sz="1000" dirty="0">
                <a:solidFill>
                  <a:prstClr val="black"/>
                </a:solidFill>
              </a:rPr>
              <a:t>1</a:t>
            </a:r>
          </a:p>
        </p:txBody>
      </p:sp>
      <p:sp>
        <p:nvSpPr>
          <p:cNvPr id="60" name="CuadroTexto 59"/>
          <p:cNvSpPr txBox="1"/>
          <p:nvPr/>
        </p:nvSpPr>
        <p:spPr>
          <a:xfrm>
            <a:off x="884623" y="3263947"/>
            <a:ext cx="639919" cy="246221"/>
          </a:xfrm>
          <a:prstGeom prst="rect">
            <a:avLst/>
          </a:prstGeom>
          <a:noFill/>
        </p:spPr>
        <p:txBody>
          <a:bodyPr wrap="none" rtlCol="0">
            <a:spAutoFit/>
          </a:bodyPr>
          <a:lstStyle/>
          <a:p>
            <a:r>
              <a:rPr lang="es-MX" sz="1000" b="1" dirty="0">
                <a:solidFill>
                  <a:prstClr val="black"/>
                </a:solidFill>
              </a:rPr>
              <a:t>145 MW</a:t>
            </a:r>
          </a:p>
        </p:txBody>
      </p:sp>
      <p:cxnSp>
        <p:nvCxnSpPr>
          <p:cNvPr id="62" name="Conector recto 61"/>
          <p:cNvCxnSpPr>
            <a:endCxn id="12" idx="2"/>
          </p:cNvCxnSpPr>
          <p:nvPr/>
        </p:nvCxnSpPr>
        <p:spPr>
          <a:xfrm>
            <a:off x="1299137" y="3117684"/>
            <a:ext cx="378201" cy="2702"/>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CuadroTexto 70"/>
          <p:cNvSpPr txBox="1"/>
          <p:nvPr/>
        </p:nvSpPr>
        <p:spPr>
          <a:xfrm>
            <a:off x="3491063" y="2544354"/>
            <a:ext cx="1440160" cy="461665"/>
          </a:xfrm>
          <a:prstGeom prst="rect">
            <a:avLst/>
          </a:prstGeom>
          <a:noFill/>
        </p:spPr>
        <p:txBody>
          <a:bodyPr wrap="square" rtlCol="0">
            <a:spAutoFit/>
          </a:bodyPr>
          <a:lstStyle/>
          <a:p>
            <a:pPr marL="171450" indent="-171450">
              <a:buFont typeface="Arial" panose="020B0604020202020204" pitchFamily="34" charset="0"/>
              <a:buChar char="•"/>
            </a:pPr>
            <a:r>
              <a:rPr lang="es-MX" sz="1200" b="1" dirty="0">
                <a:solidFill>
                  <a:prstClr val="black"/>
                </a:solidFill>
              </a:rPr>
              <a:t>G</a:t>
            </a:r>
            <a:r>
              <a:rPr lang="es-MX" sz="900" b="1" dirty="0">
                <a:solidFill>
                  <a:prstClr val="black"/>
                </a:solidFill>
              </a:rPr>
              <a:t>1</a:t>
            </a:r>
            <a:r>
              <a:rPr lang="es-MX" sz="1200" b="1" dirty="0">
                <a:solidFill>
                  <a:prstClr val="black"/>
                </a:solidFill>
              </a:rPr>
              <a:t> – Generador con Prelación.</a:t>
            </a:r>
          </a:p>
        </p:txBody>
      </p:sp>
      <p:sp>
        <p:nvSpPr>
          <p:cNvPr id="72" name="Rectángulo 71"/>
          <p:cNvSpPr/>
          <p:nvPr/>
        </p:nvSpPr>
        <p:spPr>
          <a:xfrm>
            <a:off x="5033354" y="2358040"/>
            <a:ext cx="3653446" cy="2031325"/>
          </a:xfrm>
          <a:prstGeom prst="rect">
            <a:avLst/>
          </a:prstGeom>
        </p:spPr>
        <p:txBody>
          <a:bodyPr wrap="square">
            <a:spAutoFit/>
          </a:bodyPr>
          <a:lstStyle/>
          <a:p>
            <a:pPr marL="285750" indent="-285750" algn="just">
              <a:buFont typeface="Wingdings" panose="05000000000000000000" pitchFamily="2" charset="2"/>
              <a:buChar char="ü"/>
            </a:pPr>
            <a:r>
              <a:rPr lang="es-MX" dirty="0">
                <a:solidFill>
                  <a:prstClr val="black"/>
                </a:solidFill>
                <a:ea typeface="Calibri" panose="020F0502020204030204" pitchFamily="34" charset="0"/>
                <a:cs typeface="Arial" panose="020B0604020202020204" pitchFamily="34" charset="0"/>
              </a:rPr>
              <a:t>En la Subasta podrá resultar seleccionado el Generador G</a:t>
            </a:r>
            <a:r>
              <a:rPr lang="es-MX" sz="1100" dirty="0">
                <a:solidFill>
                  <a:prstClr val="black"/>
                </a:solidFill>
                <a:ea typeface="Calibri" panose="020F0502020204030204" pitchFamily="34" charset="0"/>
                <a:cs typeface="Arial" panose="020B0604020202020204" pitchFamily="34" charset="0"/>
              </a:rPr>
              <a:t>1</a:t>
            </a:r>
            <a:r>
              <a:rPr lang="es-MX" dirty="0">
                <a:solidFill>
                  <a:prstClr val="black"/>
                </a:solidFill>
                <a:ea typeface="Calibri" panose="020F0502020204030204" pitchFamily="34" charset="0"/>
                <a:cs typeface="Arial" panose="020B0604020202020204" pitchFamily="34" charset="0"/>
              </a:rPr>
              <a:t>, debido a que la restricción </a:t>
            </a:r>
            <a:r>
              <a:rPr lang="es-MX" b="1" dirty="0">
                <a:solidFill>
                  <a:prstClr val="black"/>
                </a:solidFill>
                <a:ea typeface="Calibri" panose="020F0502020204030204" pitchFamily="34" charset="0"/>
                <a:cs typeface="Arial" panose="020B0604020202020204" pitchFamily="34" charset="0"/>
              </a:rPr>
              <a:t>en la Capacidad de Interconexión de 120 MW no se le aplica</a:t>
            </a:r>
            <a:r>
              <a:rPr lang="es-MX" dirty="0">
                <a:solidFill>
                  <a:prstClr val="black"/>
                </a:solidFill>
                <a:ea typeface="Calibri" panose="020F0502020204030204" pitchFamily="34" charset="0"/>
                <a:cs typeface="Arial" panose="020B0604020202020204" pitchFamily="34" charset="0"/>
              </a:rPr>
              <a:t> al Generador porque ya cuenta con prelación.</a:t>
            </a:r>
            <a:endParaRPr lang="es-MX" dirty="0">
              <a:solidFill>
                <a:prstClr val="black"/>
              </a:solidFill>
            </a:endParaRPr>
          </a:p>
        </p:txBody>
      </p:sp>
      <p:sp>
        <p:nvSpPr>
          <p:cNvPr id="76" name="Rectángulo 75"/>
          <p:cNvSpPr/>
          <p:nvPr/>
        </p:nvSpPr>
        <p:spPr>
          <a:xfrm>
            <a:off x="624183" y="1919138"/>
            <a:ext cx="1132041" cy="369332"/>
          </a:xfrm>
          <a:prstGeom prst="rect">
            <a:avLst/>
          </a:prstGeom>
        </p:spPr>
        <p:txBody>
          <a:bodyPr wrap="none">
            <a:spAutoFit/>
          </a:bodyPr>
          <a:lstStyle/>
          <a:p>
            <a:r>
              <a:rPr lang="es-MX" b="1" dirty="0">
                <a:solidFill>
                  <a:srgbClr val="000000"/>
                </a:solidFill>
              </a:rPr>
              <a:t>Ejemplo 2</a:t>
            </a:r>
            <a:endParaRPr lang="es-MX" dirty="0">
              <a:solidFill>
                <a:prstClr val="black"/>
              </a:solidFill>
            </a:endParaRPr>
          </a:p>
        </p:txBody>
      </p:sp>
      <p:sp>
        <p:nvSpPr>
          <p:cNvPr id="78" name="CuadroTexto 77"/>
          <p:cNvSpPr txBox="1"/>
          <p:nvPr/>
        </p:nvSpPr>
        <p:spPr>
          <a:xfrm>
            <a:off x="479644" y="1346553"/>
            <a:ext cx="8207156" cy="369332"/>
          </a:xfrm>
          <a:prstGeom prst="rect">
            <a:avLst/>
          </a:prstGeom>
          <a:noFill/>
        </p:spPr>
        <p:txBody>
          <a:bodyPr wrap="square" rtlCol="0">
            <a:spAutoFit/>
          </a:bodyPr>
          <a:lstStyle/>
          <a:p>
            <a:r>
              <a:rPr lang="es-MX" b="1" dirty="0">
                <a:solidFill>
                  <a:prstClr val="black"/>
                </a:solidFill>
              </a:rPr>
              <a:t>Zona de Interconexión</a:t>
            </a:r>
          </a:p>
        </p:txBody>
      </p:sp>
      <p:sp>
        <p:nvSpPr>
          <p:cNvPr id="18" name="Título 1"/>
          <p:cNvSpPr>
            <a:spLocks noGrp="1"/>
          </p:cNvSpPr>
          <p:nvPr>
            <p:ph type="title"/>
          </p:nvPr>
        </p:nvSpPr>
        <p:spPr>
          <a:xfrm>
            <a:off x="3080803" y="332656"/>
            <a:ext cx="5667661" cy="864096"/>
          </a:xfrm>
        </p:spPr>
        <p:txBody>
          <a:bodyPr/>
          <a:lstStyle/>
          <a:p>
            <a:r>
              <a:rPr lang="es-MX" sz="2200" dirty="0"/>
              <a:t> Prelación de Centrales Eléctricas e Impacto de capacidades de Exportación e Interconexión</a:t>
            </a:r>
          </a:p>
        </p:txBody>
      </p:sp>
    </p:spTree>
    <p:extLst>
      <p:ext uri="{BB962C8B-B14F-4D97-AF65-F5344CB8AC3E}">
        <p14:creationId xmlns:p14="http://schemas.microsoft.com/office/powerpoint/2010/main" val="20138428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ángulo redondeado 72"/>
          <p:cNvSpPr/>
          <p:nvPr/>
        </p:nvSpPr>
        <p:spPr>
          <a:xfrm>
            <a:off x="835261" y="2173180"/>
            <a:ext cx="3952764" cy="262132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solidFill>
                <a:prstClr val="black"/>
              </a:solidFill>
            </a:endParaRPr>
          </a:p>
        </p:txBody>
      </p:sp>
      <p:sp>
        <p:nvSpPr>
          <p:cNvPr id="7" name="Rectángulo redondeado 6"/>
          <p:cNvSpPr/>
          <p:nvPr/>
        </p:nvSpPr>
        <p:spPr>
          <a:xfrm>
            <a:off x="2652461" y="2595354"/>
            <a:ext cx="72008" cy="1440160"/>
          </a:xfrm>
          <a:prstGeom prst="round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sp>
        <p:nvSpPr>
          <p:cNvPr id="8" name="CuadroTexto 7"/>
          <p:cNvSpPr txBox="1"/>
          <p:nvPr/>
        </p:nvSpPr>
        <p:spPr>
          <a:xfrm>
            <a:off x="1669021" y="2185271"/>
            <a:ext cx="2060180" cy="430887"/>
          </a:xfrm>
          <a:prstGeom prst="rect">
            <a:avLst/>
          </a:prstGeom>
          <a:noFill/>
        </p:spPr>
        <p:txBody>
          <a:bodyPr wrap="none" rtlCol="0">
            <a:spAutoFit/>
          </a:bodyPr>
          <a:lstStyle/>
          <a:p>
            <a:pPr algn="ctr"/>
            <a:r>
              <a:rPr lang="es-MX" sz="1000" b="1" dirty="0">
                <a:solidFill>
                  <a:prstClr val="black"/>
                </a:solidFill>
              </a:rPr>
              <a:t>Capacidad disponible  Sin Prelación</a:t>
            </a:r>
          </a:p>
          <a:p>
            <a:pPr algn="ctr"/>
            <a:r>
              <a:rPr lang="es-MX" sz="1200" b="1" dirty="0">
                <a:solidFill>
                  <a:prstClr val="black"/>
                </a:solidFill>
              </a:rPr>
              <a:t>120 MW</a:t>
            </a:r>
          </a:p>
        </p:txBody>
      </p:sp>
      <p:sp>
        <p:nvSpPr>
          <p:cNvPr id="10" name="Rectángulo 9"/>
          <p:cNvSpPr/>
          <p:nvPr/>
        </p:nvSpPr>
        <p:spPr>
          <a:xfrm>
            <a:off x="1272981" y="4056179"/>
            <a:ext cx="2830968" cy="669414"/>
          </a:xfrm>
          <a:prstGeom prst="rect">
            <a:avLst/>
          </a:prstGeom>
        </p:spPr>
        <p:txBody>
          <a:bodyPr wrap="square">
            <a:spAutoFit/>
          </a:bodyPr>
          <a:lstStyle/>
          <a:p>
            <a:pPr algn="ctr"/>
            <a:r>
              <a:rPr lang="es-MX" sz="1050" b="1" dirty="0">
                <a:solidFill>
                  <a:prstClr val="black"/>
                </a:solidFill>
              </a:rPr>
              <a:t>Subestación CDP-115</a:t>
            </a:r>
          </a:p>
          <a:p>
            <a:pPr algn="ctr"/>
            <a:r>
              <a:rPr lang="es-MX" sz="900" dirty="0">
                <a:solidFill>
                  <a:prstClr val="black"/>
                </a:solidFill>
              </a:rPr>
              <a:t>Zona de precio DURANGO</a:t>
            </a:r>
          </a:p>
          <a:p>
            <a:pPr algn="ctr"/>
            <a:r>
              <a:rPr lang="es-MX" sz="900" dirty="0">
                <a:solidFill>
                  <a:srgbClr val="00B0F0"/>
                </a:solidFill>
              </a:rPr>
              <a:t>Sub Zona de Exportación NORTE - DURANGO/LAGUNA</a:t>
            </a:r>
          </a:p>
          <a:p>
            <a:pPr algn="ctr"/>
            <a:r>
              <a:rPr lang="es-MX" sz="900" dirty="0">
                <a:solidFill>
                  <a:srgbClr val="FF0000"/>
                </a:solidFill>
              </a:rPr>
              <a:t>Zona de Exportación NORTE</a:t>
            </a:r>
          </a:p>
        </p:txBody>
      </p:sp>
      <p:sp>
        <p:nvSpPr>
          <p:cNvPr id="12" name="Rectángulo redondeado 11"/>
          <p:cNvSpPr/>
          <p:nvPr/>
        </p:nvSpPr>
        <p:spPr>
          <a:xfrm rot="5400000">
            <a:off x="1484174" y="2948670"/>
            <a:ext cx="432047" cy="45719"/>
          </a:xfrm>
          <a:prstGeom prst="round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prstClr val="white"/>
              </a:solidFill>
            </a:endParaRPr>
          </a:p>
        </p:txBody>
      </p:sp>
      <p:cxnSp>
        <p:nvCxnSpPr>
          <p:cNvPr id="51" name="Conector angular 50"/>
          <p:cNvCxnSpPr>
            <a:stCxn id="12" idx="0"/>
          </p:cNvCxnSpPr>
          <p:nvPr/>
        </p:nvCxnSpPr>
        <p:spPr>
          <a:xfrm>
            <a:off x="1723057" y="2971530"/>
            <a:ext cx="942741" cy="215089"/>
          </a:xfrm>
          <a:prstGeom prst="bentConnector3">
            <a:avLst/>
          </a:prstGeom>
          <a:ln w="31750">
            <a:solidFill>
              <a:srgbClr val="FF0000"/>
            </a:solidFill>
            <a:tailEnd type="none"/>
          </a:ln>
        </p:spPr>
        <p:style>
          <a:lnRef idx="1">
            <a:schemeClr val="accent1"/>
          </a:lnRef>
          <a:fillRef idx="0">
            <a:schemeClr val="accent1"/>
          </a:fillRef>
          <a:effectRef idx="0">
            <a:schemeClr val="accent1"/>
          </a:effectRef>
          <a:fontRef idx="minor">
            <a:schemeClr val="tx1"/>
          </a:fontRef>
        </p:style>
      </p:cxnSp>
      <p:sp>
        <p:nvSpPr>
          <p:cNvPr id="56" name="Conector 55"/>
          <p:cNvSpPr/>
          <p:nvPr/>
        </p:nvSpPr>
        <p:spPr>
          <a:xfrm>
            <a:off x="1006626" y="2840037"/>
            <a:ext cx="288032" cy="288032"/>
          </a:xfrm>
          <a:prstGeom prst="flowChartConnector">
            <a:avLst/>
          </a:prstGeom>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dirty="0">
              <a:solidFill>
                <a:prstClr val="black"/>
              </a:solidFill>
            </a:endParaRPr>
          </a:p>
        </p:txBody>
      </p:sp>
      <p:sp>
        <p:nvSpPr>
          <p:cNvPr id="57" name="CuadroTexto 56"/>
          <p:cNvSpPr txBox="1"/>
          <p:nvPr/>
        </p:nvSpPr>
        <p:spPr>
          <a:xfrm>
            <a:off x="966697" y="2778241"/>
            <a:ext cx="396262" cy="369332"/>
          </a:xfrm>
          <a:prstGeom prst="rect">
            <a:avLst/>
          </a:prstGeom>
          <a:noFill/>
        </p:spPr>
        <p:txBody>
          <a:bodyPr wrap="none" rtlCol="0">
            <a:spAutoFit/>
          </a:bodyPr>
          <a:lstStyle/>
          <a:p>
            <a:r>
              <a:rPr lang="es-MX" dirty="0">
                <a:solidFill>
                  <a:srgbClr val="FF0000"/>
                </a:solidFill>
              </a:rPr>
              <a:t>G</a:t>
            </a:r>
            <a:r>
              <a:rPr lang="es-MX" sz="1000" dirty="0">
                <a:solidFill>
                  <a:srgbClr val="FF0000"/>
                </a:solidFill>
              </a:rPr>
              <a:t>1</a:t>
            </a:r>
          </a:p>
        </p:txBody>
      </p:sp>
      <p:sp>
        <p:nvSpPr>
          <p:cNvPr id="60" name="CuadroTexto 59"/>
          <p:cNvSpPr txBox="1"/>
          <p:nvPr/>
        </p:nvSpPr>
        <p:spPr>
          <a:xfrm>
            <a:off x="884623" y="3115091"/>
            <a:ext cx="639919" cy="246221"/>
          </a:xfrm>
          <a:prstGeom prst="rect">
            <a:avLst/>
          </a:prstGeom>
          <a:noFill/>
        </p:spPr>
        <p:txBody>
          <a:bodyPr wrap="none" rtlCol="0">
            <a:spAutoFit/>
          </a:bodyPr>
          <a:lstStyle/>
          <a:p>
            <a:r>
              <a:rPr lang="es-MX" sz="1000" b="1" dirty="0">
                <a:solidFill>
                  <a:srgbClr val="FF0000"/>
                </a:solidFill>
              </a:rPr>
              <a:t>145 MW</a:t>
            </a:r>
          </a:p>
        </p:txBody>
      </p:sp>
      <p:cxnSp>
        <p:nvCxnSpPr>
          <p:cNvPr id="62" name="Conector recto 61"/>
          <p:cNvCxnSpPr>
            <a:endCxn id="12" idx="2"/>
          </p:cNvCxnSpPr>
          <p:nvPr/>
        </p:nvCxnSpPr>
        <p:spPr>
          <a:xfrm>
            <a:off x="1299137" y="2968828"/>
            <a:ext cx="378201" cy="2702"/>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CuadroTexto 70"/>
          <p:cNvSpPr txBox="1"/>
          <p:nvPr/>
        </p:nvSpPr>
        <p:spPr>
          <a:xfrm>
            <a:off x="3491063" y="2395498"/>
            <a:ext cx="1440160" cy="461665"/>
          </a:xfrm>
          <a:prstGeom prst="rect">
            <a:avLst/>
          </a:prstGeom>
          <a:noFill/>
        </p:spPr>
        <p:txBody>
          <a:bodyPr wrap="square" rtlCol="0">
            <a:spAutoFit/>
          </a:bodyPr>
          <a:lstStyle/>
          <a:p>
            <a:pPr marL="171450" indent="-171450">
              <a:buFont typeface="Arial" panose="020B0604020202020204" pitchFamily="34" charset="0"/>
              <a:buChar char="•"/>
            </a:pPr>
            <a:r>
              <a:rPr lang="es-MX" sz="1200" b="1" dirty="0">
                <a:solidFill>
                  <a:srgbClr val="FF0000"/>
                </a:solidFill>
              </a:rPr>
              <a:t>G</a:t>
            </a:r>
            <a:r>
              <a:rPr lang="es-MX" sz="900" b="1" dirty="0">
                <a:solidFill>
                  <a:srgbClr val="FF0000"/>
                </a:solidFill>
              </a:rPr>
              <a:t>1</a:t>
            </a:r>
            <a:r>
              <a:rPr lang="es-MX" sz="1200" b="1" dirty="0">
                <a:solidFill>
                  <a:srgbClr val="FF0000"/>
                </a:solidFill>
              </a:rPr>
              <a:t> – Generador sin Prelación.</a:t>
            </a:r>
          </a:p>
        </p:txBody>
      </p:sp>
      <p:sp>
        <p:nvSpPr>
          <p:cNvPr id="72" name="Rectángulo 71"/>
          <p:cNvSpPr/>
          <p:nvPr/>
        </p:nvSpPr>
        <p:spPr>
          <a:xfrm>
            <a:off x="5050557" y="2209184"/>
            <a:ext cx="3553891" cy="1477328"/>
          </a:xfrm>
          <a:prstGeom prst="rect">
            <a:avLst/>
          </a:prstGeom>
        </p:spPr>
        <p:txBody>
          <a:bodyPr wrap="square">
            <a:spAutoFit/>
          </a:bodyPr>
          <a:lstStyle/>
          <a:p>
            <a:pPr marL="285750" indent="-285750" algn="just">
              <a:buFont typeface="Wingdings" panose="05000000000000000000" pitchFamily="2" charset="2"/>
              <a:buChar char="ü"/>
            </a:pPr>
            <a:r>
              <a:rPr lang="es-MX" dirty="0">
                <a:solidFill>
                  <a:prstClr val="black"/>
                </a:solidFill>
                <a:ea typeface="Calibri" panose="020F0502020204030204" pitchFamily="34" charset="0"/>
                <a:cs typeface="Arial" panose="020B0604020202020204" pitchFamily="34" charset="0"/>
              </a:rPr>
              <a:t>En la Subasta no podrá resultar seleccionado el Generador G</a:t>
            </a:r>
            <a:r>
              <a:rPr lang="es-MX" sz="1100" dirty="0">
                <a:solidFill>
                  <a:prstClr val="black"/>
                </a:solidFill>
                <a:ea typeface="Calibri" panose="020F0502020204030204" pitchFamily="34" charset="0"/>
                <a:cs typeface="Arial" panose="020B0604020202020204" pitchFamily="34" charset="0"/>
              </a:rPr>
              <a:t>1</a:t>
            </a:r>
            <a:r>
              <a:rPr lang="es-MX" dirty="0">
                <a:solidFill>
                  <a:prstClr val="black"/>
                </a:solidFill>
                <a:ea typeface="Calibri" panose="020F0502020204030204" pitchFamily="34" charset="0"/>
                <a:cs typeface="Arial" panose="020B0604020202020204" pitchFamily="34" charset="0"/>
              </a:rPr>
              <a:t>, debido a la restricción </a:t>
            </a:r>
            <a:r>
              <a:rPr lang="es-MX" b="1" dirty="0">
                <a:solidFill>
                  <a:prstClr val="black"/>
                </a:solidFill>
                <a:ea typeface="Calibri" panose="020F0502020204030204" pitchFamily="34" charset="0"/>
                <a:cs typeface="Arial" panose="020B0604020202020204" pitchFamily="34" charset="0"/>
              </a:rPr>
              <a:t>en la Capacidad de Interconexión de 120 MW</a:t>
            </a:r>
            <a:r>
              <a:rPr lang="es-MX" dirty="0">
                <a:solidFill>
                  <a:prstClr val="black"/>
                </a:solidFill>
                <a:ea typeface="Calibri" panose="020F0502020204030204" pitchFamily="34" charset="0"/>
                <a:cs typeface="Arial" panose="020B0604020202020204" pitchFamily="34" charset="0"/>
              </a:rPr>
              <a:t>.</a:t>
            </a:r>
            <a:endParaRPr lang="es-MX" dirty="0">
              <a:solidFill>
                <a:prstClr val="black"/>
              </a:solidFill>
            </a:endParaRPr>
          </a:p>
        </p:txBody>
      </p:sp>
      <p:sp>
        <p:nvSpPr>
          <p:cNvPr id="76" name="Rectángulo 75"/>
          <p:cNvSpPr/>
          <p:nvPr/>
        </p:nvSpPr>
        <p:spPr>
          <a:xfrm>
            <a:off x="624183" y="1749013"/>
            <a:ext cx="1132041" cy="369332"/>
          </a:xfrm>
          <a:prstGeom prst="rect">
            <a:avLst/>
          </a:prstGeom>
        </p:spPr>
        <p:txBody>
          <a:bodyPr wrap="none">
            <a:spAutoFit/>
          </a:bodyPr>
          <a:lstStyle/>
          <a:p>
            <a:r>
              <a:rPr lang="es-MX" b="1" dirty="0">
                <a:solidFill>
                  <a:srgbClr val="000000"/>
                </a:solidFill>
              </a:rPr>
              <a:t>Ejemplo 3</a:t>
            </a:r>
            <a:endParaRPr lang="es-MX" dirty="0">
              <a:solidFill>
                <a:prstClr val="black"/>
              </a:solidFill>
            </a:endParaRPr>
          </a:p>
        </p:txBody>
      </p:sp>
      <p:sp>
        <p:nvSpPr>
          <p:cNvPr id="78" name="CuadroTexto 77"/>
          <p:cNvSpPr txBox="1"/>
          <p:nvPr/>
        </p:nvSpPr>
        <p:spPr>
          <a:xfrm>
            <a:off x="479644" y="1346553"/>
            <a:ext cx="8207156" cy="369332"/>
          </a:xfrm>
          <a:prstGeom prst="rect">
            <a:avLst/>
          </a:prstGeom>
          <a:noFill/>
        </p:spPr>
        <p:txBody>
          <a:bodyPr wrap="square" rtlCol="0">
            <a:spAutoFit/>
          </a:bodyPr>
          <a:lstStyle/>
          <a:p>
            <a:r>
              <a:rPr lang="es-MX" b="1" dirty="0">
                <a:solidFill>
                  <a:prstClr val="black"/>
                </a:solidFill>
              </a:rPr>
              <a:t>Zona de Interconexión</a:t>
            </a:r>
          </a:p>
        </p:txBody>
      </p:sp>
      <p:sp>
        <p:nvSpPr>
          <p:cNvPr id="18" name="Título 1"/>
          <p:cNvSpPr>
            <a:spLocks noGrp="1"/>
          </p:cNvSpPr>
          <p:nvPr>
            <p:ph type="title"/>
          </p:nvPr>
        </p:nvSpPr>
        <p:spPr>
          <a:xfrm>
            <a:off x="3080803" y="332656"/>
            <a:ext cx="5667661" cy="864096"/>
          </a:xfrm>
        </p:spPr>
        <p:txBody>
          <a:bodyPr/>
          <a:lstStyle/>
          <a:p>
            <a:r>
              <a:rPr lang="es-MX" sz="2200" dirty="0"/>
              <a:t> Prelación de Centrales Eléctricas e Impacto de capacidades de Exportación e Interconexión</a:t>
            </a:r>
          </a:p>
        </p:txBody>
      </p:sp>
    </p:spTree>
    <p:extLst>
      <p:ext uri="{BB962C8B-B14F-4D97-AF65-F5344CB8AC3E}">
        <p14:creationId xmlns:p14="http://schemas.microsoft.com/office/powerpoint/2010/main" val="41736990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ángulo 61"/>
          <p:cNvSpPr/>
          <p:nvPr/>
        </p:nvSpPr>
        <p:spPr>
          <a:xfrm>
            <a:off x="435616" y="1402798"/>
            <a:ext cx="3784008" cy="369332"/>
          </a:xfrm>
          <a:prstGeom prst="rect">
            <a:avLst/>
          </a:prstGeom>
        </p:spPr>
        <p:txBody>
          <a:bodyPr wrap="square">
            <a:spAutoFit/>
          </a:bodyPr>
          <a:lstStyle/>
          <a:p>
            <a:r>
              <a:rPr lang="es-MX" b="1" dirty="0">
                <a:solidFill>
                  <a:srgbClr val="000000"/>
                </a:solidFill>
                <a:latin typeface="Calibri" panose="020F0502020204030204" pitchFamily="34" charset="0"/>
              </a:rPr>
              <a:t>Apertura de una Línea de Transmisión </a:t>
            </a:r>
            <a:endParaRPr lang="es-MX" b="1" dirty="0"/>
          </a:p>
        </p:txBody>
      </p:sp>
      <p:sp>
        <p:nvSpPr>
          <p:cNvPr id="64" name="Rectángulo 63"/>
          <p:cNvSpPr/>
          <p:nvPr/>
        </p:nvSpPr>
        <p:spPr>
          <a:xfrm>
            <a:off x="435616" y="1947783"/>
            <a:ext cx="8312848" cy="584775"/>
          </a:xfrm>
          <a:prstGeom prst="rect">
            <a:avLst/>
          </a:prstGeom>
        </p:spPr>
        <p:txBody>
          <a:bodyPr wrap="square">
            <a:spAutoFit/>
          </a:bodyPr>
          <a:lstStyle/>
          <a:p>
            <a:r>
              <a:rPr lang="es-ES" sz="1600" b="1" dirty="0"/>
              <a:t>Caso 1. </a:t>
            </a:r>
            <a:r>
              <a:rPr lang="es-ES" sz="1600" dirty="0"/>
              <a:t>Asignación de Zonas </a:t>
            </a:r>
            <a:r>
              <a:rPr lang="es-MX" sz="1600" dirty="0"/>
              <a:t>de interconexión entre dos subestaciones eléctricas que pertenecen a la misma Zona de Exportación, Sub zonas de Exportación y Zonas de Precio.</a:t>
            </a:r>
          </a:p>
        </p:txBody>
      </p:sp>
      <p:sp>
        <p:nvSpPr>
          <p:cNvPr id="65" name="Rectángulo 64"/>
          <p:cNvSpPr/>
          <p:nvPr/>
        </p:nvSpPr>
        <p:spPr>
          <a:xfrm>
            <a:off x="5237568" y="2730068"/>
            <a:ext cx="3024336" cy="1869743"/>
          </a:xfrm>
          <a:prstGeom prst="rect">
            <a:avLst/>
          </a:prstGeom>
        </p:spPr>
        <p:txBody>
          <a:bodyPr wrap="square">
            <a:spAutoFit/>
          </a:bodyPr>
          <a:lstStyle/>
          <a:p>
            <a:pPr marL="214313" indent="-214313" algn="just">
              <a:buFont typeface="Arial" panose="020B0604020202020204" pitchFamily="34" charset="0"/>
              <a:buChar char="•"/>
            </a:pPr>
            <a:r>
              <a:rPr lang="es-MX" sz="1650" b="1" dirty="0"/>
              <a:t>El Punto de Interconexión </a:t>
            </a:r>
            <a:r>
              <a:rPr lang="es-MX" sz="1650" dirty="0"/>
              <a:t>pertenecerá a la misma Zona de Exportación, Subzona de Exportación y Zona de Precios que las Subestaciones Eléctricas (Subestación A y Subestación B).</a:t>
            </a:r>
          </a:p>
        </p:txBody>
      </p:sp>
      <p:grpSp>
        <p:nvGrpSpPr>
          <p:cNvPr id="11" name="Grupo 10"/>
          <p:cNvGrpSpPr/>
          <p:nvPr/>
        </p:nvGrpSpPr>
        <p:grpSpPr>
          <a:xfrm>
            <a:off x="899592" y="2852936"/>
            <a:ext cx="4337976" cy="2952328"/>
            <a:chOff x="899592" y="2852936"/>
            <a:chExt cx="3782509" cy="2549806"/>
          </a:xfrm>
        </p:grpSpPr>
        <p:sp>
          <p:nvSpPr>
            <p:cNvPr id="53" name="Rectángulo redondeado 52"/>
            <p:cNvSpPr/>
            <p:nvPr/>
          </p:nvSpPr>
          <p:spPr>
            <a:xfrm>
              <a:off x="899592" y="2852936"/>
              <a:ext cx="3782509" cy="254980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4" name="Rectángulo redondeado 3"/>
            <p:cNvSpPr/>
            <p:nvPr/>
          </p:nvSpPr>
          <p:spPr>
            <a:xfrm>
              <a:off x="1626298" y="3530534"/>
              <a:ext cx="45719"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cxnSp>
          <p:nvCxnSpPr>
            <p:cNvPr id="7" name="Conector recto 6"/>
            <p:cNvCxnSpPr/>
            <p:nvPr/>
          </p:nvCxnSpPr>
          <p:spPr>
            <a:xfrm>
              <a:off x="1649157" y="3818566"/>
              <a:ext cx="10572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ector recto 7"/>
            <p:cNvCxnSpPr/>
            <p:nvPr/>
          </p:nvCxnSpPr>
          <p:spPr>
            <a:xfrm>
              <a:off x="1649157" y="4322622"/>
              <a:ext cx="233054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ángulo redondeado 8"/>
            <p:cNvSpPr/>
            <p:nvPr/>
          </p:nvSpPr>
          <p:spPr>
            <a:xfrm>
              <a:off x="3956843" y="3530534"/>
              <a:ext cx="45719"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CuadroTexto 13"/>
            <p:cNvSpPr txBox="1"/>
            <p:nvPr/>
          </p:nvSpPr>
          <p:spPr>
            <a:xfrm>
              <a:off x="899592" y="4686511"/>
              <a:ext cx="1499128" cy="646331"/>
            </a:xfrm>
            <a:prstGeom prst="rect">
              <a:avLst/>
            </a:prstGeom>
            <a:noFill/>
          </p:spPr>
          <p:txBody>
            <a:bodyPr wrap="none" rtlCol="0">
              <a:spAutoFit/>
            </a:bodyPr>
            <a:lstStyle/>
            <a:p>
              <a:pPr algn="ctr"/>
              <a:r>
                <a:rPr lang="es-MX" sz="900" b="1" dirty="0"/>
                <a:t>Subestación A</a:t>
              </a:r>
            </a:p>
            <a:p>
              <a:pPr algn="ctr"/>
              <a:r>
                <a:rPr lang="es-MX" sz="900" dirty="0"/>
                <a:t>Zona de Precio 13</a:t>
              </a:r>
            </a:p>
            <a:p>
              <a:pPr algn="ctr"/>
              <a:r>
                <a:rPr lang="es-MX" sz="900" dirty="0">
                  <a:solidFill>
                    <a:srgbClr val="0070C0"/>
                  </a:solidFill>
                </a:rPr>
                <a:t>Sub Zona de Exportación RA</a:t>
              </a:r>
            </a:p>
            <a:p>
              <a:pPr algn="ctr"/>
              <a:r>
                <a:rPr lang="es-MX" sz="900" dirty="0">
                  <a:solidFill>
                    <a:srgbClr val="FF0000"/>
                  </a:solidFill>
                </a:rPr>
                <a:t>Zona de Exportación NORTE</a:t>
              </a:r>
            </a:p>
          </p:txBody>
        </p:sp>
        <p:sp>
          <p:nvSpPr>
            <p:cNvPr id="15" name="Rectángulo redondeado 14"/>
            <p:cNvSpPr/>
            <p:nvPr/>
          </p:nvSpPr>
          <p:spPr>
            <a:xfrm rot="16200000" flipH="1">
              <a:off x="2767988" y="3410109"/>
              <a:ext cx="45719" cy="360753"/>
            </a:xfrm>
            <a:prstGeom prst="roundRect">
              <a:avLst/>
            </a:prstGeom>
            <a:solidFill>
              <a:srgbClr val="FF0000">
                <a:alpha val="99000"/>
              </a:srgbClr>
            </a:solidFill>
            <a:ln cap="rnd">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cxnSp>
          <p:nvCxnSpPr>
            <p:cNvPr id="23" name="Conector recto 22"/>
            <p:cNvCxnSpPr/>
            <p:nvPr/>
          </p:nvCxnSpPr>
          <p:spPr>
            <a:xfrm flipH="1">
              <a:off x="2899580" y="3606544"/>
              <a:ext cx="3" cy="2340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CuadroTexto 28"/>
            <p:cNvSpPr txBox="1"/>
            <p:nvPr/>
          </p:nvSpPr>
          <p:spPr>
            <a:xfrm>
              <a:off x="3182973" y="4667417"/>
              <a:ext cx="1499128" cy="646331"/>
            </a:xfrm>
            <a:prstGeom prst="rect">
              <a:avLst/>
            </a:prstGeom>
            <a:noFill/>
          </p:spPr>
          <p:txBody>
            <a:bodyPr wrap="none" rtlCol="0">
              <a:spAutoFit/>
            </a:bodyPr>
            <a:lstStyle/>
            <a:p>
              <a:pPr algn="ctr"/>
              <a:r>
                <a:rPr lang="es-MX" sz="900" b="1" dirty="0"/>
                <a:t>Subestación B</a:t>
              </a:r>
            </a:p>
            <a:p>
              <a:pPr algn="ctr"/>
              <a:r>
                <a:rPr lang="es-MX" sz="900" dirty="0"/>
                <a:t>Zona de Precio 13</a:t>
              </a:r>
            </a:p>
            <a:p>
              <a:pPr algn="ctr"/>
              <a:r>
                <a:rPr lang="es-MX" sz="900" dirty="0">
                  <a:solidFill>
                    <a:srgbClr val="0070C0"/>
                  </a:solidFill>
                </a:rPr>
                <a:t>Sub Zona de Exportación RA</a:t>
              </a:r>
            </a:p>
            <a:p>
              <a:pPr algn="ctr"/>
              <a:r>
                <a:rPr lang="es-MX" sz="900" dirty="0">
                  <a:solidFill>
                    <a:srgbClr val="FF0000"/>
                  </a:solidFill>
                </a:rPr>
                <a:t>Zona de Exportación NORTE</a:t>
              </a:r>
            </a:p>
          </p:txBody>
        </p:sp>
        <p:sp>
          <p:nvSpPr>
            <p:cNvPr id="30" name="CuadroTexto 29"/>
            <p:cNvSpPr txBox="1"/>
            <p:nvPr/>
          </p:nvSpPr>
          <p:spPr>
            <a:xfrm>
              <a:off x="2064276" y="2852937"/>
              <a:ext cx="1499128" cy="646331"/>
            </a:xfrm>
            <a:prstGeom prst="rect">
              <a:avLst/>
            </a:prstGeom>
            <a:noFill/>
          </p:spPr>
          <p:txBody>
            <a:bodyPr wrap="none" rtlCol="0">
              <a:spAutoFit/>
            </a:bodyPr>
            <a:lstStyle/>
            <a:p>
              <a:pPr algn="ctr"/>
              <a:r>
                <a:rPr lang="es-MX" sz="900" b="1" dirty="0"/>
                <a:t>Subestación NUEVA</a:t>
              </a:r>
            </a:p>
            <a:p>
              <a:pPr algn="ctr"/>
              <a:r>
                <a:rPr lang="es-MX" sz="900" dirty="0"/>
                <a:t>Zona de Precio 13</a:t>
              </a:r>
            </a:p>
            <a:p>
              <a:pPr algn="ctr"/>
              <a:r>
                <a:rPr lang="es-MX" sz="900" dirty="0">
                  <a:solidFill>
                    <a:srgbClr val="0070C0"/>
                  </a:solidFill>
                </a:rPr>
                <a:t>Sub Zona de Exportación RA</a:t>
              </a:r>
            </a:p>
            <a:p>
              <a:pPr algn="ctr"/>
              <a:r>
                <a:rPr lang="es-MX" sz="900" dirty="0">
                  <a:solidFill>
                    <a:srgbClr val="FF0000"/>
                  </a:solidFill>
                </a:rPr>
                <a:t>Zona de Exportación NORTE</a:t>
              </a:r>
            </a:p>
          </p:txBody>
        </p:sp>
        <p:cxnSp>
          <p:nvCxnSpPr>
            <p:cNvPr id="52" name="Conector recto 51"/>
            <p:cNvCxnSpPr/>
            <p:nvPr/>
          </p:nvCxnSpPr>
          <p:spPr>
            <a:xfrm flipH="1">
              <a:off x="2683558" y="3613346"/>
              <a:ext cx="2" cy="21202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Conector recto 69"/>
            <p:cNvCxnSpPr/>
            <p:nvPr/>
          </p:nvCxnSpPr>
          <p:spPr>
            <a:xfrm>
              <a:off x="2899581" y="3825368"/>
              <a:ext cx="10572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 name="Título 1"/>
          <p:cNvSpPr>
            <a:spLocks noGrp="1"/>
          </p:cNvSpPr>
          <p:nvPr>
            <p:ph type="title"/>
          </p:nvPr>
        </p:nvSpPr>
        <p:spPr>
          <a:xfrm>
            <a:off x="3419872" y="548680"/>
            <a:ext cx="5289991" cy="648072"/>
          </a:xfrm>
        </p:spPr>
        <p:txBody>
          <a:bodyPr/>
          <a:lstStyle/>
          <a:p>
            <a:r>
              <a:rPr lang="es-ES_tradnl" dirty="0">
                <a:solidFill>
                  <a:prstClr val="black">
                    <a:lumMod val="65000"/>
                    <a:lumOff val="35000"/>
                  </a:prstClr>
                </a:solidFill>
                <a:latin typeface="Tahoma" charset="0"/>
                <a:ea typeface="Tahoma" charset="0"/>
                <a:cs typeface="Tahoma" charset="0"/>
              </a:rPr>
              <a:t>Reglas para determinación de Zona de Precio en Líneas de Transmisión.</a:t>
            </a:r>
            <a:endParaRPr lang="es-MX" dirty="0"/>
          </a:p>
        </p:txBody>
      </p:sp>
    </p:spTree>
    <p:extLst>
      <p:ext uri="{BB962C8B-B14F-4D97-AF65-F5344CB8AC3E}">
        <p14:creationId xmlns:p14="http://schemas.microsoft.com/office/powerpoint/2010/main" val="329511087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redondeado 29"/>
          <p:cNvSpPr/>
          <p:nvPr/>
        </p:nvSpPr>
        <p:spPr>
          <a:xfrm>
            <a:off x="3613419" y="3332739"/>
            <a:ext cx="5055474" cy="263805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5" name="Rectángulo redondeado 4"/>
          <p:cNvSpPr/>
          <p:nvPr/>
        </p:nvSpPr>
        <p:spPr>
          <a:xfrm>
            <a:off x="4220138" y="4035559"/>
            <a:ext cx="45719"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cxnSp>
        <p:nvCxnSpPr>
          <p:cNvPr id="6" name="Conector recto 5"/>
          <p:cNvCxnSpPr/>
          <p:nvPr/>
        </p:nvCxnSpPr>
        <p:spPr>
          <a:xfrm>
            <a:off x="4265857" y="4321407"/>
            <a:ext cx="269561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Conector recto 6"/>
          <p:cNvCxnSpPr/>
          <p:nvPr/>
        </p:nvCxnSpPr>
        <p:spPr>
          <a:xfrm>
            <a:off x="4242997" y="4818661"/>
            <a:ext cx="369077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tángulo redondeado 7"/>
          <p:cNvSpPr/>
          <p:nvPr/>
        </p:nvSpPr>
        <p:spPr>
          <a:xfrm>
            <a:off x="8016361" y="4026573"/>
            <a:ext cx="45719"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CuadroTexto 8"/>
          <p:cNvSpPr txBox="1"/>
          <p:nvPr/>
        </p:nvSpPr>
        <p:spPr>
          <a:xfrm>
            <a:off x="3613418" y="5189078"/>
            <a:ext cx="1499128" cy="646331"/>
          </a:xfrm>
          <a:prstGeom prst="rect">
            <a:avLst/>
          </a:prstGeom>
          <a:noFill/>
        </p:spPr>
        <p:txBody>
          <a:bodyPr wrap="none" rtlCol="0">
            <a:spAutoFit/>
          </a:bodyPr>
          <a:lstStyle/>
          <a:p>
            <a:pPr algn="ctr"/>
            <a:r>
              <a:rPr lang="es-MX" sz="900" b="1" dirty="0"/>
              <a:t>Subestación A</a:t>
            </a:r>
          </a:p>
          <a:p>
            <a:pPr algn="ctr"/>
            <a:r>
              <a:rPr lang="es-MX" sz="900" dirty="0"/>
              <a:t>Zona de Precio 1</a:t>
            </a:r>
          </a:p>
          <a:p>
            <a:pPr algn="ctr"/>
            <a:r>
              <a:rPr lang="es-MX" sz="900" dirty="0">
                <a:solidFill>
                  <a:srgbClr val="0070C0"/>
                </a:solidFill>
              </a:rPr>
              <a:t>Sub Zona de Exportación AB</a:t>
            </a:r>
          </a:p>
          <a:p>
            <a:pPr algn="ctr"/>
            <a:r>
              <a:rPr lang="es-MX" sz="900" dirty="0">
                <a:solidFill>
                  <a:srgbClr val="FF0000"/>
                </a:solidFill>
              </a:rPr>
              <a:t>Zona de Exportación NORTE</a:t>
            </a:r>
          </a:p>
        </p:txBody>
      </p:sp>
      <p:sp>
        <p:nvSpPr>
          <p:cNvPr id="12" name="CuadroTexto 11"/>
          <p:cNvSpPr txBox="1"/>
          <p:nvPr/>
        </p:nvSpPr>
        <p:spPr>
          <a:xfrm>
            <a:off x="7067311" y="5163456"/>
            <a:ext cx="1638590" cy="646331"/>
          </a:xfrm>
          <a:prstGeom prst="rect">
            <a:avLst/>
          </a:prstGeom>
          <a:noFill/>
        </p:spPr>
        <p:txBody>
          <a:bodyPr wrap="none" rtlCol="0">
            <a:spAutoFit/>
          </a:bodyPr>
          <a:lstStyle/>
          <a:p>
            <a:pPr algn="ctr"/>
            <a:r>
              <a:rPr lang="es-MX" sz="900" b="1" dirty="0"/>
              <a:t>Subestación B</a:t>
            </a:r>
          </a:p>
          <a:p>
            <a:pPr algn="ctr"/>
            <a:r>
              <a:rPr lang="es-MX" sz="900" dirty="0"/>
              <a:t>Zona de Precio 13</a:t>
            </a:r>
          </a:p>
          <a:p>
            <a:pPr algn="ctr"/>
            <a:r>
              <a:rPr lang="es-MX" sz="900" dirty="0">
                <a:solidFill>
                  <a:srgbClr val="0070C0"/>
                </a:solidFill>
              </a:rPr>
              <a:t>Sub Zona de Exportación RA</a:t>
            </a:r>
          </a:p>
          <a:p>
            <a:pPr algn="ctr"/>
            <a:r>
              <a:rPr lang="es-MX" sz="900" dirty="0">
                <a:solidFill>
                  <a:srgbClr val="FF0000"/>
                </a:solidFill>
              </a:rPr>
              <a:t>Zona de Exportación ORIENTAL</a:t>
            </a:r>
          </a:p>
        </p:txBody>
      </p:sp>
      <p:sp>
        <p:nvSpPr>
          <p:cNvPr id="13" name="CuadroTexto 12"/>
          <p:cNvSpPr txBox="1"/>
          <p:nvPr/>
        </p:nvSpPr>
        <p:spPr>
          <a:xfrm>
            <a:off x="6372617" y="3650342"/>
            <a:ext cx="1638590" cy="507831"/>
          </a:xfrm>
          <a:prstGeom prst="rect">
            <a:avLst/>
          </a:prstGeom>
          <a:noFill/>
        </p:spPr>
        <p:txBody>
          <a:bodyPr wrap="none" rtlCol="0">
            <a:spAutoFit/>
          </a:bodyPr>
          <a:lstStyle/>
          <a:p>
            <a:pPr algn="ctr"/>
            <a:r>
              <a:rPr lang="es-MX" sz="900" dirty="0"/>
              <a:t>Zona de Precio 13</a:t>
            </a:r>
          </a:p>
          <a:p>
            <a:pPr algn="ctr"/>
            <a:r>
              <a:rPr lang="es-MX" sz="900" dirty="0">
                <a:solidFill>
                  <a:srgbClr val="0070C0"/>
                </a:solidFill>
              </a:rPr>
              <a:t>Sub Zona de Exportación RA</a:t>
            </a:r>
          </a:p>
          <a:p>
            <a:pPr algn="ctr"/>
            <a:r>
              <a:rPr lang="es-MX" sz="900" dirty="0">
                <a:solidFill>
                  <a:srgbClr val="FF0000"/>
                </a:solidFill>
              </a:rPr>
              <a:t>Zona de Exportación ORIENTAL</a:t>
            </a:r>
          </a:p>
        </p:txBody>
      </p:sp>
      <p:cxnSp>
        <p:nvCxnSpPr>
          <p:cNvPr id="15" name="Conector recto 14"/>
          <p:cNvCxnSpPr/>
          <p:nvPr/>
        </p:nvCxnSpPr>
        <p:spPr>
          <a:xfrm>
            <a:off x="6853650" y="4321407"/>
            <a:ext cx="118557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Rectángulo 23"/>
          <p:cNvSpPr/>
          <p:nvPr/>
        </p:nvSpPr>
        <p:spPr>
          <a:xfrm>
            <a:off x="5375650" y="5178701"/>
            <a:ext cx="1655801" cy="369332"/>
          </a:xfrm>
          <a:prstGeom prst="rect">
            <a:avLst/>
          </a:prstGeom>
        </p:spPr>
        <p:txBody>
          <a:bodyPr wrap="square">
            <a:spAutoFit/>
          </a:bodyPr>
          <a:lstStyle/>
          <a:p>
            <a:pPr algn="ctr"/>
            <a:r>
              <a:rPr lang="es-MX" sz="900" b="1" dirty="0"/>
              <a:t>Punto Frontera de la Línea de Transmisión</a:t>
            </a:r>
            <a:endParaRPr lang="es-MX" b="1" dirty="0"/>
          </a:p>
        </p:txBody>
      </p:sp>
      <p:sp>
        <p:nvSpPr>
          <p:cNvPr id="25" name="Rectángulo 24"/>
          <p:cNvSpPr/>
          <p:nvPr/>
        </p:nvSpPr>
        <p:spPr>
          <a:xfrm>
            <a:off x="420249" y="1392786"/>
            <a:ext cx="3784008" cy="369332"/>
          </a:xfrm>
          <a:prstGeom prst="rect">
            <a:avLst/>
          </a:prstGeom>
        </p:spPr>
        <p:txBody>
          <a:bodyPr wrap="square">
            <a:spAutoFit/>
          </a:bodyPr>
          <a:lstStyle/>
          <a:p>
            <a:r>
              <a:rPr lang="es-MX" b="1" dirty="0">
                <a:solidFill>
                  <a:srgbClr val="000000"/>
                </a:solidFill>
              </a:rPr>
              <a:t>Apertura de una Línea de Transmisión </a:t>
            </a:r>
            <a:endParaRPr lang="es-MX" b="1" dirty="0">
              <a:solidFill>
                <a:prstClr val="black"/>
              </a:solidFill>
            </a:endParaRPr>
          </a:p>
        </p:txBody>
      </p:sp>
      <p:sp>
        <p:nvSpPr>
          <p:cNvPr id="26" name="Título 1"/>
          <p:cNvSpPr>
            <a:spLocks noGrp="1"/>
          </p:cNvSpPr>
          <p:nvPr>
            <p:ph type="title"/>
          </p:nvPr>
        </p:nvSpPr>
        <p:spPr>
          <a:xfrm>
            <a:off x="3419872" y="548680"/>
            <a:ext cx="5289991" cy="648072"/>
          </a:xfrm>
        </p:spPr>
        <p:txBody>
          <a:bodyPr/>
          <a:lstStyle/>
          <a:p>
            <a:r>
              <a:rPr lang="es-ES_tradnl" dirty="0">
                <a:solidFill>
                  <a:prstClr val="black">
                    <a:lumMod val="65000"/>
                    <a:lumOff val="35000"/>
                  </a:prstClr>
                </a:solidFill>
                <a:latin typeface="Tahoma" charset="0"/>
                <a:ea typeface="Tahoma" charset="0"/>
                <a:cs typeface="Tahoma" charset="0"/>
              </a:rPr>
              <a:t>Reglas para determinación de Zona de Precio en Líneas de Transmisión.</a:t>
            </a:r>
            <a:endParaRPr lang="es-MX" dirty="0"/>
          </a:p>
        </p:txBody>
      </p:sp>
      <p:sp>
        <p:nvSpPr>
          <p:cNvPr id="27" name="Rectángulo 26"/>
          <p:cNvSpPr/>
          <p:nvPr/>
        </p:nvSpPr>
        <p:spPr>
          <a:xfrm>
            <a:off x="423697" y="1958152"/>
            <a:ext cx="8231323" cy="584775"/>
          </a:xfrm>
          <a:prstGeom prst="rect">
            <a:avLst/>
          </a:prstGeom>
        </p:spPr>
        <p:txBody>
          <a:bodyPr wrap="square">
            <a:spAutoFit/>
          </a:bodyPr>
          <a:lstStyle/>
          <a:p>
            <a:r>
              <a:rPr lang="es-ES" sz="1600" b="1" dirty="0">
                <a:solidFill>
                  <a:prstClr val="black"/>
                </a:solidFill>
              </a:rPr>
              <a:t>Caso 2. </a:t>
            </a:r>
            <a:r>
              <a:rPr lang="es-ES" sz="1600" dirty="0">
                <a:solidFill>
                  <a:prstClr val="black"/>
                </a:solidFill>
              </a:rPr>
              <a:t>Asignación de Zonas </a:t>
            </a:r>
            <a:r>
              <a:rPr lang="es-MX" sz="1600" dirty="0">
                <a:solidFill>
                  <a:prstClr val="black"/>
                </a:solidFill>
              </a:rPr>
              <a:t>de interconexión entre dos subestaciones eléctricas que pertenecen a diferentes Zonas de Exportación y/o </a:t>
            </a:r>
            <a:r>
              <a:rPr lang="es-MX" sz="1600" dirty="0" err="1">
                <a:solidFill>
                  <a:prstClr val="black"/>
                </a:solidFill>
              </a:rPr>
              <a:t>Subzonas</a:t>
            </a:r>
            <a:r>
              <a:rPr lang="es-MX" sz="1600" dirty="0">
                <a:solidFill>
                  <a:prstClr val="black"/>
                </a:solidFill>
              </a:rPr>
              <a:t> de Exportación y/o Zonas de Precio.</a:t>
            </a:r>
          </a:p>
        </p:txBody>
      </p:sp>
      <p:sp>
        <p:nvSpPr>
          <p:cNvPr id="28" name="Rectángulo 27"/>
          <p:cNvSpPr/>
          <p:nvPr/>
        </p:nvSpPr>
        <p:spPr>
          <a:xfrm>
            <a:off x="601850" y="2791146"/>
            <a:ext cx="2906407" cy="1869743"/>
          </a:xfrm>
          <a:prstGeom prst="rect">
            <a:avLst/>
          </a:prstGeom>
        </p:spPr>
        <p:txBody>
          <a:bodyPr wrap="square">
            <a:spAutoFit/>
          </a:bodyPr>
          <a:lstStyle/>
          <a:p>
            <a:pPr marL="214313" indent="-214313" algn="just">
              <a:buFont typeface="Arial" panose="020B0604020202020204" pitchFamily="34" charset="0"/>
              <a:buChar char="•"/>
            </a:pPr>
            <a:r>
              <a:rPr lang="es-MX" sz="1650" b="1" dirty="0">
                <a:solidFill>
                  <a:prstClr val="black"/>
                </a:solidFill>
              </a:rPr>
              <a:t>El Punto de Interconexión </a:t>
            </a:r>
            <a:r>
              <a:rPr lang="es-MX" sz="1650" dirty="0">
                <a:solidFill>
                  <a:prstClr val="black"/>
                </a:solidFill>
              </a:rPr>
              <a:t>pertenecerá a la Zona de Exportación, Subzona de Exportación y Zona de Precios de acuerdo </a:t>
            </a:r>
            <a:r>
              <a:rPr lang="es-MX" sz="1650" b="1" dirty="0">
                <a:solidFill>
                  <a:prstClr val="black"/>
                </a:solidFill>
              </a:rPr>
              <a:t>al Punto Frontera de la Línea de Transmisión</a:t>
            </a:r>
            <a:r>
              <a:rPr lang="es-MX" sz="1650" dirty="0">
                <a:solidFill>
                  <a:prstClr val="black"/>
                </a:solidFill>
              </a:rPr>
              <a:t>.</a:t>
            </a:r>
          </a:p>
        </p:txBody>
      </p:sp>
      <p:sp>
        <p:nvSpPr>
          <p:cNvPr id="46" name="Arco de bloque 45"/>
          <p:cNvSpPr/>
          <p:nvPr/>
        </p:nvSpPr>
        <p:spPr>
          <a:xfrm rot="5400000">
            <a:off x="5363731" y="4380474"/>
            <a:ext cx="1178161" cy="387803"/>
          </a:xfrm>
          <a:prstGeom prst="blockArc">
            <a:avLst>
              <a:gd name="adj1" fmla="val 10800000"/>
              <a:gd name="adj2" fmla="val 0"/>
              <a:gd name="adj3"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47" name="Arco de bloque 46"/>
          <p:cNvSpPr/>
          <p:nvPr/>
        </p:nvSpPr>
        <p:spPr>
          <a:xfrm rot="16200000" flipH="1">
            <a:off x="5760420" y="4380473"/>
            <a:ext cx="1178161" cy="387803"/>
          </a:xfrm>
          <a:prstGeom prst="blockArc">
            <a:avLst>
              <a:gd name="adj1" fmla="val 10800000"/>
              <a:gd name="adj2" fmla="val 0"/>
              <a:gd name="adj3"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chemeClr val="tx1"/>
              </a:solidFill>
            </a:endParaRPr>
          </a:p>
        </p:txBody>
      </p:sp>
      <p:sp>
        <p:nvSpPr>
          <p:cNvPr id="48" name="CuadroTexto 47"/>
          <p:cNvSpPr txBox="1"/>
          <p:nvPr/>
        </p:nvSpPr>
        <p:spPr>
          <a:xfrm>
            <a:off x="4306140" y="3644735"/>
            <a:ext cx="1499128" cy="507831"/>
          </a:xfrm>
          <a:prstGeom prst="rect">
            <a:avLst/>
          </a:prstGeom>
          <a:noFill/>
        </p:spPr>
        <p:txBody>
          <a:bodyPr wrap="none" rtlCol="0">
            <a:spAutoFit/>
          </a:bodyPr>
          <a:lstStyle/>
          <a:p>
            <a:pPr algn="ctr"/>
            <a:r>
              <a:rPr lang="es-MX" sz="900" dirty="0"/>
              <a:t>Zona de Precio 1</a:t>
            </a:r>
          </a:p>
          <a:p>
            <a:pPr algn="ctr"/>
            <a:r>
              <a:rPr lang="es-MX" sz="900" dirty="0">
                <a:solidFill>
                  <a:srgbClr val="0070C0"/>
                </a:solidFill>
              </a:rPr>
              <a:t>Sub Zona de Exportación AB</a:t>
            </a:r>
          </a:p>
          <a:p>
            <a:pPr algn="ctr"/>
            <a:r>
              <a:rPr lang="es-MX" sz="900" dirty="0">
                <a:solidFill>
                  <a:srgbClr val="FF0000"/>
                </a:solidFill>
              </a:rPr>
              <a:t>Zona de Exportación NORTE</a:t>
            </a:r>
          </a:p>
        </p:txBody>
      </p:sp>
      <p:sp>
        <p:nvSpPr>
          <p:cNvPr id="57" name="Flecha a la derecha con bandas 56"/>
          <p:cNvSpPr/>
          <p:nvPr/>
        </p:nvSpPr>
        <p:spPr>
          <a:xfrm>
            <a:off x="6444208" y="4373644"/>
            <a:ext cx="1048635" cy="381549"/>
          </a:xfrm>
          <a:prstGeom prst="stripedRightArrow">
            <a:avLst>
              <a:gd name="adj1" fmla="val 55574"/>
              <a:gd name="adj2" fmla="val 50000"/>
            </a:avLst>
          </a:prstGeom>
          <a:pattFill prst="sphere">
            <a:fgClr>
              <a:schemeClr val="tx1">
                <a:lumMod val="65000"/>
                <a:lumOff val="35000"/>
              </a:schemeClr>
            </a:fgClr>
            <a:bgClr>
              <a:schemeClr val="bg1"/>
            </a:bgClr>
          </a:pattFill>
          <a:ln w="25400" cmpd="sng">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58" name="Flecha a la derecha con bandas 57"/>
          <p:cNvSpPr/>
          <p:nvPr/>
        </p:nvSpPr>
        <p:spPr>
          <a:xfrm flipH="1">
            <a:off x="4835715" y="4382629"/>
            <a:ext cx="1048635" cy="381549"/>
          </a:xfrm>
          <a:prstGeom prst="stripedRightArrow">
            <a:avLst>
              <a:gd name="adj1" fmla="val 55574"/>
              <a:gd name="adj2" fmla="val 50000"/>
            </a:avLst>
          </a:prstGeom>
          <a:pattFill prst="sphere">
            <a:fgClr>
              <a:schemeClr val="tx1">
                <a:lumMod val="65000"/>
                <a:lumOff val="35000"/>
              </a:schemeClr>
            </a:fgClr>
            <a:bgClr>
              <a:schemeClr val="bg1"/>
            </a:bgClr>
          </a:pattFill>
          <a:ln w="25400" cmpd="sng">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cxnSp>
        <p:nvCxnSpPr>
          <p:cNvPr id="66" name="Conector recto 65"/>
          <p:cNvCxnSpPr/>
          <p:nvPr/>
        </p:nvCxnSpPr>
        <p:spPr>
          <a:xfrm>
            <a:off x="6853650" y="4818661"/>
            <a:ext cx="118557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25310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rotWithShape="1">
          <a:blip r:embed="rId2"/>
          <a:srcRect b="8594"/>
          <a:stretch/>
        </p:blipFill>
        <p:spPr>
          <a:xfrm>
            <a:off x="2095497" y="2185094"/>
            <a:ext cx="5629141" cy="2762108"/>
          </a:xfrm>
          <a:prstGeom prst="rect">
            <a:avLst/>
          </a:prstGeom>
        </p:spPr>
      </p:pic>
      <p:sp>
        <p:nvSpPr>
          <p:cNvPr id="9" name="Elipse 8"/>
          <p:cNvSpPr/>
          <p:nvPr/>
        </p:nvSpPr>
        <p:spPr>
          <a:xfrm>
            <a:off x="3665717" y="2991872"/>
            <a:ext cx="480863" cy="1008112"/>
          </a:xfrm>
          <a:prstGeom prst="ellipse">
            <a:avLst/>
          </a:prstGeom>
          <a:noFill/>
          <a:ln>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p>
        </p:txBody>
      </p:sp>
      <p:sp>
        <p:nvSpPr>
          <p:cNvPr id="7" name="Rectángulo 6"/>
          <p:cNvSpPr/>
          <p:nvPr/>
        </p:nvSpPr>
        <p:spPr>
          <a:xfrm>
            <a:off x="434882" y="1370589"/>
            <a:ext cx="8270757" cy="369332"/>
          </a:xfrm>
          <a:prstGeom prst="rect">
            <a:avLst/>
          </a:prstGeom>
        </p:spPr>
        <p:txBody>
          <a:bodyPr wrap="square">
            <a:spAutoFit/>
          </a:bodyPr>
          <a:lstStyle/>
          <a:p>
            <a:pPr algn="ctr"/>
            <a:r>
              <a:rPr lang="es-MX" b="1" dirty="0">
                <a:solidFill>
                  <a:srgbClr val="000000"/>
                </a:solidFill>
              </a:rPr>
              <a:t>Apertura de una Línea de Transmisión </a:t>
            </a:r>
            <a:endParaRPr lang="es-MX" b="1" dirty="0">
              <a:solidFill>
                <a:prstClr val="black"/>
              </a:solidFill>
            </a:endParaRPr>
          </a:p>
        </p:txBody>
      </p:sp>
      <p:sp>
        <p:nvSpPr>
          <p:cNvPr id="10" name="Elipse 9"/>
          <p:cNvSpPr/>
          <p:nvPr/>
        </p:nvSpPr>
        <p:spPr>
          <a:xfrm>
            <a:off x="5337444" y="2831812"/>
            <a:ext cx="457162" cy="864096"/>
          </a:xfrm>
          <a:prstGeom prst="ellipse">
            <a:avLst/>
          </a:prstGeom>
          <a:noFill/>
          <a:ln>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p>
        </p:txBody>
      </p:sp>
      <p:sp>
        <p:nvSpPr>
          <p:cNvPr id="11" name="Rectángulo redondeado 10"/>
          <p:cNvSpPr/>
          <p:nvPr/>
        </p:nvSpPr>
        <p:spPr>
          <a:xfrm>
            <a:off x="644656" y="5115451"/>
            <a:ext cx="2232248" cy="864096"/>
          </a:xfrm>
          <a:prstGeom prst="roundRect">
            <a:avLst/>
          </a:prstGeom>
          <a:noFill/>
          <a:ln w="22225">
            <a:solidFill>
              <a:srgbClr val="0F9328"/>
            </a:solidFill>
          </a:ln>
        </p:spPr>
        <p:style>
          <a:lnRef idx="1">
            <a:schemeClr val="accent1"/>
          </a:lnRef>
          <a:fillRef idx="2">
            <a:schemeClr val="accent1"/>
          </a:fillRef>
          <a:effectRef idx="1">
            <a:schemeClr val="accent1"/>
          </a:effectRef>
          <a:fontRef idx="minor">
            <a:schemeClr val="dk1"/>
          </a:fontRef>
        </p:style>
        <p:txBody>
          <a:bodyPr rtlCol="0" anchor="ctr"/>
          <a:lstStyle/>
          <a:p>
            <a:r>
              <a:rPr lang="es-MX" sz="1050" b="1" dirty="0">
                <a:solidFill>
                  <a:schemeClr val="tx1"/>
                </a:solidFill>
              </a:rPr>
              <a:t>Subestación PMY-230</a:t>
            </a:r>
          </a:p>
          <a:p>
            <a:r>
              <a:rPr lang="es-MX" sz="1050" dirty="0">
                <a:solidFill>
                  <a:schemeClr val="tx1"/>
                </a:solidFill>
              </a:rPr>
              <a:t>Zona de precio SALTILLO</a:t>
            </a:r>
          </a:p>
          <a:p>
            <a:r>
              <a:rPr lang="es-MX" sz="1050" dirty="0">
                <a:solidFill>
                  <a:srgbClr val="00B0F0"/>
                </a:solidFill>
              </a:rPr>
              <a:t>Sub Zona de Exportación NORESTE - COAHUILA/MONTERREY</a:t>
            </a:r>
          </a:p>
          <a:p>
            <a:r>
              <a:rPr lang="es-MX" sz="1050" dirty="0">
                <a:solidFill>
                  <a:srgbClr val="FF0000"/>
                </a:solidFill>
              </a:rPr>
              <a:t>Zona de Exportación NORESTE</a:t>
            </a:r>
          </a:p>
        </p:txBody>
      </p:sp>
      <p:sp>
        <p:nvSpPr>
          <p:cNvPr id="12" name="Rectángulo redondeado 11"/>
          <p:cNvSpPr/>
          <p:nvPr/>
        </p:nvSpPr>
        <p:spPr>
          <a:xfrm>
            <a:off x="6189272" y="5115451"/>
            <a:ext cx="2301658" cy="859100"/>
          </a:xfrm>
          <a:prstGeom prst="roundRect">
            <a:avLst/>
          </a:prstGeom>
          <a:noFill/>
          <a:ln w="22225">
            <a:solidFill>
              <a:srgbClr val="1843CE"/>
            </a:solidFill>
          </a:ln>
        </p:spPr>
        <p:style>
          <a:lnRef idx="1">
            <a:schemeClr val="accent1"/>
          </a:lnRef>
          <a:fillRef idx="2">
            <a:schemeClr val="accent1"/>
          </a:fillRef>
          <a:effectRef idx="1">
            <a:schemeClr val="accent1"/>
          </a:effectRef>
          <a:fontRef idx="minor">
            <a:schemeClr val="dk1"/>
          </a:fontRef>
        </p:style>
        <p:txBody>
          <a:bodyPr rtlCol="0" anchor="ctr"/>
          <a:lstStyle/>
          <a:p>
            <a:r>
              <a:rPr lang="es-MX" sz="1050" b="1" dirty="0">
                <a:solidFill>
                  <a:schemeClr val="tx1"/>
                </a:solidFill>
              </a:rPr>
              <a:t>Subestación ESA-230</a:t>
            </a:r>
          </a:p>
          <a:p>
            <a:r>
              <a:rPr lang="es-MX" sz="1050" dirty="0">
                <a:solidFill>
                  <a:schemeClr val="tx1"/>
                </a:solidFill>
              </a:rPr>
              <a:t>Zona de precio LERMA</a:t>
            </a:r>
          </a:p>
          <a:p>
            <a:r>
              <a:rPr lang="es-MX" sz="1050" dirty="0">
                <a:solidFill>
                  <a:srgbClr val="00B0F0"/>
                </a:solidFill>
              </a:rPr>
              <a:t>Sub Zona de Exportación PENINSULAR- CAMPECHE/YUCATAN</a:t>
            </a:r>
          </a:p>
          <a:p>
            <a:r>
              <a:rPr lang="es-MX" sz="1050" dirty="0">
                <a:solidFill>
                  <a:srgbClr val="FF0000"/>
                </a:solidFill>
              </a:rPr>
              <a:t>Zona de Exportación PENINSULAR</a:t>
            </a:r>
          </a:p>
        </p:txBody>
      </p:sp>
      <p:sp>
        <p:nvSpPr>
          <p:cNvPr id="13" name="Elipse 12"/>
          <p:cNvSpPr/>
          <p:nvPr/>
        </p:nvSpPr>
        <p:spPr>
          <a:xfrm rot="16200000">
            <a:off x="4706987" y="2859833"/>
            <a:ext cx="231618" cy="576435"/>
          </a:xfrm>
          <a:prstGeom prst="ellipse">
            <a:avLst/>
          </a:prstGeom>
          <a:noFill/>
          <a:ln>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s-MX"/>
          </a:p>
        </p:txBody>
      </p:sp>
      <p:sp>
        <p:nvSpPr>
          <p:cNvPr id="14" name="Rectángulo 13"/>
          <p:cNvSpPr/>
          <p:nvPr/>
        </p:nvSpPr>
        <p:spPr>
          <a:xfrm>
            <a:off x="1100024" y="2924381"/>
            <a:ext cx="1177624" cy="261610"/>
          </a:xfrm>
          <a:prstGeom prst="rect">
            <a:avLst/>
          </a:prstGeom>
        </p:spPr>
        <p:txBody>
          <a:bodyPr wrap="square">
            <a:spAutoFit/>
          </a:bodyPr>
          <a:lstStyle/>
          <a:p>
            <a:r>
              <a:rPr lang="es-MX" sz="1100" b="1" dirty="0">
                <a:solidFill>
                  <a:srgbClr val="00B050"/>
                </a:solidFill>
              </a:rPr>
              <a:t>Zona de Precio 1</a:t>
            </a:r>
          </a:p>
        </p:txBody>
      </p:sp>
      <p:sp>
        <p:nvSpPr>
          <p:cNvPr id="15" name="Rectángulo 14"/>
          <p:cNvSpPr/>
          <p:nvPr/>
        </p:nvSpPr>
        <p:spPr>
          <a:xfrm>
            <a:off x="7220577" y="2924381"/>
            <a:ext cx="1151277" cy="261610"/>
          </a:xfrm>
          <a:prstGeom prst="rect">
            <a:avLst/>
          </a:prstGeom>
        </p:spPr>
        <p:txBody>
          <a:bodyPr wrap="none">
            <a:spAutoFit/>
          </a:bodyPr>
          <a:lstStyle/>
          <a:p>
            <a:r>
              <a:rPr lang="es-MX" sz="1100" b="1" dirty="0">
                <a:solidFill>
                  <a:srgbClr val="0000FF"/>
                </a:solidFill>
              </a:rPr>
              <a:t>Zona de Precio 2</a:t>
            </a:r>
          </a:p>
        </p:txBody>
      </p:sp>
      <p:sp>
        <p:nvSpPr>
          <p:cNvPr id="16" name="Rectángulo 15"/>
          <p:cNvSpPr/>
          <p:nvPr/>
        </p:nvSpPr>
        <p:spPr>
          <a:xfrm>
            <a:off x="3984299" y="4365115"/>
            <a:ext cx="1296881" cy="461665"/>
          </a:xfrm>
          <a:prstGeom prst="rect">
            <a:avLst/>
          </a:prstGeom>
        </p:spPr>
        <p:txBody>
          <a:bodyPr wrap="square">
            <a:spAutoFit/>
          </a:bodyPr>
          <a:lstStyle/>
          <a:p>
            <a:pPr algn="ctr"/>
            <a:r>
              <a:rPr lang="es-MX" sz="1200" b="1" dirty="0">
                <a:solidFill>
                  <a:srgbClr val="C00000"/>
                </a:solidFill>
              </a:rPr>
              <a:t>Frontera entre Zonas de Precio</a:t>
            </a:r>
          </a:p>
        </p:txBody>
      </p:sp>
      <p:cxnSp>
        <p:nvCxnSpPr>
          <p:cNvPr id="24" name="Conector curvado 23"/>
          <p:cNvCxnSpPr>
            <a:endCxn id="13" idx="5"/>
          </p:cNvCxnSpPr>
          <p:nvPr/>
        </p:nvCxnSpPr>
        <p:spPr>
          <a:xfrm rot="16200000" flipH="1">
            <a:off x="4699906" y="2739471"/>
            <a:ext cx="585096" cy="68286"/>
          </a:xfrm>
          <a:prstGeom prst="curvedConnector2">
            <a:avLst/>
          </a:prstGeom>
          <a:ln w="19050">
            <a:solidFill>
              <a:srgbClr val="FF0000"/>
            </a:solidFill>
            <a:prstDash val="solid"/>
            <a:tailEnd type="triangle" w="med" len="lg"/>
          </a:ln>
        </p:spPr>
        <p:style>
          <a:lnRef idx="1">
            <a:schemeClr val="accent1"/>
          </a:lnRef>
          <a:fillRef idx="0">
            <a:schemeClr val="accent1"/>
          </a:fillRef>
          <a:effectRef idx="0">
            <a:schemeClr val="accent1"/>
          </a:effectRef>
          <a:fontRef idx="minor">
            <a:schemeClr val="tx1"/>
          </a:fontRef>
        </p:style>
      </p:cxnSp>
      <p:sp>
        <p:nvSpPr>
          <p:cNvPr id="25" name="Rectángulo 24"/>
          <p:cNvSpPr/>
          <p:nvPr/>
        </p:nvSpPr>
        <p:spPr>
          <a:xfrm>
            <a:off x="3831265" y="1694952"/>
            <a:ext cx="1997968" cy="784830"/>
          </a:xfrm>
          <a:prstGeom prst="rect">
            <a:avLst/>
          </a:prstGeom>
        </p:spPr>
        <p:txBody>
          <a:bodyPr wrap="square">
            <a:spAutoFit/>
          </a:bodyPr>
          <a:lstStyle/>
          <a:p>
            <a:pPr algn="ctr"/>
            <a:r>
              <a:rPr lang="es-MX" sz="900" b="1" dirty="0"/>
              <a:t>Subestación NUEVA</a:t>
            </a:r>
          </a:p>
          <a:p>
            <a:pPr algn="ctr"/>
            <a:r>
              <a:rPr lang="es-MX" sz="900" dirty="0"/>
              <a:t>Zona de precio LERMA</a:t>
            </a:r>
          </a:p>
          <a:p>
            <a:pPr algn="ctr"/>
            <a:r>
              <a:rPr lang="es-MX" sz="900" dirty="0">
                <a:solidFill>
                  <a:srgbClr val="00B0F0"/>
                </a:solidFill>
              </a:rPr>
              <a:t>Sub Zona de Exportación PENINSULAR- CAMPECHE/YUCATAN</a:t>
            </a:r>
          </a:p>
          <a:p>
            <a:pPr algn="ctr"/>
            <a:r>
              <a:rPr lang="es-MX" sz="900" dirty="0">
                <a:solidFill>
                  <a:srgbClr val="FF0000"/>
                </a:solidFill>
              </a:rPr>
              <a:t>Zona de Exportación PENINSULAR</a:t>
            </a:r>
          </a:p>
        </p:txBody>
      </p:sp>
      <p:sp>
        <p:nvSpPr>
          <p:cNvPr id="33" name="Conector 32"/>
          <p:cNvSpPr/>
          <p:nvPr/>
        </p:nvSpPr>
        <p:spPr>
          <a:xfrm>
            <a:off x="3067328" y="3446513"/>
            <a:ext cx="223830" cy="197471"/>
          </a:xfrm>
          <a:prstGeom prst="flowChartConnector">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4" name="CuadroTexto 33"/>
          <p:cNvSpPr txBox="1"/>
          <p:nvPr/>
        </p:nvSpPr>
        <p:spPr>
          <a:xfrm>
            <a:off x="3047258" y="3406144"/>
            <a:ext cx="257627" cy="276999"/>
          </a:xfrm>
          <a:prstGeom prst="rect">
            <a:avLst/>
          </a:prstGeom>
          <a:noFill/>
        </p:spPr>
        <p:txBody>
          <a:bodyPr wrap="square" rtlCol="0">
            <a:spAutoFit/>
          </a:bodyPr>
          <a:lstStyle/>
          <a:p>
            <a:r>
              <a:rPr lang="es-MX" sz="1200" b="1" dirty="0"/>
              <a:t>A</a:t>
            </a:r>
          </a:p>
        </p:txBody>
      </p:sp>
      <p:cxnSp>
        <p:nvCxnSpPr>
          <p:cNvPr id="36" name="Conector recto de flecha 35"/>
          <p:cNvCxnSpPr/>
          <p:nvPr/>
        </p:nvCxnSpPr>
        <p:spPr>
          <a:xfrm>
            <a:off x="3304885" y="3576631"/>
            <a:ext cx="220092" cy="42476"/>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40" name="Conector 39"/>
          <p:cNvSpPr/>
          <p:nvPr/>
        </p:nvSpPr>
        <p:spPr>
          <a:xfrm>
            <a:off x="6134650" y="3263860"/>
            <a:ext cx="223830" cy="197471"/>
          </a:xfrm>
          <a:prstGeom prst="flowChartConnector">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1" name="CuadroTexto 40"/>
          <p:cNvSpPr txBox="1"/>
          <p:nvPr/>
        </p:nvSpPr>
        <p:spPr>
          <a:xfrm>
            <a:off x="6114580" y="3223491"/>
            <a:ext cx="257627" cy="276999"/>
          </a:xfrm>
          <a:prstGeom prst="rect">
            <a:avLst/>
          </a:prstGeom>
          <a:noFill/>
        </p:spPr>
        <p:txBody>
          <a:bodyPr wrap="square" rtlCol="0">
            <a:spAutoFit/>
          </a:bodyPr>
          <a:lstStyle/>
          <a:p>
            <a:r>
              <a:rPr lang="es-MX" sz="1200" b="1" dirty="0"/>
              <a:t>B</a:t>
            </a:r>
          </a:p>
        </p:txBody>
      </p:sp>
      <p:sp>
        <p:nvSpPr>
          <p:cNvPr id="42" name="Conector 41"/>
          <p:cNvSpPr/>
          <p:nvPr/>
        </p:nvSpPr>
        <p:spPr>
          <a:xfrm>
            <a:off x="1427603" y="4615458"/>
            <a:ext cx="223830" cy="197471"/>
          </a:xfrm>
          <a:prstGeom prst="flowChartConnector">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3" name="CuadroTexto 42"/>
          <p:cNvSpPr txBox="1"/>
          <p:nvPr/>
        </p:nvSpPr>
        <p:spPr>
          <a:xfrm>
            <a:off x="1407533" y="4575089"/>
            <a:ext cx="257627" cy="276999"/>
          </a:xfrm>
          <a:prstGeom prst="rect">
            <a:avLst/>
          </a:prstGeom>
          <a:noFill/>
        </p:spPr>
        <p:txBody>
          <a:bodyPr wrap="square" rtlCol="0">
            <a:spAutoFit/>
          </a:bodyPr>
          <a:lstStyle/>
          <a:p>
            <a:r>
              <a:rPr lang="es-MX" sz="1200" b="1" dirty="0"/>
              <a:t>A</a:t>
            </a:r>
          </a:p>
        </p:txBody>
      </p:sp>
      <p:sp>
        <p:nvSpPr>
          <p:cNvPr id="44" name="Conector 43"/>
          <p:cNvSpPr/>
          <p:nvPr/>
        </p:nvSpPr>
        <p:spPr>
          <a:xfrm>
            <a:off x="5639352" y="5432745"/>
            <a:ext cx="223830" cy="197471"/>
          </a:xfrm>
          <a:prstGeom prst="flowChartConnector">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5" name="CuadroTexto 44"/>
          <p:cNvSpPr txBox="1"/>
          <p:nvPr/>
        </p:nvSpPr>
        <p:spPr>
          <a:xfrm>
            <a:off x="5619282" y="5392376"/>
            <a:ext cx="257627" cy="276999"/>
          </a:xfrm>
          <a:prstGeom prst="rect">
            <a:avLst/>
          </a:prstGeom>
          <a:noFill/>
        </p:spPr>
        <p:txBody>
          <a:bodyPr wrap="square" rtlCol="0">
            <a:spAutoFit/>
          </a:bodyPr>
          <a:lstStyle/>
          <a:p>
            <a:r>
              <a:rPr lang="es-MX" sz="1200" b="1" dirty="0"/>
              <a:t>B</a:t>
            </a:r>
          </a:p>
        </p:txBody>
      </p:sp>
      <p:cxnSp>
        <p:nvCxnSpPr>
          <p:cNvPr id="48" name="Conector recto de flecha 47"/>
          <p:cNvCxnSpPr>
            <a:stCxn id="43" idx="2"/>
          </p:cNvCxnSpPr>
          <p:nvPr/>
        </p:nvCxnSpPr>
        <p:spPr>
          <a:xfrm>
            <a:off x="1536347" y="4852088"/>
            <a:ext cx="115086" cy="263363"/>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1" name="Conector recto de flecha 50"/>
          <p:cNvCxnSpPr>
            <a:stCxn id="41" idx="1"/>
          </p:cNvCxnSpPr>
          <p:nvPr/>
        </p:nvCxnSpPr>
        <p:spPr>
          <a:xfrm flipH="1">
            <a:off x="5829234" y="3361991"/>
            <a:ext cx="285346" cy="44153"/>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6" name="Conector recto de flecha 55"/>
          <p:cNvCxnSpPr>
            <a:stCxn id="44" idx="6"/>
            <a:endCxn id="12" idx="1"/>
          </p:cNvCxnSpPr>
          <p:nvPr/>
        </p:nvCxnSpPr>
        <p:spPr>
          <a:xfrm>
            <a:off x="5863182" y="5531481"/>
            <a:ext cx="326090" cy="13520"/>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64" name="Rectángulo 63"/>
          <p:cNvSpPr/>
          <p:nvPr/>
        </p:nvSpPr>
        <p:spPr>
          <a:xfrm>
            <a:off x="1073124" y="1706382"/>
            <a:ext cx="962123" cy="369332"/>
          </a:xfrm>
          <a:prstGeom prst="rect">
            <a:avLst/>
          </a:prstGeom>
        </p:spPr>
        <p:txBody>
          <a:bodyPr wrap="none">
            <a:spAutoFit/>
          </a:bodyPr>
          <a:lstStyle/>
          <a:p>
            <a:r>
              <a:rPr lang="es-MX" b="1" dirty="0">
                <a:solidFill>
                  <a:srgbClr val="000000"/>
                </a:solidFill>
              </a:rPr>
              <a:t>Ejemplo</a:t>
            </a:r>
            <a:endParaRPr lang="es-MX" dirty="0"/>
          </a:p>
        </p:txBody>
      </p:sp>
      <p:sp>
        <p:nvSpPr>
          <p:cNvPr id="29" name="Título 1"/>
          <p:cNvSpPr txBox="1">
            <a:spLocks/>
          </p:cNvSpPr>
          <p:nvPr/>
        </p:nvSpPr>
        <p:spPr>
          <a:xfrm>
            <a:off x="3419872" y="548680"/>
            <a:ext cx="5289991" cy="648072"/>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a:solidFill>
                  <a:prstClr val="black">
                    <a:lumMod val="65000"/>
                    <a:lumOff val="35000"/>
                  </a:prstClr>
                </a:solidFill>
                <a:latin typeface="Tahoma" charset="0"/>
                <a:ea typeface="Tahoma" charset="0"/>
                <a:cs typeface="Tahoma" charset="0"/>
              </a:rPr>
              <a:t>Reglas para determinación de Zona de Precio en Líneas de Transmisión.</a:t>
            </a:r>
            <a:endParaRPr lang="es-MX" dirty="0"/>
          </a:p>
        </p:txBody>
      </p:sp>
      <p:cxnSp>
        <p:nvCxnSpPr>
          <p:cNvPr id="18" name="Conector recto 17"/>
          <p:cNvCxnSpPr/>
          <p:nvPr/>
        </p:nvCxnSpPr>
        <p:spPr>
          <a:xfrm>
            <a:off x="4510719" y="2924381"/>
            <a:ext cx="0" cy="1440734"/>
          </a:xfrm>
          <a:prstGeom prst="line">
            <a:avLst/>
          </a:prstGeom>
          <a:ln w="31750">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09546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93960" y="343130"/>
            <a:ext cx="5392840" cy="864096"/>
          </a:xfrm>
        </p:spPr>
        <p:txBody>
          <a:bodyPr/>
          <a:lstStyle/>
          <a:p>
            <a:r>
              <a:rPr lang="es-MX" dirty="0">
                <a:solidFill>
                  <a:prstClr val="black">
                    <a:lumMod val="65000"/>
                    <a:lumOff val="35000"/>
                  </a:prstClr>
                </a:solidFill>
                <a:latin typeface="Tahoma" charset="0"/>
                <a:ea typeface="Tahoma" charset="0"/>
                <a:cs typeface="Tahoma" charset="0"/>
              </a:rPr>
              <a:t>Evaluación de capacidad Técnica y de Ejecución de Ofertas de Venta.</a:t>
            </a:r>
            <a:endParaRPr lang="es-MX" dirty="0"/>
          </a:p>
        </p:txBody>
      </p:sp>
      <p:sp>
        <p:nvSpPr>
          <p:cNvPr id="4" name="CuadroTexto 3"/>
          <p:cNvSpPr txBox="1"/>
          <p:nvPr/>
        </p:nvSpPr>
        <p:spPr>
          <a:xfrm>
            <a:off x="465580" y="1501095"/>
            <a:ext cx="8221220" cy="300082"/>
          </a:xfrm>
          <a:prstGeom prst="rect">
            <a:avLst/>
          </a:prstGeom>
          <a:noFill/>
        </p:spPr>
        <p:txBody>
          <a:bodyPr wrap="square" rtlCol="0">
            <a:spAutoFit/>
          </a:bodyPr>
          <a:lstStyle/>
          <a:p>
            <a:pPr algn="ctr"/>
            <a:r>
              <a:rPr lang="es-MX" sz="1350" b="1" dirty="0"/>
              <a:t>Documentación para acreditar capacidad Técnica y de Ejecución (estos formatos no son definitivos):</a:t>
            </a:r>
          </a:p>
        </p:txBody>
      </p:sp>
      <p:sp>
        <p:nvSpPr>
          <p:cNvPr id="5" name="Rectángulo redondeado 4"/>
          <p:cNvSpPr/>
          <p:nvPr/>
        </p:nvSpPr>
        <p:spPr>
          <a:xfrm>
            <a:off x="486845" y="2034058"/>
            <a:ext cx="1442837" cy="1034248"/>
          </a:xfrm>
          <a:prstGeom prst="roundRect">
            <a:avLst/>
          </a:prstGeom>
          <a:gradFill>
            <a:gsLst>
              <a:gs pos="0">
                <a:schemeClr val="accent1">
                  <a:tint val="50000"/>
                  <a:satMod val="300000"/>
                </a:schemeClr>
              </a:gs>
              <a:gs pos="37000">
                <a:schemeClr val="accent1">
                  <a:tint val="37000"/>
                  <a:satMod val="300000"/>
                </a:schemeClr>
              </a:gs>
              <a:gs pos="100000">
                <a:schemeClr val="accent1">
                  <a:tint val="15000"/>
                  <a:satMod val="350000"/>
                </a:schemeClr>
              </a:gs>
            </a:gsLst>
          </a:gra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definir la información básica de ingeniería para la interconexión de Centrales Eléctricas.</a:t>
            </a:r>
          </a:p>
        </p:txBody>
      </p:sp>
      <p:sp>
        <p:nvSpPr>
          <p:cNvPr id="6" name="Rectángulo redondeado 5"/>
          <p:cNvSpPr/>
          <p:nvPr/>
        </p:nvSpPr>
        <p:spPr>
          <a:xfrm>
            <a:off x="2294520" y="2135480"/>
            <a:ext cx="1623370" cy="793829"/>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s-MX" sz="1050" b="1" dirty="0">
              <a:solidFill>
                <a:schemeClr val="tx1"/>
              </a:solidFill>
            </a:endParaRPr>
          </a:p>
          <a:p>
            <a:pPr algn="ctr"/>
            <a:r>
              <a:rPr lang="es-MX" sz="1050" dirty="0">
                <a:solidFill>
                  <a:schemeClr val="tx1"/>
                </a:solidFill>
              </a:rPr>
              <a:t>Formato para acreditar la autorización del propietario de la Central Eléctrica.</a:t>
            </a:r>
          </a:p>
        </p:txBody>
      </p:sp>
      <p:sp>
        <p:nvSpPr>
          <p:cNvPr id="7" name="Más 6"/>
          <p:cNvSpPr/>
          <p:nvPr/>
        </p:nvSpPr>
        <p:spPr>
          <a:xfrm>
            <a:off x="1929683" y="2300769"/>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8" name="Más 7"/>
          <p:cNvSpPr/>
          <p:nvPr/>
        </p:nvSpPr>
        <p:spPr>
          <a:xfrm>
            <a:off x="3957307" y="2321352"/>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9" name="Rectángulo redondeado 8"/>
          <p:cNvSpPr/>
          <p:nvPr/>
        </p:nvSpPr>
        <p:spPr>
          <a:xfrm>
            <a:off x="4422455" y="2105588"/>
            <a:ext cx="1365159" cy="76307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definir los datos de proyectos sin prelación.</a:t>
            </a:r>
          </a:p>
        </p:txBody>
      </p:sp>
      <p:sp>
        <p:nvSpPr>
          <p:cNvPr id="10" name="Más 9"/>
          <p:cNvSpPr/>
          <p:nvPr/>
        </p:nvSpPr>
        <p:spPr>
          <a:xfrm>
            <a:off x="733623" y="3760104"/>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11" name="Rectángulo redondeado 10"/>
          <p:cNvSpPr/>
          <p:nvPr/>
        </p:nvSpPr>
        <p:spPr>
          <a:xfrm>
            <a:off x="1109327" y="3520434"/>
            <a:ext cx="1198071" cy="851291"/>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la declaración de compromisos previos.</a:t>
            </a:r>
          </a:p>
        </p:txBody>
      </p:sp>
      <p:sp>
        <p:nvSpPr>
          <p:cNvPr id="13" name="Rectángulo redondeado 12"/>
          <p:cNvSpPr/>
          <p:nvPr/>
        </p:nvSpPr>
        <p:spPr>
          <a:xfrm>
            <a:off x="2517339" y="3547936"/>
            <a:ext cx="1168555" cy="823789"/>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la declaración de no compromisos previos.</a:t>
            </a:r>
          </a:p>
        </p:txBody>
      </p:sp>
      <p:sp>
        <p:nvSpPr>
          <p:cNvPr id="14" name="CuadroTexto 13"/>
          <p:cNvSpPr txBox="1"/>
          <p:nvPr/>
        </p:nvSpPr>
        <p:spPr>
          <a:xfrm>
            <a:off x="2237334" y="3704472"/>
            <a:ext cx="255379" cy="415498"/>
          </a:xfrm>
          <a:prstGeom prst="rect">
            <a:avLst/>
          </a:prstGeom>
          <a:noFill/>
        </p:spPr>
        <p:txBody>
          <a:bodyPr wrap="square" rtlCol="0">
            <a:spAutoFit/>
          </a:bodyPr>
          <a:lstStyle/>
          <a:p>
            <a:r>
              <a:rPr lang="es-MX" sz="2100" b="1" dirty="0">
                <a:solidFill>
                  <a:srgbClr val="0070C0"/>
                </a:solidFill>
              </a:rPr>
              <a:t>O</a:t>
            </a:r>
          </a:p>
        </p:txBody>
      </p:sp>
      <p:sp>
        <p:nvSpPr>
          <p:cNvPr id="15" name="Más 14"/>
          <p:cNvSpPr/>
          <p:nvPr/>
        </p:nvSpPr>
        <p:spPr>
          <a:xfrm>
            <a:off x="3896328" y="3818907"/>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16" name="Rectángulo redondeado 15"/>
          <p:cNvSpPr/>
          <p:nvPr/>
        </p:nvSpPr>
        <p:spPr>
          <a:xfrm>
            <a:off x="4269239" y="3565861"/>
            <a:ext cx="1142701" cy="800746"/>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el compromiso de ser Participante del Mercado.</a:t>
            </a:r>
          </a:p>
        </p:txBody>
      </p:sp>
      <p:sp>
        <p:nvSpPr>
          <p:cNvPr id="17" name="Rectángulo redondeado 16"/>
          <p:cNvSpPr/>
          <p:nvPr/>
        </p:nvSpPr>
        <p:spPr>
          <a:xfrm>
            <a:off x="7000870" y="3549237"/>
            <a:ext cx="1368806" cy="942277"/>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acreditar capacidad o experiencia técnica y de ejecución.</a:t>
            </a:r>
          </a:p>
        </p:txBody>
      </p:sp>
      <p:sp>
        <p:nvSpPr>
          <p:cNvPr id="18" name="Más 17"/>
          <p:cNvSpPr/>
          <p:nvPr/>
        </p:nvSpPr>
        <p:spPr>
          <a:xfrm>
            <a:off x="6652807" y="3818907"/>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19" name="Más 18"/>
          <p:cNvSpPr/>
          <p:nvPr/>
        </p:nvSpPr>
        <p:spPr>
          <a:xfrm>
            <a:off x="613229" y="5185784"/>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20" name="Rectángulo redondeado 19"/>
          <p:cNvSpPr/>
          <p:nvPr/>
        </p:nvSpPr>
        <p:spPr>
          <a:xfrm>
            <a:off x="962557" y="4828154"/>
            <a:ext cx="1533869" cy="115917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b="1" dirty="0">
                <a:solidFill>
                  <a:schemeClr val="tx1"/>
                </a:solidFill>
              </a:rPr>
              <a:t>(</a:t>
            </a:r>
            <a:r>
              <a:rPr lang="es-MX" sz="1050" b="1" dirty="0"/>
              <a:t>filiales, subsidiarias o controladoras)</a:t>
            </a:r>
            <a:endParaRPr lang="es-MX" sz="1050" b="1" dirty="0">
              <a:solidFill>
                <a:schemeClr val="tx1"/>
              </a:solidFill>
            </a:endParaRPr>
          </a:p>
          <a:p>
            <a:pPr algn="ctr"/>
            <a:r>
              <a:rPr lang="es-MX" sz="1050" dirty="0">
                <a:solidFill>
                  <a:schemeClr val="tx1"/>
                </a:solidFill>
              </a:rPr>
              <a:t>Formato para acreditar la vinculación jurídica - Experiencia técnica y de ejecución</a:t>
            </a:r>
            <a:endParaRPr lang="es-MX" sz="1050" b="1" dirty="0">
              <a:solidFill>
                <a:schemeClr val="tx1"/>
              </a:solidFill>
            </a:endParaRPr>
          </a:p>
        </p:txBody>
      </p:sp>
      <p:sp>
        <p:nvSpPr>
          <p:cNvPr id="21" name="CuadroTexto 20"/>
          <p:cNvSpPr txBox="1"/>
          <p:nvPr/>
        </p:nvSpPr>
        <p:spPr>
          <a:xfrm>
            <a:off x="2447646" y="5147071"/>
            <a:ext cx="324789" cy="415498"/>
          </a:xfrm>
          <a:prstGeom prst="rect">
            <a:avLst/>
          </a:prstGeom>
          <a:noFill/>
        </p:spPr>
        <p:txBody>
          <a:bodyPr wrap="square" rtlCol="0">
            <a:spAutoFit/>
          </a:bodyPr>
          <a:lstStyle/>
          <a:p>
            <a:r>
              <a:rPr lang="es-MX" sz="2100" b="1" dirty="0">
                <a:solidFill>
                  <a:srgbClr val="0070C0"/>
                </a:solidFill>
              </a:rPr>
              <a:t>O</a:t>
            </a:r>
          </a:p>
        </p:txBody>
      </p:sp>
      <p:sp>
        <p:nvSpPr>
          <p:cNvPr id="22" name="Rectángulo redondeado 21"/>
          <p:cNvSpPr/>
          <p:nvPr/>
        </p:nvSpPr>
        <p:spPr>
          <a:xfrm>
            <a:off x="2742104" y="4841558"/>
            <a:ext cx="1557404" cy="1103948"/>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b="1" dirty="0"/>
              <a:t>(Proveedor)</a:t>
            </a:r>
            <a:endParaRPr lang="es-MX" sz="1050" b="1" dirty="0">
              <a:solidFill>
                <a:schemeClr val="tx1"/>
              </a:solidFill>
            </a:endParaRPr>
          </a:p>
          <a:p>
            <a:pPr algn="ctr"/>
            <a:r>
              <a:rPr lang="es-MX" sz="1050" dirty="0"/>
              <a:t>Contrato de prestación de servicios o términos de referencia para la prestación del servicio de que se trate</a:t>
            </a:r>
            <a:endParaRPr lang="es-MX" sz="1050" b="1" dirty="0">
              <a:solidFill>
                <a:schemeClr val="tx1"/>
              </a:solidFill>
            </a:endParaRPr>
          </a:p>
        </p:txBody>
      </p:sp>
      <p:sp>
        <p:nvSpPr>
          <p:cNvPr id="23" name="Más 22"/>
          <p:cNvSpPr/>
          <p:nvPr/>
        </p:nvSpPr>
        <p:spPr>
          <a:xfrm>
            <a:off x="4543897" y="5279410"/>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24" name="Rectángulo redondeado 23"/>
          <p:cNvSpPr/>
          <p:nvPr/>
        </p:nvSpPr>
        <p:spPr>
          <a:xfrm>
            <a:off x="4926158" y="5023168"/>
            <a:ext cx="1751982" cy="887815"/>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obligarse a cumplir con los requerimientos técnicos para la interconexión de Centrales Eléctricas al SEN.</a:t>
            </a:r>
          </a:p>
        </p:txBody>
      </p:sp>
      <p:sp>
        <p:nvSpPr>
          <p:cNvPr id="25" name="Más 24"/>
          <p:cNvSpPr/>
          <p:nvPr/>
        </p:nvSpPr>
        <p:spPr>
          <a:xfrm>
            <a:off x="6837934" y="5288170"/>
            <a:ext cx="337265" cy="3380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350"/>
          </a:p>
        </p:txBody>
      </p:sp>
      <p:sp>
        <p:nvSpPr>
          <p:cNvPr id="26" name="Rectángulo redondeado 25"/>
          <p:cNvSpPr/>
          <p:nvPr/>
        </p:nvSpPr>
        <p:spPr>
          <a:xfrm>
            <a:off x="7265191" y="5023168"/>
            <a:ext cx="1155274" cy="850556"/>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dirty="0">
                <a:solidFill>
                  <a:schemeClr val="tx1"/>
                </a:solidFill>
              </a:rPr>
              <a:t>Formato para el compromiso irrevocable de interconexión.</a:t>
            </a:r>
          </a:p>
        </p:txBody>
      </p:sp>
      <p:sp>
        <p:nvSpPr>
          <p:cNvPr id="27" name="Rectángulo redondeado 26"/>
          <p:cNvSpPr/>
          <p:nvPr/>
        </p:nvSpPr>
        <p:spPr>
          <a:xfrm>
            <a:off x="5651675" y="3596214"/>
            <a:ext cx="990575" cy="795626"/>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b="1" dirty="0">
                <a:solidFill>
                  <a:schemeClr val="tx1"/>
                </a:solidFill>
              </a:rPr>
              <a:t>ID </a:t>
            </a:r>
            <a:r>
              <a:rPr lang="es-MX" sz="1050" dirty="0">
                <a:solidFill>
                  <a:schemeClr val="tx1"/>
                </a:solidFill>
              </a:rPr>
              <a:t>del Participante de Mercado</a:t>
            </a:r>
            <a:endParaRPr lang="es-MX" sz="1050" b="1" dirty="0">
              <a:solidFill>
                <a:schemeClr val="tx1"/>
              </a:solidFill>
            </a:endParaRPr>
          </a:p>
        </p:txBody>
      </p:sp>
      <p:sp>
        <p:nvSpPr>
          <p:cNvPr id="28" name="CuadroTexto 27"/>
          <p:cNvSpPr txBox="1"/>
          <p:nvPr/>
        </p:nvSpPr>
        <p:spPr>
          <a:xfrm>
            <a:off x="5356240" y="3818907"/>
            <a:ext cx="265732" cy="415498"/>
          </a:xfrm>
          <a:prstGeom prst="rect">
            <a:avLst/>
          </a:prstGeom>
          <a:noFill/>
        </p:spPr>
        <p:txBody>
          <a:bodyPr wrap="square" rtlCol="0">
            <a:spAutoFit/>
          </a:bodyPr>
          <a:lstStyle/>
          <a:p>
            <a:r>
              <a:rPr lang="es-MX" sz="2100" b="1" dirty="0">
                <a:solidFill>
                  <a:srgbClr val="0070C0"/>
                </a:solidFill>
              </a:rPr>
              <a:t>O</a:t>
            </a:r>
          </a:p>
        </p:txBody>
      </p:sp>
      <p:sp>
        <p:nvSpPr>
          <p:cNvPr id="30" name="CuadroTexto 29"/>
          <p:cNvSpPr txBox="1"/>
          <p:nvPr/>
        </p:nvSpPr>
        <p:spPr>
          <a:xfrm>
            <a:off x="5915497" y="2268021"/>
            <a:ext cx="265732" cy="415498"/>
          </a:xfrm>
          <a:prstGeom prst="rect">
            <a:avLst/>
          </a:prstGeom>
          <a:noFill/>
        </p:spPr>
        <p:txBody>
          <a:bodyPr wrap="square" rtlCol="0">
            <a:spAutoFit/>
          </a:bodyPr>
          <a:lstStyle/>
          <a:p>
            <a:r>
              <a:rPr lang="es-MX" sz="2100" b="1" dirty="0">
                <a:solidFill>
                  <a:srgbClr val="0070C0"/>
                </a:solidFill>
              </a:rPr>
              <a:t>O</a:t>
            </a:r>
          </a:p>
        </p:txBody>
      </p:sp>
      <p:sp>
        <p:nvSpPr>
          <p:cNvPr id="31" name="Rectángulo redondeado 30"/>
          <p:cNvSpPr/>
          <p:nvPr/>
        </p:nvSpPr>
        <p:spPr>
          <a:xfrm>
            <a:off x="6309112" y="2073415"/>
            <a:ext cx="1365159" cy="76307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s-MX" sz="1050" b="1" dirty="0">
                <a:solidFill>
                  <a:schemeClr val="tx1"/>
                </a:solidFill>
              </a:rPr>
              <a:t>Documentos probatorios en caso de contar con prelación</a:t>
            </a:r>
            <a:endParaRPr lang="es-MX" sz="1050" dirty="0">
              <a:solidFill>
                <a:schemeClr val="tx1"/>
              </a:solidFill>
            </a:endParaRPr>
          </a:p>
        </p:txBody>
      </p:sp>
    </p:spTree>
    <p:extLst>
      <p:ext uri="{BB962C8B-B14F-4D97-AF65-F5344CB8AC3E}">
        <p14:creationId xmlns:p14="http://schemas.microsoft.com/office/powerpoint/2010/main" val="407991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fade">
                                      <p:cBhvr>
                                        <p:cTn id="75" dur="1000"/>
                                        <p:tgtEl>
                                          <p:spTgt spid="16"/>
                                        </p:tgtEl>
                                      </p:cBhvr>
                                    </p:animEffect>
                                    <p:anim calcmode="lin" valueType="num">
                                      <p:cBhvr>
                                        <p:cTn id="76" dur="1000" fill="hold"/>
                                        <p:tgtEl>
                                          <p:spTgt spid="16"/>
                                        </p:tgtEl>
                                        <p:attrNameLst>
                                          <p:attrName>ppt_x</p:attrName>
                                        </p:attrNameLst>
                                      </p:cBhvr>
                                      <p:tavLst>
                                        <p:tav tm="0">
                                          <p:val>
                                            <p:strVal val="#ppt_x"/>
                                          </p:val>
                                        </p:tav>
                                        <p:tav tm="100000">
                                          <p:val>
                                            <p:strVal val="#ppt_x"/>
                                          </p:val>
                                        </p:tav>
                                      </p:tavLst>
                                    </p:anim>
                                    <p:anim calcmode="lin" valueType="num">
                                      <p:cBhvr>
                                        <p:cTn id="77" dur="1000" fill="hold"/>
                                        <p:tgtEl>
                                          <p:spTgt spid="1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1000"/>
                                        <p:tgtEl>
                                          <p:spTgt spid="28"/>
                                        </p:tgtEl>
                                      </p:cBhvr>
                                    </p:animEffect>
                                    <p:anim calcmode="lin" valueType="num">
                                      <p:cBhvr>
                                        <p:cTn id="81" dur="1000" fill="hold"/>
                                        <p:tgtEl>
                                          <p:spTgt spid="28"/>
                                        </p:tgtEl>
                                        <p:attrNameLst>
                                          <p:attrName>ppt_x</p:attrName>
                                        </p:attrNameLst>
                                      </p:cBhvr>
                                      <p:tavLst>
                                        <p:tav tm="0">
                                          <p:val>
                                            <p:strVal val="#ppt_x"/>
                                          </p:val>
                                        </p:tav>
                                        <p:tav tm="100000">
                                          <p:val>
                                            <p:strVal val="#ppt_x"/>
                                          </p:val>
                                        </p:tav>
                                      </p:tavLst>
                                    </p:anim>
                                    <p:anim calcmode="lin" valueType="num">
                                      <p:cBhvr>
                                        <p:cTn id="82" dur="1000" fill="hold"/>
                                        <p:tgtEl>
                                          <p:spTgt spid="28"/>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1000"/>
                                        <p:tgtEl>
                                          <p:spTgt spid="27"/>
                                        </p:tgtEl>
                                      </p:cBhvr>
                                    </p:animEffect>
                                    <p:anim calcmode="lin" valueType="num">
                                      <p:cBhvr>
                                        <p:cTn id="86" dur="1000" fill="hold"/>
                                        <p:tgtEl>
                                          <p:spTgt spid="27"/>
                                        </p:tgtEl>
                                        <p:attrNameLst>
                                          <p:attrName>ppt_x</p:attrName>
                                        </p:attrNameLst>
                                      </p:cBhvr>
                                      <p:tavLst>
                                        <p:tav tm="0">
                                          <p:val>
                                            <p:strVal val="#ppt_x"/>
                                          </p:val>
                                        </p:tav>
                                        <p:tav tm="100000">
                                          <p:val>
                                            <p:strVal val="#ppt_x"/>
                                          </p:val>
                                        </p:tav>
                                      </p:tavLst>
                                    </p:anim>
                                    <p:anim calcmode="lin" valueType="num">
                                      <p:cBhvr>
                                        <p:cTn id="8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fade">
                                      <p:cBhvr>
                                        <p:cTn id="92" dur="1000"/>
                                        <p:tgtEl>
                                          <p:spTgt spid="18"/>
                                        </p:tgtEl>
                                      </p:cBhvr>
                                    </p:animEffect>
                                    <p:anim calcmode="lin" valueType="num">
                                      <p:cBhvr>
                                        <p:cTn id="93" dur="1000" fill="hold"/>
                                        <p:tgtEl>
                                          <p:spTgt spid="18"/>
                                        </p:tgtEl>
                                        <p:attrNameLst>
                                          <p:attrName>ppt_x</p:attrName>
                                        </p:attrNameLst>
                                      </p:cBhvr>
                                      <p:tavLst>
                                        <p:tav tm="0">
                                          <p:val>
                                            <p:strVal val="#ppt_x"/>
                                          </p:val>
                                        </p:tav>
                                        <p:tav tm="100000">
                                          <p:val>
                                            <p:strVal val="#ppt_x"/>
                                          </p:val>
                                        </p:tav>
                                      </p:tavLst>
                                    </p:anim>
                                    <p:anim calcmode="lin" valueType="num">
                                      <p:cBhvr>
                                        <p:cTn id="94" dur="1000" fill="hold"/>
                                        <p:tgtEl>
                                          <p:spTgt spid="1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1000"/>
                                        <p:tgtEl>
                                          <p:spTgt spid="17"/>
                                        </p:tgtEl>
                                      </p:cBhvr>
                                    </p:animEffect>
                                    <p:anim calcmode="lin" valueType="num">
                                      <p:cBhvr>
                                        <p:cTn id="98" dur="1000" fill="hold"/>
                                        <p:tgtEl>
                                          <p:spTgt spid="17"/>
                                        </p:tgtEl>
                                        <p:attrNameLst>
                                          <p:attrName>ppt_x</p:attrName>
                                        </p:attrNameLst>
                                      </p:cBhvr>
                                      <p:tavLst>
                                        <p:tav tm="0">
                                          <p:val>
                                            <p:strVal val="#ppt_x"/>
                                          </p:val>
                                        </p:tav>
                                        <p:tav tm="100000">
                                          <p:val>
                                            <p:strVal val="#ppt_x"/>
                                          </p:val>
                                        </p:tav>
                                      </p:tavLst>
                                    </p:anim>
                                    <p:anim calcmode="lin" valueType="num">
                                      <p:cBhvr>
                                        <p:cTn id="9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fade">
                                      <p:cBhvr>
                                        <p:cTn id="104" dur="1000"/>
                                        <p:tgtEl>
                                          <p:spTgt spid="19"/>
                                        </p:tgtEl>
                                      </p:cBhvr>
                                    </p:animEffect>
                                    <p:anim calcmode="lin" valueType="num">
                                      <p:cBhvr>
                                        <p:cTn id="105" dur="1000" fill="hold"/>
                                        <p:tgtEl>
                                          <p:spTgt spid="19"/>
                                        </p:tgtEl>
                                        <p:attrNameLst>
                                          <p:attrName>ppt_x</p:attrName>
                                        </p:attrNameLst>
                                      </p:cBhvr>
                                      <p:tavLst>
                                        <p:tav tm="0">
                                          <p:val>
                                            <p:strVal val="#ppt_x"/>
                                          </p:val>
                                        </p:tav>
                                        <p:tav tm="100000">
                                          <p:val>
                                            <p:strVal val="#ppt_x"/>
                                          </p:val>
                                        </p:tav>
                                      </p:tavLst>
                                    </p:anim>
                                    <p:anim calcmode="lin" valueType="num">
                                      <p:cBhvr>
                                        <p:cTn id="106" dur="1000" fill="hold"/>
                                        <p:tgtEl>
                                          <p:spTgt spid="1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fade">
                                      <p:cBhvr>
                                        <p:cTn id="109" dur="1000"/>
                                        <p:tgtEl>
                                          <p:spTgt spid="20"/>
                                        </p:tgtEl>
                                      </p:cBhvr>
                                    </p:animEffect>
                                    <p:anim calcmode="lin" valueType="num">
                                      <p:cBhvr>
                                        <p:cTn id="110" dur="1000" fill="hold"/>
                                        <p:tgtEl>
                                          <p:spTgt spid="20"/>
                                        </p:tgtEl>
                                        <p:attrNameLst>
                                          <p:attrName>ppt_x</p:attrName>
                                        </p:attrNameLst>
                                      </p:cBhvr>
                                      <p:tavLst>
                                        <p:tav tm="0">
                                          <p:val>
                                            <p:strVal val="#ppt_x"/>
                                          </p:val>
                                        </p:tav>
                                        <p:tav tm="100000">
                                          <p:val>
                                            <p:strVal val="#ppt_x"/>
                                          </p:val>
                                        </p:tav>
                                      </p:tavLst>
                                    </p:anim>
                                    <p:anim calcmode="lin" valueType="num">
                                      <p:cBhvr>
                                        <p:cTn id="111" dur="1000" fill="hold"/>
                                        <p:tgtEl>
                                          <p:spTgt spid="20"/>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fade">
                                      <p:cBhvr>
                                        <p:cTn id="114" dur="1000"/>
                                        <p:tgtEl>
                                          <p:spTgt spid="21"/>
                                        </p:tgtEl>
                                      </p:cBhvr>
                                    </p:animEffect>
                                    <p:anim calcmode="lin" valueType="num">
                                      <p:cBhvr>
                                        <p:cTn id="115" dur="1000" fill="hold"/>
                                        <p:tgtEl>
                                          <p:spTgt spid="21"/>
                                        </p:tgtEl>
                                        <p:attrNameLst>
                                          <p:attrName>ppt_x</p:attrName>
                                        </p:attrNameLst>
                                      </p:cBhvr>
                                      <p:tavLst>
                                        <p:tav tm="0">
                                          <p:val>
                                            <p:strVal val="#ppt_x"/>
                                          </p:val>
                                        </p:tav>
                                        <p:tav tm="100000">
                                          <p:val>
                                            <p:strVal val="#ppt_x"/>
                                          </p:val>
                                        </p:tav>
                                      </p:tavLst>
                                    </p:anim>
                                    <p:anim calcmode="lin" valueType="num">
                                      <p:cBhvr>
                                        <p:cTn id="116" dur="1000" fill="hold"/>
                                        <p:tgtEl>
                                          <p:spTgt spid="21"/>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fade">
                                      <p:cBhvr>
                                        <p:cTn id="119" dur="1000"/>
                                        <p:tgtEl>
                                          <p:spTgt spid="22"/>
                                        </p:tgtEl>
                                      </p:cBhvr>
                                    </p:animEffect>
                                    <p:anim calcmode="lin" valueType="num">
                                      <p:cBhvr>
                                        <p:cTn id="120" dur="1000" fill="hold"/>
                                        <p:tgtEl>
                                          <p:spTgt spid="22"/>
                                        </p:tgtEl>
                                        <p:attrNameLst>
                                          <p:attrName>ppt_x</p:attrName>
                                        </p:attrNameLst>
                                      </p:cBhvr>
                                      <p:tavLst>
                                        <p:tav tm="0">
                                          <p:val>
                                            <p:strVal val="#ppt_x"/>
                                          </p:val>
                                        </p:tav>
                                        <p:tav tm="100000">
                                          <p:val>
                                            <p:strVal val="#ppt_x"/>
                                          </p:val>
                                        </p:tav>
                                      </p:tavLst>
                                    </p:anim>
                                    <p:anim calcmode="lin" valueType="num">
                                      <p:cBhvr>
                                        <p:cTn id="1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23"/>
                                        </p:tgtEl>
                                        <p:attrNameLst>
                                          <p:attrName>style.visibility</p:attrName>
                                        </p:attrNameLst>
                                      </p:cBhvr>
                                      <p:to>
                                        <p:strVal val="visible"/>
                                      </p:to>
                                    </p:set>
                                    <p:animEffect transition="in" filter="fade">
                                      <p:cBhvr>
                                        <p:cTn id="126" dur="1000"/>
                                        <p:tgtEl>
                                          <p:spTgt spid="23"/>
                                        </p:tgtEl>
                                      </p:cBhvr>
                                    </p:animEffect>
                                    <p:anim calcmode="lin" valueType="num">
                                      <p:cBhvr>
                                        <p:cTn id="127" dur="1000" fill="hold"/>
                                        <p:tgtEl>
                                          <p:spTgt spid="23"/>
                                        </p:tgtEl>
                                        <p:attrNameLst>
                                          <p:attrName>ppt_x</p:attrName>
                                        </p:attrNameLst>
                                      </p:cBhvr>
                                      <p:tavLst>
                                        <p:tav tm="0">
                                          <p:val>
                                            <p:strVal val="#ppt_x"/>
                                          </p:val>
                                        </p:tav>
                                        <p:tav tm="100000">
                                          <p:val>
                                            <p:strVal val="#ppt_x"/>
                                          </p:val>
                                        </p:tav>
                                      </p:tavLst>
                                    </p:anim>
                                    <p:anim calcmode="lin" valueType="num">
                                      <p:cBhvr>
                                        <p:cTn id="128" dur="1000" fill="hold"/>
                                        <p:tgtEl>
                                          <p:spTgt spid="23"/>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24"/>
                                        </p:tgtEl>
                                        <p:attrNameLst>
                                          <p:attrName>style.visibility</p:attrName>
                                        </p:attrNameLst>
                                      </p:cBhvr>
                                      <p:to>
                                        <p:strVal val="visible"/>
                                      </p:to>
                                    </p:set>
                                    <p:animEffect transition="in" filter="fade">
                                      <p:cBhvr>
                                        <p:cTn id="131" dur="1000"/>
                                        <p:tgtEl>
                                          <p:spTgt spid="24"/>
                                        </p:tgtEl>
                                      </p:cBhvr>
                                    </p:animEffect>
                                    <p:anim calcmode="lin" valueType="num">
                                      <p:cBhvr>
                                        <p:cTn id="132" dur="1000" fill="hold"/>
                                        <p:tgtEl>
                                          <p:spTgt spid="24"/>
                                        </p:tgtEl>
                                        <p:attrNameLst>
                                          <p:attrName>ppt_x</p:attrName>
                                        </p:attrNameLst>
                                      </p:cBhvr>
                                      <p:tavLst>
                                        <p:tav tm="0">
                                          <p:val>
                                            <p:strVal val="#ppt_x"/>
                                          </p:val>
                                        </p:tav>
                                        <p:tav tm="100000">
                                          <p:val>
                                            <p:strVal val="#ppt_x"/>
                                          </p:val>
                                        </p:tav>
                                      </p:tavLst>
                                    </p:anim>
                                    <p:anim calcmode="lin" valueType="num">
                                      <p:cBhvr>
                                        <p:cTn id="13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42" presetClass="entr" presetSubtype="0" fill="hold" grpId="0" nodeType="clickEffect">
                                  <p:stCondLst>
                                    <p:cond delay="0"/>
                                  </p:stCondLst>
                                  <p:childTnLst>
                                    <p:set>
                                      <p:cBhvr>
                                        <p:cTn id="137" dur="1" fill="hold">
                                          <p:stCondLst>
                                            <p:cond delay="0"/>
                                          </p:stCondLst>
                                        </p:cTn>
                                        <p:tgtEl>
                                          <p:spTgt spid="25"/>
                                        </p:tgtEl>
                                        <p:attrNameLst>
                                          <p:attrName>style.visibility</p:attrName>
                                        </p:attrNameLst>
                                      </p:cBhvr>
                                      <p:to>
                                        <p:strVal val="visible"/>
                                      </p:to>
                                    </p:set>
                                    <p:animEffect transition="in" filter="fade">
                                      <p:cBhvr>
                                        <p:cTn id="138" dur="1000"/>
                                        <p:tgtEl>
                                          <p:spTgt spid="25"/>
                                        </p:tgtEl>
                                      </p:cBhvr>
                                    </p:animEffect>
                                    <p:anim calcmode="lin" valueType="num">
                                      <p:cBhvr>
                                        <p:cTn id="139" dur="1000" fill="hold"/>
                                        <p:tgtEl>
                                          <p:spTgt spid="25"/>
                                        </p:tgtEl>
                                        <p:attrNameLst>
                                          <p:attrName>ppt_x</p:attrName>
                                        </p:attrNameLst>
                                      </p:cBhvr>
                                      <p:tavLst>
                                        <p:tav tm="0">
                                          <p:val>
                                            <p:strVal val="#ppt_x"/>
                                          </p:val>
                                        </p:tav>
                                        <p:tav tm="100000">
                                          <p:val>
                                            <p:strVal val="#ppt_x"/>
                                          </p:val>
                                        </p:tav>
                                      </p:tavLst>
                                    </p:anim>
                                    <p:anim calcmode="lin" valueType="num">
                                      <p:cBhvr>
                                        <p:cTn id="140" dur="1000" fill="hold"/>
                                        <p:tgtEl>
                                          <p:spTgt spid="25"/>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26"/>
                                        </p:tgtEl>
                                        <p:attrNameLst>
                                          <p:attrName>style.visibility</p:attrName>
                                        </p:attrNameLst>
                                      </p:cBhvr>
                                      <p:to>
                                        <p:strVal val="visible"/>
                                      </p:to>
                                    </p:set>
                                    <p:animEffect transition="in" filter="fade">
                                      <p:cBhvr>
                                        <p:cTn id="143" dur="1000"/>
                                        <p:tgtEl>
                                          <p:spTgt spid="26"/>
                                        </p:tgtEl>
                                      </p:cBhvr>
                                    </p:animEffect>
                                    <p:anim calcmode="lin" valueType="num">
                                      <p:cBhvr>
                                        <p:cTn id="144" dur="1000" fill="hold"/>
                                        <p:tgtEl>
                                          <p:spTgt spid="26"/>
                                        </p:tgtEl>
                                        <p:attrNameLst>
                                          <p:attrName>ppt_x</p:attrName>
                                        </p:attrNameLst>
                                      </p:cBhvr>
                                      <p:tavLst>
                                        <p:tav tm="0">
                                          <p:val>
                                            <p:strVal val="#ppt_x"/>
                                          </p:val>
                                        </p:tav>
                                        <p:tav tm="100000">
                                          <p:val>
                                            <p:strVal val="#ppt_x"/>
                                          </p:val>
                                        </p:tav>
                                      </p:tavLst>
                                    </p:anim>
                                    <p:anim calcmode="lin" valueType="num">
                                      <p:cBhvr>
                                        <p:cTn id="14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3" grpId="0" animBg="1"/>
      <p:bldP spid="14" grpId="0"/>
      <p:bldP spid="15" grpId="0" animBg="1"/>
      <p:bldP spid="16" grpId="0" animBg="1"/>
      <p:bldP spid="17" grpId="0" animBg="1"/>
      <p:bldP spid="18" grpId="0" animBg="1"/>
      <p:bldP spid="19" grpId="0" animBg="1"/>
      <p:bldP spid="20" grpId="0" animBg="1"/>
      <p:bldP spid="21" grpId="0"/>
      <p:bldP spid="22" grpId="0" animBg="1"/>
      <p:bldP spid="23" grpId="0" animBg="1"/>
      <p:bldP spid="24" grpId="0" animBg="1"/>
      <p:bldP spid="25" grpId="0" animBg="1"/>
      <p:bldP spid="26" grpId="0" animBg="1"/>
      <p:bldP spid="27" grpId="0" animBg="1"/>
      <p:bldP spid="28" grpId="0"/>
      <p:bldP spid="30" grpId="0"/>
      <p:bldP spid="31"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3615159"/>
            <a:ext cx="7772400" cy="1470025"/>
          </a:xfrm>
        </p:spPr>
        <p:txBody>
          <a:bodyPr>
            <a:normAutofit/>
          </a:bodyPr>
          <a:lstStyle/>
          <a:p>
            <a:r>
              <a:rPr lang="es-MX" dirty="0"/>
              <a:t>Garantías de Seriedad </a:t>
            </a:r>
          </a:p>
        </p:txBody>
      </p:sp>
    </p:spTree>
    <p:extLst>
      <p:ext uri="{BB962C8B-B14F-4D97-AF65-F5344CB8AC3E}">
        <p14:creationId xmlns:p14="http://schemas.microsoft.com/office/powerpoint/2010/main" val="24220160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347864" y="188640"/>
            <a:ext cx="5328592"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Cálculo de las Garantías de Seriedad</a:t>
            </a:r>
          </a:p>
        </p:txBody>
      </p:sp>
      <p:sp>
        <p:nvSpPr>
          <p:cNvPr id="6" name="Rectángulo 5"/>
          <p:cNvSpPr/>
          <p:nvPr/>
        </p:nvSpPr>
        <p:spPr>
          <a:xfrm>
            <a:off x="639165" y="1365355"/>
            <a:ext cx="7936755" cy="4801314"/>
          </a:xfrm>
          <a:prstGeom prst="rect">
            <a:avLst/>
          </a:prstGeom>
        </p:spPr>
        <p:txBody>
          <a:bodyPr wrap="square">
            <a:spAutoFit/>
          </a:bodyPr>
          <a:lstStyle/>
          <a:p>
            <a:pPr marL="630238" indent="-630238" algn="just"/>
            <a:r>
              <a:rPr lang="es-MX" dirty="0">
                <a:latin typeface="Arial" panose="020B0604020202020204" pitchFamily="34" charset="0"/>
                <a:ea typeface="Tahoma" panose="020B0604030504040204" pitchFamily="34" charset="0"/>
                <a:cs typeface="Arial" panose="020B0604020202020204" pitchFamily="34" charset="0"/>
              </a:rPr>
              <a:t>El monto mínimo de la Garantía de Seriedad será calculado por cada Licitante conforme a lo siguiente; lo señalado en los incisos b, c y d se refiere a las cantidades a ofrecer en un año:</a:t>
            </a:r>
          </a:p>
          <a:p>
            <a:pPr marL="630238" indent="-630238" algn="just"/>
            <a:endParaRPr lang="es-MX" dirty="0">
              <a:latin typeface="Arial" panose="020B0604020202020204" pitchFamily="34" charset="0"/>
              <a:ea typeface="Tahoma" panose="020B0604030504040204" pitchFamily="34" charset="0"/>
              <a:cs typeface="Arial" panose="020B0604020202020204" pitchFamily="34" charset="0"/>
            </a:endParaRPr>
          </a:p>
          <a:p>
            <a:pPr marL="1252538" indent="-533400" algn="just">
              <a:buAutoNum type="alphaLcParenBoth"/>
            </a:pP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300,000 (trescientas mil) </a:t>
            </a:r>
            <a:r>
              <a:rPr lang="es-MX" dirty="0" err="1">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UDIs</a:t>
            </a:r>
            <a:r>
              <a:rPr lang="es-MX" dirty="0">
                <a:latin typeface="Arial" panose="020B0604020202020204" pitchFamily="34" charset="0"/>
                <a:ea typeface="Tahoma" panose="020B0604030504040204" pitchFamily="34" charset="0"/>
                <a:cs typeface="Arial" panose="020B0604020202020204" pitchFamily="34" charset="0"/>
              </a:rPr>
              <a:t>, sin importar el número de Ofertas de Venta que pretenda presentar, más</a:t>
            </a:r>
          </a:p>
          <a:p>
            <a:pPr marL="1252538" indent="-533400" algn="just">
              <a:buAutoNum type="alphaLcParenBoth"/>
            </a:pPr>
            <a:endParaRPr lang="es-MX" dirty="0">
              <a:latin typeface="Arial" panose="020B0604020202020204" pitchFamily="34" charset="0"/>
              <a:ea typeface="Tahoma" panose="020B0604030504040204" pitchFamily="34" charset="0"/>
              <a:cs typeface="Arial" panose="020B0604020202020204" pitchFamily="34" charset="0"/>
            </a:endParaRPr>
          </a:p>
          <a:p>
            <a:pPr marL="1252538" indent="-533400" algn="just">
              <a:buAutoNum type="alphaLcParenBoth" startAt="2"/>
            </a:pP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65,000 (sesenta y cinco mil) </a:t>
            </a:r>
            <a:r>
              <a:rPr lang="es-MX" dirty="0" err="1">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UDIs</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 por MW de Potencia</a:t>
            </a:r>
            <a:r>
              <a:rPr lang="es-MX" dirty="0">
                <a:latin typeface="Arial" panose="020B0604020202020204" pitchFamily="34" charset="0"/>
                <a:ea typeface="Tahoma" panose="020B0604030504040204" pitchFamily="34" charset="0"/>
                <a:cs typeface="Arial" panose="020B0604020202020204" pitchFamily="34" charset="0"/>
              </a:rPr>
              <a:t> que pretenda ofrecer en la Subasta, en un año, más</a:t>
            </a:r>
          </a:p>
          <a:p>
            <a:pPr marL="1252538" indent="-533400" algn="just">
              <a:buAutoNum type="alphaLcParenBoth" startAt="2"/>
            </a:pPr>
            <a:endParaRPr lang="es-MX" dirty="0">
              <a:latin typeface="Arial" panose="020B0604020202020204" pitchFamily="34" charset="0"/>
              <a:ea typeface="Tahoma" panose="020B0604030504040204" pitchFamily="34" charset="0"/>
              <a:cs typeface="Arial" panose="020B0604020202020204" pitchFamily="34" charset="0"/>
            </a:endParaRPr>
          </a:p>
          <a:p>
            <a:pPr marL="1252538" indent="-533400" algn="just">
              <a:buAutoNum type="alphaLcParenBoth" startAt="3"/>
            </a:pP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30 (treinta) </a:t>
            </a:r>
            <a:r>
              <a:rPr lang="es-MX" dirty="0" err="1">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UDIs</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 por cada </a:t>
            </a:r>
            <a:r>
              <a:rPr lang="es-MX" dirty="0" err="1">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MWh</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 de Energía Eléctrica Acumulable </a:t>
            </a:r>
            <a:r>
              <a:rPr lang="es-MX" dirty="0">
                <a:latin typeface="Arial" panose="020B0604020202020204" pitchFamily="34" charset="0"/>
                <a:ea typeface="Tahoma" panose="020B0604030504040204" pitchFamily="34" charset="0"/>
                <a:cs typeface="Arial" panose="020B0604020202020204" pitchFamily="34" charset="0"/>
              </a:rPr>
              <a:t>que pretenda ofrecer en la Subasta, en un año, más </a:t>
            </a:r>
          </a:p>
          <a:p>
            <a:pPr marL="1252538" indent="-533400" algn="just">
              <a:buAutoNum type="alphaLcParenBoth" startAt="3"/>
            </a:pPr>
            <a:endParaRPr lang="es-MX" dirty="0">
              <a:latin typeface="Arial" panose="020B0604020202020204" pitchFamily="34" charset="0"/>
              <a:ea typeface="Tahoma" panose="020B0604030504040204" pitchFamily="34" charset="0"/>
              <a:cs typeface="Arial" panose="020B0604020202020204" pitchFamily="34" charset="0"/>
            </a:endParaRPr>
          </a:p>
          <a:p>
            <a:pPr marL="1252538" indent="-533400" algn="just">
              <a:buAutoNum type="alphaLcParenBoth" startAt="4"/>
            </a:pP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15 (quince) </a:t>
            </a:r>
            <a:r>
              <a:rPr lang="es-MX" dirty="0" err="1">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UDIs</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 por cada CEL</a:t>
            </a:r>
            <a:r>
              <a:rPr lang="es-MX" dirty="0">
                <a:latin typeface="Arial" panose="020B0604020202020204" pitchFamily="34" charset="0"/>
                <a:ea typeface="Tahoma" panose="020B0604030504040204" pitchFamily="34" charset="0"/>
                <a:cs typeface="Arial" panose="020B0604020202020204" pitchFamily="34" charset="0"/>
              </a:rPr>
              <a:t> que pretenda ofrecer en la Subasta, en un año.</a:t>
            </a:r>
          </a:p>
          <a:p>
            <a:pPr marL="1252538" indent="-533400" algn="just">
              <a:buAutoNum type="alphaLcParenBoth" startAt="4"/>
            </a:pPr>
            <a:endParaRPr lang="es-MX" dirty="0">
              <a:latin typeface="Arial" panose="020B0604020202020204" pitchFamily="34" charset="0"/>
              <a:ea typeface="Tahoma" panose="020B0604030504040204" pitchFamily="34" charset="0"/>
              <a:cs typeface="Arial" panose="020B0604020202020204" pitchFamily="34" charset="0"/>
            </a:endParaRPr>
          </a:p>
        </p:txBody>
      </p:sp>
      <p:sp>
        <p:nvSpPr>
          <p:cNvPr id="4" name="CuadroTexto 3"/>
          <p:cNvSpPr txBox="1"/>
          <p:nvPr/>
        </p:nvSpPr>
        <p:spPr>
          <a:xfrm>
            <a:off x="431087" y="6132239"/>
            <a:ext cx="8712913" cy="553998"/>
          </a:xfrm>
          <a:prstGeom prst="rect">
            <a:avLst/>
          </a:prstGeom>
          <a:noFill/>
        </p:spPr>
        <p:txBody>
          <a:bodyPr wrap="square" rtlCol="0">
            <a:spAutoFit/>
          </a:bodyPr>
          <a:lstStyle/>
          <a:p>
            <a:pPr algn="just"/>
            <a:r>
              <a:rPr lang="es-MX" dirty="0"/>
              <a:t>* </a:t>
            </a:r>
            <a:r>
              <a:rPr lang="es-MX" sz="1200" dirty="0">
                <a:latin typeface="Arial" panose="020B0604020202020204" pitchFamily="34" charset="0"/>
                <a:cs typeface="Arial" panose="020B0604020202020204" pitchFamily="34" charset="0"/>
              </a:rPr>
              <a:t>De acuerdo al manual de Subastas de Largo Plazo la UDI se tomará con base en el valor vigente que aparece en el DOF cinco días hábiles antes de la presentación del instrumento.</a:t>
            </a:r>
          </a:p>
        </p:txBody>
      </p:sp>
    </p:spTree>
    <p:extLst>
      <p:ext uri="{BB962C8B-B14F-4D97-AF65-F5344CB8AC3E}">
        <p14:creationId xmlns:p14="http://schemas.microsoft.com/office/powerpoint/2010/main" val="133942647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1982829" y="175115"/>
            <a:ext cx="6696744"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Cálculo de las Garantías de Seriedad</a:t>
            </a:r>
          </a:p>
          <a:p>
            <a:r>
              <a:rPr lang="es-ES_tradnl" sz="2200" b="1" dirty="0">
                <a:ea typeface="Tahoma" charset="0"/>
                <a:cs typeface="Arial" panose="020B0604020202020204" pitchFamily="34" charset="0"/>
              </a:rPr>
              <a:t>(Presentación Anexo V.23)</a:t>
            </a:r>
            <a:endParaRPr lang="x-none" sz="2200" b="1" dirty="0">
              <a:ea typeface="Tahoma" charset="0"/>
              <a:cs typeface="Arial" panose="020B0604020202020204" pitchFamily="34" charset="0"/>
            </a:endParaRPr>
          </a:p>
        </p:txBody>
      </p:sp>
      <p:sp>
        <p:nvSpPr>
          <p:cNvPr id="6" name="Rectángulo 5"/>
          <p:cNvSpPr/>
          <p:nvPr/>
        </p:nvSpPr>
        <p:spPr>
          <a:xfrm>
            <a:off x="3902420" y="1412776"/>
            <a:ext cx="4744197" cy="2585323"/>
          </a:xfrm>
          <a:prstGeom prst="rect">
            <a:avLst/>
          </a:prstGeom>
        </p:spPr>
        <p:txBody>
          <a:bodyPr wrap="square">
            <a:spAutoFit/>
          </a:bodyPr>
          <a:lstStyle/>
          <a:p>
            <a:pPr algn="just"/>
            <a:r>
              <a:rPr lang="es-MX" dirty="0">
                <a:latin typeface="Arial" panose="020B0604020202020204" pitchFamily="34" charset="0"/>
                <a:ea typeface="Tahoma" panose="020B0604030504040204" pitchFamily="34" charset="0"/>
                <a:cs typeface="Arial" panose="020B0604020202020204" pitchFamily="34" charset="0"/>
              </a:rPr>
              <a:t>Se podrá reducir la Garantía de Seriedad cuando el licitante tenga Garantías Financieras entregadas previamente asociadas al proceso de interconexión de las Centrales Eléctricas incluidas en la o las respectivas Ofertas de Venta.</a:t>
            </a:r>
          </a:p>
          <a:p>
            <a:pPr algn="just"/>
            <a:endParaRPr lang="es-MX" dirty="0">
              <a:latin typeface="Tahoma" panose="020B0604030504040204" pitchFamily="34" charset="0"/>
              <a:ea typeface="Tahoma" panose="020B0604030504040204" pitchFamily="34" charset="0"/>
              <a:cs typeface="Tahoma" panose="020B0604030504040204" pitchFamily="34" charset="0"/>
            </a:endParaRPr>
          </a:p>
          <a:p>
            <a:pPr algn="just"/>
            <a:r>
              <a:rPr lang="es-MX" dirty="0">
                <a:latin typeface="Arial" panose="020B0604020202020204" pitchFamily="34" charset="0"/>
                <a:ea typeface="Tahoma" panose="020B0604030504040204" pitchFamily="34" charset="0"/>
                <a:cs typeface="Arial" panose="020B0604020202020204" pitchFamily="34" charset="0"/>
              </a:rPr>
              <a:t>El monto mínimo de la Garantía de Seriedad podrá ser reducido hasta por un 50%.</a:t>
            </a:r>
          </a:p>
        </p:txBody>
      </p:sp>
      <p:grpSp>
        <p:nvGrpSpPr>
          <p:cNvPr id="4" name="Grupo 3"/>
          <p:cNvGrpSpPr/>
          <p:nvPr/>
        </p:nvGrpSpPr>
        <p:grpSpPr>
          <a:xfrm>
            <a:off x="611560" y="1413715"/>
            <a:ext cx="4071569" cy="2592033"/>
            <a:chOff x="6938532" y="-116916"/>
            <a:chExt cx="6087201" cy="3326603"/>
          </a:xfrm>
        </p:grpSpPr>
        <p:sp>
          <p:nvSpPr>
            <p:cNvPr id="7" name="Arco de bloque 6"/>
            <p:cNvSpPr/>
            <p:nvPr/>
          </p:nvSpPr>
          <p:spPr>
            <a:xfrm rot="16200000">
              <a:off x="9466659" y="-349386"/>
              <a:ext cx="3326603" cy="3791544"/>
            </a:xfrm>
            <a:prstGeom prst="blockArc">
              <a:avLst>
                <a:gd name="adj1" fmla="val 13500000"/>
                <a:gd name="adj2" fmla="val 18900000"/>
                <a:gd name="adj3" fmla="val 4960"/>
              </a:avLst>
            </a:prstGeom>
            <a:solidFill>
              <a:srgbClr val="0070C0"/>
            </a:solidFill>
            <a:ln w="6350">
              <a:solidFill>
                <a:srgbClr val="0070C0"/>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 name="Rectángulo 7"/>
            <p:cNvSpPr/>
            <p:nvPr/>
          </p:nvSpPr>
          <p:spPr>
            <a:xfrm>
              <a:off x="10147943" y="1111166"/>
              <a:ext cx="1374824" cy="826752"/>
            </a:xfrm>
            <a:prstGeom prst="rect">
              <a:avLst/>
            </a:prstGeom>
            <a:noFill/>
            <a:ln>
              <a:noFill/>
            </a:ln>
          </p:spPr>
          <p:txBody>
            <a:bodyPr wrap="none" lIns="91440" tIns="45720" rIns="91440" bIns="45720">
              <a:spAutoFit/>
            </a:bodyPr>
            <a:lstStyle/>
            <a:p>
              <a:pPr algn="ctr"/>
              <a:r>
                <a:rPr lang="es-ES" sz="4400" b="1" dirty="0">
                  <a:ln w="9525">
                    <a:solidFill>
                      <a:schemeClr val="bg1"/>
                    </a:solidFill>
                    <a:prstDash val="solid"/>
                  </a:ln>
                  <a:effectLst>
                    <a:outerShdw blurRad="12700" dist="38100" dir="2700000" algn="tl" rotWithShape="0">
                      <a:schemeClr val="bg1">
                        <a:lumMod val="50000"/>
                      </a:schemeClr>
                    </a:outerShdw>
                  </a:effectLst>
                </a:rPr>
                <a:t>SEN</a:t>
              </a:r>
            </a:p>
          </p:txBody>
        </p:sp>
        <p:cxnSp>
          <p:nvCxnSpPr>
            <p:cNvPr id="9" name="Conector recto 8"/>
            <p:cNvCxnSpPr/>
            <p:nvPr/>
          </p:nvCxnSpPr>
          <p:spPr>
            <a:xfrm>
              <a:off x="10018387" y="657225"/>
              <a:ext cx="0" cy="1800000"/>
            </a:xfrm>
            <a:prstGeom prst="line">
              <a:avLst/>
            </a:prstGeom>
            <a:ln w="76200">
              <a:solidFill>
                <a:srgbClr val="0070C0"/>
              </a:solidFill>
            </a:ln>
          </p:spPr>
          <p:style>
            <a:lnRef idx="1">
              <a:schemeClr val="dk1"/>
            </a:lnRef>
            <a:fillRef idx="0">
              <a:schemeClr val="dk1"/>
            </a:fillRef>
            <a:effectRef idx="0">
              <a:schemeClr val="dk1"/>
            </a:effectRef>
            <a:fontRef idx="minor">
              <a:schemeClr val="tx1"/>
            </a:fontRef>
          </p:style>
        </p:cxnSp>
        <p:cxnSp>
          <p:nvCxnSpPr>
            <p:cNvPr id="10" name="Conector recto 9"/>
            <p:cNvCxnSpPr/>
            <p:nvPr/>
          </p:nvCxnSpPr>
          <p:spPr>
            <a:xfrm flipH="1">
              <a:off x="8061327" y="1552323"/>
              <a:ext cx="1957060" cy="2860"/>
            </a:xfrm>
            <a:prstGeom prst="line">
              <a:avLst/>
            </a:prstGeom>
            <a:ln w="76200">
              <a:solidFill>
                <a:srgbClr val="0070C0"/>
              </a:solidFill>
            </a:ln>
          </p:spPr>
          <p:style>
            <a:lnRef idx="1">
              <a:schemeClr val="dk1"/>
            </a:lnRef>
            <a:fillRef idx="0">
              <a:schemeClr val="dk1"/>
            </a:fillRef>
            <a:effectRef idx="0">
              <a:schemeClr val="dk1"/>
            </a:effectRef>
            <a:fontRef idx="minor">
              <a:schemeClr val="tx1"/>
            </a:fontRef>
          </p:style>
        </p:cxnSp>
        <p:pic>
          <p:nvPicPr>
            <p:cNvPr id="11" name="Imagen 10"/>
            <p:cNvPicPr>
              <a:picLocks noChangeAspect="1"/>
            </p:cNvPicPr>
            <p:nvPr/>
          </p:nvPicPr>
          <p:blipFill>
            <a:blip r:embed="rId3" cstate="print">
              <a:duotone>
                <a:schemeClr val="accent4">
                  <a:shade val="45000"/>
                  <a:satMod val="135000"/>
                </a:schemeClr>
                <a:prstClr val="white"/>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6941390" y="448656"/>
              <a:ext cx="452650" cy="850433"/>
            </a:xfrm>
            <a:prstGeom prst="rect">
              <a:avLst/>
            </a:prstGeom>
            <a:ln>
              <a:noFill/>
            </a:ln>
            <a:effectLst>
              <a:outerShdw blurRad="50800" dist="38100" dir="2700000" algn="tl" rotWithShape="0">
                <a:prstClr val="black">
                  <a:alpha val="40000"/>
                </a:prstClr>
              </a:outerShdw>
            </a:effectLst>
          </p:spPr>
        </p:pic>
        <p:grpSp>
          <p:nvGrpSpPr>
            <p:cNvPr id="12" name="Grupo 11"/>
            <p:cNvGrpSpPr/>
            <p:nvPr/>
          </p:nvGrpSpPr>
          <p:grpSpPr>
            <a:xfrm>
              <a:off x="7524635" y="986061"/>
              <a:ext cx="515032" cy="279696"/>
              <a:chOff x="8502799" y="6178255"/>
              <a:chExt cx="515032" cy="279696"/>
            </a:xfrm>
          </p:grpSpPr>
          <p:cxnSp>
            <p:nvCxnSpPr>
              <p:cNvPr id="18" name="Conector recto 17"/>
              <p:cNvCxnSpPr/>
              <p:nvPr/>
            </p:nvCxnSpPr>
            <p:spPr>
              <a:xfrm flipH="1">
                <a:off x="8502799" y="6315200"/>
                <a:ext cx="515032" cy="2668"/>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9" name="Conector recto 18"/>
              <p:cNvCxnSpPr/>
              <p:nvPr/>
            </p:nvCxnSpPr>
            <p:spPr>
              <a:xfrm flipV="1">
                <a:off x="8502799" y="6178255"/>
                <a:ext cx="0" cy="279696"/>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grpSp>
        <p:grpSp>
          <p:nvGrpSpPr>
            <p:cNvPr id="13" name="Grupo 12"/>
            <p:cNvGrpSpPr/>
            <p:nvPr/>
          </p:nvGrpSpPr>
          <p:grpSpPr>
            <a:xfrm>
              <a:off x="7521460" y="1889449"/>
              <a:ext cx="515032" cy="279696"/>
              <a:chOff x="8502799" y="6178255"/>
              <a:chExt cx="515032" cy="279696"/>
            </a:xfrm>
          </p:grpSpPr>
          <p:cxnSp>
            <p:nvCxnSpPr>
              <p:cNvPr id="16" name="Conector recto 15"/>
              <p:cNvCxnSpPr/>
              <p:nvPr/>
            </p:nvCxnSpPr>
            <p:spPr>
              <a:xfrm flipH="1">
                <a:off x="8502799" y="6315200"/>
                <a:ext cx="515032" cy="2668"/>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cxnSp>
            <p:nvCxnSpPr>
              <p:cNvPr id="17" name="Conector recto 16"/>
              <p:cNvCxnSpPr/>
              <p:nvPr/>
            </p:nvCxnSpPr>
            <p:spPr>
              <a:xfrm flipV="1">
                <a:off x="8502799" y="6178255"/>
                <a:ext cx="0" cy="279696"/>
              </a:xfrm>
              <a:prstGeom prst="line">
                <a:avLst/>
              </a:prstGeom>
              <a:ln w="38100">
                <a:solidFill>
                  <a:srgbClr val="0070C0"/>
                </a:solidFill>
              </a:ln>
            </p:spPr>
            <p:style>
              <a:lnRef idx="1">
                <a:schemeClr val="dk1"/>
              </a:lnRef>
              <a:fillRef idx="0">
                <a:schemeClr val="dk1"/>
              </a:fillRef>
              <a:effectRef idx="0">
                <a:schemeClr val="dk1"/>
              </a:effectRef>
              <a:fontRef idx="minor">
                <a:schemeClr val="tx1"/>
              </a:fontRef>
            </p:style>
          </p:cxnSp>
        </p:grpSp>
        <p:cxnSp>
          <p:nvCxnSpPr>
            <p:cNvPr id="14" name="Conector recto 13"/>
            <p:cNvCxnSpPr/>
            <p:nvPr/>
          </p:nvCxnSpPr>
          <p:spPr>
            <a:xfrm>
              <a:off x="8068937" y="888905"/>
              <a:ext cx="0" cy="1332000"/>
            </a:xfrm>
            <a:prstGeom prst="line">
              <a:avLst/>
            </a:prstGeom>
            <a:ln w="76200">
              <a:solidFill>
                <a:srgbClr val="0070C0"/>
              </a:solidFill>
            </a:ln>
          </p:spPr>
          <p:style>
            <a:lnRef idx="1">
              <a:schemeClr val="dk1"/>
            </a:lnRef>
            <a:fillRef idx="0">
              <a:schemeClr val="dk1"/>
            </a:fillRef>
            <a:effectRef idx="0">
              <a:schemeClr val="dk1"/>
            </a:effectRef>
            <a:fontRef idx="minor">
              <a:schemeClr val="tx1"/>
            </a:fontRef>
          </p:style>
        </p:cxnSp>
        <p:pic>
          <p:nvPicPr>
            <p:cNvPr id="15" name="Imagen 14"/>
            <p:cNvPicPr>
              <a:picLocks noChangeAspect="1"/>
            </p:cNvPicPr>
            <p:nvPr/>
          </p:nvPicPr>
          <p:blipFill>
            <a:blip r:embed="rId5"/>
            <a:stretch>
              <a:fillRect/>
            </a:stretch>
          </p:blipFill>
          <p:spPr>
            <a:xfrm>
              <a:off x="6938532" y="1436034"/>
              <a:ext cx="838689" cy="838689"/>
            </a:xfrm>
            <a:prstGeom prst="rect">
              <a:avLst/>
            </a:prstGeom>
            <a:noFill/>
            <a:ln>
              <a:noFill/>
            </a:ln>
          </p:spPr>
        </p:pic>
      </p:grpSp>
      <p:sp>
        <p:nvSpPr>
          <p:cNvPr id="2" name="Rectángulo 1"/>
          <p:cNvSpPr/>
          <p:nvPr/>
        </p:nvSpPr>
        <p:spPr>
          <a:xfrm>
            <a:off x="467544" y="4077072"/>
            <a:ext cx="8064896" cy="2031325"/>
          </a:xfrm>
          <a:prstGeom prst="rect">
            <a:avLst/>
          </a:prstGeom>
        </p:spPr>
        <p:txBody>
          <a:bodyPr wrap="square">
            <a:spAutoFit/>
          </a:bodyPr>
          <a:lstStyle/>
          <a:p>
            <a:pPr marL="342900" indent="-342900" algn="just">
              <a:buFont typeface="+mj-lt"/>
              <a:buAutoNum type="alphaLcParenR"/>
            </a:pPr>
            <a:r>
              <a:rPr lang="es-MX" dirty="0">
                <a:latin typeface="Tahoma" panose="020B0604030504040204" pitchFamily="34" charset="0"/>
                <a:ea typeface="Tahoma" panose="020B0604030504040204" pitchFamily="34" charset="0"/>
                <a:cs typeface="Tahoma" panose="020B0604030504040204" pitchFamily="34" charset="0"/>
              </a:rPr>
              <a:t> </a:t>
            </a:r>
            <a:r>
              <a:rPr lang="es-MX" dirty="0">
                <a:latin typeface="Arial" panose="020B0604020202020204" pitchFamily="34" charset="0"/>
                <a:ea typeface="Tahoma" panose="020B0604030504040204" pitchFamily="34" charset="0"/>
                <a:cs typeface="Arial" panose="020B0604020202020204" pitchFamily="34" charset="0"/>
              </a:rPr>
              <a:t>El Licitante deberá presentar el </a:t>
            </a:r>
            <a:r>
              <a:rPr lang="es-MX" b="1" dirty="0">
                <a:latin typeface="Arial" panose="020B0604020202020204" pitchFamily="34" charset="0"/>
                <a:ea typeface="Tahoma" panose="020B0604030504040204" pitchFamily="34" charset="0"/>
                <a:cs typeface="Arial" panose="020B0604020202020204" pitchFamily="34" charset="0"/>
              </a:rPr>
              <a:t>Formato contenido en las bases de licitación </a:t>
            </a:r>
            <a:r>
              <a:rPr lang="es-MX" dirty="0">
                <a:latin typeface="Arial" panose="020B0604020202020204" pitchFamily="34" charset="0"/>
                <a:ea typeface="Tahoma" panose="020B0604030504040204" pitchFamily="34" charset="0"/>
                <a:cs typeface="Arial" panose="020B0604020202020204" pitchFamily="34" charset="0"/>
              </a:rPr>
              <a:t>al menos 10 días hábiles antes de la fecha límite para la presentación de la Garantía de Seriedad correspondiente a la Subasta.</a:t>
            </a:r>
          </a:p>
          <a:p>
            <a:pPr marL="342900" indent="-342900" algn="just">
              <a:buFont typeface="+mj-lt"/>
              <a:buAutoNum type="alphaLcParenR"/>
            </a:pP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lgn="jus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El CENACE, en un plazo de tres días hábiles a partir de la presentación de los documentos mencionados en el inciso anterior, autorizará o negará la reducción.</a:t>
            </a:r>
          </a:p>
        </p:txBody>
      </p:sp>
    </p:spTree>
    <p:extLst>
      <p:ext uri="{BB962C8B-B14F-4D97-AF65-F5344CB8AC3E}">
        <p14:creationId xmlns:p14="http://schemas.microsoft.com/office/powerpoint/2010/main" val="498491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solidFill>
                  <a:schemeClr val="tx1"/>
                </a:solidFill>
              </a:rPr>
              <a:t>Objetivos de la Subasta</a:t>
            </a:r>
            <a:endParaRPr lang="es-ES" dirty="0">
              <a:solidFill>
                <a:schemeClr val="tx1"/>
              </a:solidFill>
            </a:endParaRPr>
          </a:p>
        </p:txBody>
      </p:sp>
      <p:sp>
        <p:nvSpPr>
          <p:cNvPr id="4" name="Rectángulo 3"/>
          <p:cNvSpPr/>
          <p:nvPr/>
        </p:nvSpPr>
        <p:spPr>
          <a:xfrm>
            <a:off x="539552" y="1700808"/>
            <a:ext cx="5328592" cy="3477875"/>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lgn="just">
              <a:buFont typeface="Arial" panose="020B0604020202020204" pitchFamily="34" charset="0"/>
              <a:buChar char="•"/>
            </a:pPr>
            <a:r>
              <a:rPr lang="es-MX" sz="2000" dirty="0">
                <a:latin typeface="Arial" panose="020B0604020202020204" pitchFamily="34" charset="0"/>
                <a:cs typeface="Arial" panose="020B0604020202020204" pitchFamily="34" charset="0"/>
              </a:rPr>
              <a:t>Permitir a los suministradores de Servicio Básico celebrar contratos de largo plazo. </a:t>
            </a:r>
          </a:p>
          <a:p>
            <a:pPr marL="342900" indent="-342900" algn="just">
              <a:buFont typeface="Arial" panose="020B0604020202020204" pitchFamily="34" charset="0"/>
              <a:buChar char="•"/>
            </a:pPr>
            <a:endParaRPr lang="es-MX" sz="2000" dirty="0">
              <a:latin typeface="Arial" panose="020B0604020202020204" pitchFamily="34" charset="0"/>
              <a:cs typeface="Arial" panose="020B0604020202020204" pitchFamily="34" charset="0"/>
            </a:endParaRPr>
          </a:p>
          <a:p>
            <a:pPr marL="342900" indent="-342900" algn="just">
              <a:buFont typeface="Arial" panose="020B0604020202020204" pitchFamily="34" charset="0"/>
              <a:buChar char="•"/>
            </a:pPr>
            <a:r>
              <a:rPr lang="es-ES" sz="2000" dirty="0">
                <a:latin typeface="Arial" panose="020B0604020202020204" pitchFamily="34" charset="0"/>
                <a:cs typeface="Arial" panose="020B0604020202020204" pitchFamily="34" charset="0"/>
              </a:rPr>
              <a:t>Permitir, a quienes firman esos contratos en calidad de vendedores, contar con una fuente estable de pagos que contribuya a apoyar el financiamiento de las inversiones requeridas para desarrollar nuevas Centrales Eléctricas o para repotenciar las existentes. </a:t>
            </a:r>
          </a:p>
          <a:p>
            <a:pPr marL="342900" indent="-342900" algn="just">
              <a:buFont typeface="Arial" panose="020B0604020202020204" pitchFamily="34" charset="0"/>
              <a:buChar char="•"/>
            </a:pPr>
            <a:endParaRPr lang="es-ES" sz="20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7372" y="1718336"/>
            <a:ext cx="1815308" cy="1823412"/>
          </a:xfrm>
          <a:prstGeom prst="rect">
            <a:avLst/>
          </a:prstGeom>
        </p:spPr>
      </p:pic>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7372" y="3789040"/>
            <a:ext cx="1703910" cy="2274808"/>
          </a:xfrm>
          <a:prstGeom prst="rect">
            <a:avLst/>
          </a:prstGeom>
        </p:spPr>
      </p:pic>
      <p:sp>
        <p:nvSpPr>
          <p:cNvPr id="6" name="CuadroTexto 5"/>
          <p:cNvSpPr txBox="1"/>
          <p:nvPr/>
        </p:nvSpPr>
        <p:spPr>
          <a:xfrm>
            <a:off x="6804248" y="4437112"/>
            <a:ext cx="1152128" cy="369332"/>
          </a:xfrm>
          <a:prstGeom prst="rect">
            <a:avLst/>
          </a:prstGeom>
          <a:noFill/>
        </p:spPr>
        <p:txBody>
          <a:bodyPr wrap="square" rtlCol="0">
            <a:spAutoFit/>
          </a:bodyPr>
          <a:lstStyle/>
          <a:p>
            <a:r>
              <a:rPr lang="es-MX" dirty="0"/>
              <a:t>ART. 53</a:t>
            </a:r>
          </a:p>
        </p:txBody>
      </p:sp>
    </p:spTree>
    <p:extLst>
      <p:ext uri="{BB962C8B-B14F-4D97-AF65-F5344CB8AC3E}">
        <p14:creationId xmlns:p14="http://schemas.microsoft.com/office/powerpoint/2010/main" val="17086695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2195736" y="188640"/>
            <a:ext cx="6480720"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Cálculo de las Garantías de Seriedad</a:t>
            </a:r>
          </a:p>
          <a:p>
            <a:r>
              <a:rPr lang="es-ES_tradnl" sz="2200" b="1" dirty="0">
                <a:ea typeface="Tahoma" charset="0"/>
                <a:cs typeface="Arial" panose="020B0604020202020204" pitchFamily="34" charset="0"/>
              </a:rPr>
              <a:t>(Presentación Previa Interconexión)</a:t>
            </a:r>
            <a:endParaRPr lang="x-none" sz="2200" b="1" dirty="0">
              <a:ea typeface="Tahoma" charset="0"/>
              <a:cs typeface="Arial" panose="020B0604020202020204" pitchFamily="34" charset="0"/>
            </a:endParaRPr>
          </a:p>
        </p:txBody>
      </p:sp>
      <p:graphicFrame>
        <p:nvGraphicFramePr>
          <p:cNvPr id="2" name="Tabla 1"/>
          <p:cNvGraphicFramePr>
            <a:graphicFrameLocks noGrp="1"/>
          </p:cNvGraphicFramePr>
          <p:nvPr>
            <p:extLst>
              <p:ext uri="{D42A27DB-BD31-4B8C-83A1-F6EECF244321}">
                <p14:modId xmlns:p14="http://schemas.microsoft.com/office/powerpoint/2010/main" val="2695966262"/>
              </p:ext>
            </p:extLst>
          </p:nvPr>
        </p:nvGraphicFramePr>
        <p:xfrm>
          <a:off x="539552" y="1676336"/>
          <a:ext cx="7992888" cy="1320616"/>
        </p:xfrm>
        <a:graphic>
          <a:graphicData uri="http://schemas.openxmlformats.org/drawingml/2006/table">
            <a:tbl>
              <a:tblPr firstRow="1" bandRow="1">
                <a:tableStyleId>{F5AB1C69-6EDB-4FF4-983F-18BD219EF322}</a:tableStyleId>
              </a:tblPr>
              <a:tblGrid>
                <a:gridCol w="2664296">
                  <a:extLst>
                    <a:ext uri="{9D8B030D-6E8A-4147-A177-3AD203B41FA5}">
                      <a16:colId xmlns:a16="http://schemas.microsoft.com/office/drawing/2014/main" val="20000"/>
                    </a:ext>
                  </a:extLst>
                </a:gridCol>
                <a:gridCol w="2664296">
                  <a:extLst>
                    <a:ext uri="{9D8B030D-6E8A-4147-A177-3AD203B41FA5}">
                      <a16:colId xmlns:a16="http://schemas.microsoft.com/office/drawing/2014/main" val="20001"/>
                    </a:ext>
                  </a:extLst>
                </a:gridCol>
                <a:gridCol w="2664296">
                  <a:extLst>
                    <a:ext uri="{9D8B030D-6E8A-4147-A177-3AD203B41FA5}">
                      <a16:colId xmlns:a16="http://schemas.microsoft.com/office/drawing/2014/main" val="20002"/>
                    </a:ext>
                  </a:extLst>
                </a:gridCol>
              </a:tblGrid>
              <a:tr h="370656">
                <a:tc gridSpan="3">
                  <a:txBody>
                    <a:bodyPr/>
                    <a:lstStyle/>
                    <a:p>
                      <a:r>
                        <a:rPr lang="es-MX" sz="1600" dirty="0">
                          <a:latin typeface="Arial" panose="020B0604020202020204" pitchFamily="34" charset="0"/>
                          <a:ea typeface="Tahoma" panose="020B0604030504040204" pitchFamily="34" charset="0"/>
                          <a:cs typeface="Arial" panose="020B0604020202020204" pitchFamily="34" charset="0"/>
                        </a:rPr>
                        <a:t>Ejemplo</a:t>
                      </a:r>
                      <a:r>
                        <a:rPr lang="es-MX" sz="1600" baseline="0" dirty="0">
                          <a:latin typeface="Arial" panose="020B0604020202020204" pitchFamily="34" charset="0"/>
                          <a:ea typeface="Tahoma" panose="020B0604030504040204" pitchFamily="34" charset="0"/>
                          <a:cs typeface="Arial" panose="020B0604020202020204" pitchFamily="34" charset="0"/>
                        </a:rPr>
                        <a:t> 1: Garantía de Interconexión &lt; Garantía de Seriedad, y menor al 50%</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hMerge="1">
                  <a:txBody>
                    <a:bodyPr/>
                    <a:lstStyle/>
                    <a:p>
                      <a:endParaRPr lang="es-MX" dirty="0"/>
                    </a:p>
                  </a:txBody>
                  <a:tcPr/>
                </a:tc>
                <a:tc hMerge="1">
                  <a:txBody>
                    <a:bodyPr/>
                    <a:lstStyle/>
                    <a:p>
                      <a:endParaRPr lang="es-MX" dirty="0"/>
                    </a:p>
                  </a:txBody>
                  <a:tcPr/>
                </a:tc>
                <a:extLst>
                  <a:ext uri="{0D108BD9-81ED-4DB2-BD59-A6C34878D82A}">
                    <a16:rowId xmlns:a16="http://schemas.microsoft.com/office/drawing/2014/main" val="10000"/>
                  </a:ext>
                </a:extLst>
              </a:tr>
              <a:tr h="370840">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 de Seriedad Original</a:t>
                      </a:r>
                    </a:p>
                  </a:txBody>
                  <a:tcPr/>
                </a:tc>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a:t>
                      </a:r>
                      <a:r>
                        <a:rPr lang="es-MX" sz="1600" baseline="0" dirty="0">
                          <a:latin typeface="Arial" panose="020B0604020202020204" pitchFamily="34" charset="0"/>
                          <a:ea typeface="Tahoma" panose="020B0604030504040204" pitchFamily="34" charset="0"/>
                          <a:cs typeface="Arial" panose="020B0604020202020204" pitchFamily="34" charset="0"/>
                        </a:rPr>
                        <a:t> de Interconexión presentada previamente</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Garantía de Seriedad Final</a:t>
                      </a:r>
                    </a:p>
                  </a:txBody>
                  <a:tcPr/>
                </a:tc>
                <a:extLst>
                  <a:ext uri="{0D108BD9-81ED-4DB2-BD59-A6C34878D82A}">
                    <a16:rowId xmlns:a16="http://schemas.microsoft.com/office/drawing/2014/main" val="10001"/>
                  </a:ext>
                </a:extLst>
              </a:tr>
              <a:tr h="370840">
                <a:tc>
                  <a:txBody>
                    <a:bodyPr/>
                    <a:lstStyle/>
                    <a:p>
                      <a:pPr algn="ctr"/>
                      <a:r>
                        <a:rPr lang="es-MX" sz="1600" dirty="0">
                          <a:latin typeface="Arial" panose="020B0604020202020204" pitchFamily="34" charset="0"/>
                          <a:ea typeface="Tahoma" panose="020B0604030504040204" pitchFamily="34" charset="0"/>
                          <a:cs typeface="Arial" panose="020B0604020202020204" pitchFamily="34" charset="0"/>
                        </a:rPr>
                        <a:t>$ 10,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$ 3,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$ 7, 000, 000</a:t>
                      </a:r>
                    </a:p>
                  </a:txBody>
                  <a:tcPr/>
                </a:tc>
                <a:extLst>
                  <a:ext uri="{0D108BD9-81ED-4DB2-BD59-A6C34878D82A}">
                    <a16:rowId xmlns:a16="http://schemas.microsoft.com/office/drawing/2014/main" val="10002"/>
                  </a:ext>
                </a:extLst>
              </a:tr>
            </a:tbl>
          </a:graphicData>
        </a:graphic>
      </p:graphicFrame>
      <p:sp>
        <p:nvSpPr>
          <p:cNvPr id="3" name="CuadroTexto 2"/>
          <p:cNvSpPr txBox="1"/>
          <p:nvPr/>
        </p:nvSpPr>
        <p:spPr>
          <a:xfrm>
            <a:off x="3738801" y="1295672"/>
            <a:ext cx="1127232" cy="338554"/>
          </a:xfrm>
          <a:prstGeom prst="rect">
            <a:avLst/>
          </a:prstGeom>
          <a:noFill/>
        </p:spPr>
        <p:txBody>
          <a:bodyPr wrap="none" rtlCol="0">
            <a:spAutoFit/>
          </a:bodyPr>
          <a:lstStyle/>
          <a:p>
            <a:r>
              <a:rPr lang="es-MX" sz="1600" b="1" dirty="0">
                <a:latin typeface="Arial" panose="020B0604020202020204" pitchFamily="34" charset="0"/>
                <a:ea typeface="Tahoma" panose="020B0604030504040204" pitchFamily="34" charset="0"/>
                <a:cs typeface="Arial" panose="020B0604020202020204" pitchFamily="34" charset="0"/>
              </a:rPr>
              <a:t>Ejemplos</a:t>
            </a:r>
          </a:p>
        </p:txBody>
      </p:sp>
      <p:graphicFrame>
        <p:nvGraphicFramePr>
          <p:cNvPr id="7" name="Tabla 6"/>
          <p:cNvGraphicFramePr>
            <a:graphicFrameLocks noGrp="1"/>
          </p:cNvGraphicFramePr>
          <p:nvPr>
            <p:extLst>
              <p:ext uri="{D42A27DB-BD31-4B8C-83A1-F6EECF244321}">
                <p14:modId xmlns:p14="http://schemas.microsoft.com/office/powerpoint/2010/main" val="2373706663"/>
              </p:ext>
            </p:extLst>
          </p:nvPr>
        </p:nvGraphicFramePr>
        <p:xfrm>
          <a:off x="539552" y="3212976"/>
          <a:ext cx="7992888" cy="1307192"/>
        </p:xfrm>
        <a:graphic>
          <a:graphicData uri="http://schemas.openxmlformats.org/drawingml/2006/table">
            <a:tbl>
              <a:tblPr firstRow="1" bandRow="1">
                <a:tableStyleId>{93296810-A885-4BE3-A3E7-6D5BEEA58F35}</a:tableStyleId>
              </a:tblPr>
              <a:tblGrid>
                <a:gridCol w="2664296">
                  <a:extLst>
                    <a:ext uri="{9D8B030D-6E8A-4147-A177-3AD203B41FA5}">
                      <a16:colId xmlns:a16="http://schemas.microsoft.com/office/drawing/2014/main" val="20000"/>
                    </a:ext>
                  </a:extLst>
                </a:gridCol>
                <a:gridCol w="2664296">
                  <a:extLst>
                    <a:ext uri="{9D8B030D-6E8A-4147-A177-3AD203B41FA5}">
                      <a16:colId xmlns:a16="http://schemas.microsoft.com/office/drawing/2014/main" val="20001"/>
                    </a:ext>
                  </a:extLst>
                </a:gridCol>
                <a:gridCol w="2664296">
                  <a:extLst>
                    <a:ext uri="{9D8B030D-6E8A-4147-A177-3AD203B41FA5}">
                      <a16:colId xmlns:a16="http://schemas.microsoft.com/office/drawing/2014/main" val="20002"/>
                    </a:ext>
                  </a:extLst>
                </a:gridCol>
              </a:tblGrid>
              <a:tr h="370840">
                <a:tc gridSpan="3">
                  <a:txBody>
                    <a:bodyPr/>
                    <a:lstStyle/>
                    <a:p>
                      <a:r>
                        <a:rPr lang="es-MX" sz="1600" dirty="0">
                          <a:latin typeface="Arial" panose="020B0604020202020204" pitchFamily="34" charset="0"/>
                          <a:ea typeface="Tahoma" panose="020B0604030504040204" pitchFamily="34" charset="0"/>
                          <a:cs typeface="Arial" panose="020B0604020202020204" pitchFamily="34" charset="0"/>
                        </a:rPr>
                        <a:t>Ejemplo</a:t>
                      </a:r>
                      <a:r>
                        <a:rPr lang="es-MX" sz="1600" baseline="0" dirty="0">
                          <a:latin typeface="Arial" panose="020B0604020202020204" pitchFamily="34" charset="0"/>
                          <a:ea typeface="Tahoma" panose="020B0604030504040204" pitchFamily="34" charset="0"/>
                          <a:cs typeface="Arial" panose="020B0604020202020204" pitchFamily="34" charset="0"/>
                        </a:rPr>
                        <a:t> 2: Garantía de Interconexión &lt; Garantía de Seriedad, pero mayor al 50%</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hMerge="1">
                  <a:txBody>
                    <a:bodyPr/>
                    <a:lstStyle/>
                    <a:p>
                      <a:endParaRPr lang="es-MX" dirty="0"/>
                    </a:p>
                  </a:txBody>
                  <a:tcPr/>
                </a:tc>
                <a:tc hMerge="1">
                  <a:txBody>
                    <a:bodyPr/>
                    <a:lstStyle/>
                    <a:p>
                      <a:endParaRPr lang="es-MX" dirty="0"/>
                    </a:p>
                  </a:txBody>
                  <a:tcPr/>
                </a:tc>
                <a:extLst>
                  <a:ext uri="{0D108BD9-81ED-4DB2-BD59-A6C34878D82A}">
                    <a16:rowId xmlns:a16="http://schemas.microsoft.com/office/drawing/2014/main" val="10000"/>
                  </a:ext>
                </a:extLst>
              </a:tr>
              <a:tr h="370840">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 de Seriedad Original</a:t>
                      </a:r>
                    </a:p>
                  </a:txBody>
                  <a:tcPr/>
                </a:tc>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a:t>
                      </a:r>
                      <a:r>
                        <a:rPr lang="es-MX" sz="1600" baseline="0" dirty="0">
                          <a:latin typeface="Arial" panose="020B0604020202020204" pitchFamily="34" charset="0"/>
                          <a:ea typeface="Tahoma" panose="020B0604030504040204" pitchFamily="34" charset="0"/>
                          <a:cs typeface="Arial" panose="020B0604020202020204" pitchFamily="34" charset="0"/>
                        </a:rPr>
                        <a:t> de Interconexión presentada previamente</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Garantía de Seriedad Final</a:t>
                      </a:r>
                    </a:p>
                  </a:txBody>
                  <a:tcPr/>
                </a:tc>
                <a:extLst>
                  <a:ext uri="{0D108BD9-81ED-4DB2-BD59-A6C34878D82A}">
                    <a16:rowId xmlns:a16="http://schemas.microsoft.com/office/drawing/2014/main" val="10001"/>
                  </a:ext>
                </a:extLst>
              </a:tr>
              <a:tr h="357232">
                <a:tc>
                  <a:txBody>
                    <a:bodyPr/>
                    <a:lstStyle/>
                    <a:p>
                      <a:pPr algn="ctr"/>
                      <a:r>
                        <a:rPr lang="es-MX" sz="1600" dirty="0">
                          <a:latin typeface="Arial" panose="020B0604020202020204" pitchFamily="34" charset="0"/>
                          <a:ea typeface="Tahoma" panose="020B0604030504040204" pitchFamily="34" charset="0"/>
                          <a:cs typeface="Arial" panose="020B0604020202020204" pitchFamily="34" charset="0"/>
                        </a:rPr>
                        <a:t>$ 10,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$ 7,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$ 5, 000, 000</a:t>
                      </a:r>
                    </a:p>
                  </a:txBody>
                  <a:tcPr/>
                </a:tc>
                <a:extLst>
                  <a:ext uri="{0D108BD9-81ED-4DB2-BD59-A6C34878D82A}">
                    <a16:rowId xmlns:a16="http://schemas.microsoft.com/office/drawing/2014/main" val="10002"/>
                  </a:ext>
                </a:extLst>
              </a:tr>
            </a:tbl>
          </a:graphicData>
        </a:graphic>
      </p:graphicFrame>
      <p:graphicFrame>
        <p:nvGraphicFramePr>
          <p:cNvPr id="8" name="Tabla 7"/>
          <p:cNvGraphicFramePr>
            <a:graphicFrameLocks noGrp="1"/>
          </p:cNvGraphicFramePr>
          <p:nvPr>
            <p:extLst>
              <p:ext uri="{D42A27DB-BD31-4B8C-83A1-F6EECF244321}">
                <p14:modId xmlns:p14="http://schemas.microsoft.com/office/powerpoint/2010/main" val="229304670"/>
              </p:ext>
            </p:extLst>
          </p:nvPr>
        </p:nvGraphicFramePr>
        <p:xfrm>
          <a:off x="539552" y="4725144"/>
          <a:ext cx="7992888" cy="1320800"/>
        </p:xfrm>
        <a:graphic>
          <a:graphicData uri="http://schemas.openxmlformats.org/drawingml/2006/table">
            <a:tbl>
              <a:tblPr firstRow="1" bandRow="1">
                <a:tableStyleId>{00A15C55-8517-42AA-B614-E9B94910E393}</a:tableStyleId>
              </a:tblPr>
              <a:tblGrid>
                <a:gridCol w="2664296">
                  <a:extLst>
                    <a:ext uri="{9D8B030D-6E8A-4147-A177-3AD203B41FA5}">
                      <a16:colId xmlns:a16="http://schemas.microsoft.com/office/drawing/2014/main" val="20000"/>
                    </a:ext>
                  </a:extLst>
                </a:gridCol>
                <a:gridCol w="2664296">
                  <a:extLst>
                    <a:ext uri="{9D8B030D-6E8A-4147-A177-3AD203B41FA5}">
                      <a16:colId xmlns:a16="http://schemas.microsoft.com/office/drawing/2014/main" val="20001"/>
                    </a:ext>
                  </a:extLst>
                </a:gridCol>
                <a:gridCol w="2664296">
                  <a:extLst>
                    <a:ext uri="{9D8B030D-6E8A-4147-A177-3AD203B41FA5}">
                      <a16:colId xmlns:a16="http://schemas.microsoft.com/office/drawing/2014/main" val="20002"/>
                    </a:ext>
                  </a:extLst>
                </a:gridCol>
              </a:tblGrid>
              <a:tr h="370840">
                <a:tc gridSpan="3">
                  <a:txBody>
                    <a:bodyPr/>
                    <a:lstStyle/>
                    <a:p>
                      <a:r>
                        <a:rPr lang="es-MX" sz="1600" dirty="0">
                          <a:latin typeface="Arial" panose="020B0604020202020204" pitchFamily="34" charset="0"/>
                          <a:ea typeface="Tahoma" panose="020B0604030504040204" pitchFamily="34" charset="0"/>
                          <a:cs typeface="Arial" panose="020B0604020202020204" pitchFamily="34" charset="0"/>
                        </a:rPr>
                        <a:t>Ejemplo</a:t>
                      </a:r>
                      <a:r>
                        <a:rPr lang="es-MX" sz="1600" baseline="0" dirty="0">
                          <a:latin typeface="Arial" panose="020B0604020202020204" pitchFamily="34" charset="0"/>
                          <a:ea typeface="Tahoma" panose="020B0604030504040204" pitchFamily="34" charset="0"/>
                          <a:cs typeface="Arial" panose="020B0604020202020204" pitchFamily="34" charset="0"/>
                        </a:rPr>
                        <a:t> 3: Garantía de Interconexión &gt; Garantía de Seriedad</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hMerge="1">
                  <a:txBody>
                    <a:bodyPr/>
                    <a:lstStyle/>
                    <a:p>
                      <a:endParaRPr lang="es-MX" dirty="0"/>
                    </a:p>
                  </a:txBody>
                  <a:tcPr/>
                </a:tc>
                <a:tc hMerge="1">
                  <a:txBody>
                    <a:bodyPr/>
                    <a:lstStyle/>
                    <a:p>
                      <a:endParaRPr lang="es-MX" dirty="0"/>
                    </a:p>
                  </a:txBody>
                  <a:tcPr/>
                </a:tc>
                <a:extLst>
                  <a:ext uri="{0D108BD9-81ED-4DB2-BD59-A6C34878D82A}">
                    <a16:rowId xmlns:a16="http://schemas.microsoft.com/office/drawing/2014/main" val="10000"/>
                  </a:ext>
                </a:extLst>
              </a:tr>
              <a:tr h="370840">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 de Seriedad Original</a:t>
                      </a:r>
                    </a:p>
                  </a:txBody>
                  <a:tcPr/>
                </a:tc>
                <a:tc>
                  <a:txBody>
                    <a:bodyPr/>
                    <a:lstStyle/>
                    <a:p>
                      <a:r>
                        <a:rPr lang="es-MX" sz="1600" dirty="0">
                          <a:latin typeface="Arial" panose="020B0604020202020204" pitchFamily="34" charset="0"/>
                          <a:ea typeface="Tahoma" panose="020B0604030504040204" pitchFamily="34" charset="0"/>
                          <a:cs typeface="Arial" panose="020B0604020202020204" pitchFamily="34" charset="0"/>
                        </a:rPr>
                        <a:t>Garantía</a:t>
                      </a:r>
                      <a:r>
                        <a:rPr lang="es-MX" sz="1600" baseline="0" dirty="0">
                          <a:latin typeface="Arial" panose="020B0604020202020204" pitchFamily="34" charset="0"/>
                          <a:ea typeface="Tahoma" panose="020B0604030504040204" pitchFamily="34" charset="0"/>
                          <a:cs typeface="Arial" panose="020B0604020202020204" pitchFamily="34" charset="0"/>
                        </a:rPr>
                        <a:t> de Interconexión presentada previamente</a:t>
                      </a:r>
                      <a:endParaRPr lang="es-MX" sz="1600" dirty="0">
                        <a:latin typeface="Arial" panose="020B0604020202020204" pitchFamily="34" charset="0"/>
                        <a:ea typeface="Tahoma" panose="020B0604030504040204" pitchFamily="34" charset="0"/>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Garantía de Seriedad Final</a:t>
                      </a:r>
                    </a:p>
                  </a:txBody>
                  <a:tcPr/>
                </a:tc>
                <a:extLst>
                  <a:ext uri="{0D108BD9-81ED-4DB2-BD59-A6C34878D82A}">
                    <a16:rowId xmlns:a16="http://schemas.microsoft.com/office/drawing/2014/main" val="10001"/>
                  </a:ext>
                </a:extLst>
              </a:tr>
              <a:tr h="370840">
                <a:tc>
                  <a:txBody>
                    <a:bodyPr/>
                    <a:lstStyle/>
                    <a:p>
                      <a:pPr algn="ctr"/>
                      <a:r>
                        <a:rPr lang="es-MX" sz="1600" dirty="0">
                          <a:latin typeface="Arial" panose="020B0604020202020204" pitchFamily="34" charset="0"/>
                          <a:ea typeface="Tahoma" panose="020B0604030504040204" pitchFamily="34" charset="0"/>
                          <a:cs typeface="Arial" panose="020B0604020202020204" pitchFamily="34" charset="0"/>
                        </a:rPr>
                        <a:t>$ 10,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$ 20, 000, 000</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MX" sz="1600" dirty="0">
                          <a:latin typeface="Arial" panose="020B0604020202020204" pitchFamily="34" charset="0"/>
                          <a:ea typeface="Tahoma" panose="020B0604030504040204" pitchFamily="34" charset="0"/>
                          <a:cs typeface="Arial" panose="020B0604020202020204" pitchFamily="34" charset="0"/>
                        </a:rPr>
                        <a:t>$ 5, 000, 000</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26517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347864" y="188640"/>
            <a:ext cx="5328592"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Características de las Garantías de Seriedad</a:t>
            </a:r>
            <a:endParaRPr lang="x-none" sz="2200" b="1" dirty="0">
              <a:ea typeface="Tahoma" charset="0"/>
              <a:cs typeface="Arial" panose="020B0604020202020204" pitchFamily="34" charset="0"/>
            </a:endParaRPr>
          </a:p>
        </p:txBody>
      </p:sp>
      <p:sp>
        <p:nvSpPr>
          <p:cNvPr id="6" name="Rectángulo 5"/>
          <p:cNvSpPr/>
          <p:nvPr/>
        </p:nvSpPr>
        <p:spPr>
          <a:xfrm>
            <a:off x="468032" y="1052736"/>
            <a:ext cx="8208424" cy="5078313"/>
          </a:xfrm>
          <a:prstGeom prst="rect">
            <a:avLst/>
          </a:prstGeom>
        </p:spPr>
        <p:txBody>
          <a:bodyPr wrap="square">
            <a:spAutoFit/>
          </a:bodyPr>
          <a:lstStyle/>
          <a:p>
            <a:pPr marL="342900" indent="-342900" algn="just">
              <a:buFont typeface="+mj-lt"/>
              <a:buAutoNum type="arabicPeriod"/>
            </a:pPr>
            <a:endParaRPr lang="es-MX" dirty="0">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Deberá ser una </a:t>
            </a:r>
            <a:r>
              <a:rPr lang="es-MX" b="1" dirty="0">
                <a:latin typeface="Arial" panose="020B0604020202020204" pitchFamily="34" charset="0"/>
                <a:ea typeface="Tahoma" panose="020B0604030504040204" pitchFamily="34" charset="0"/>
                <a:cs typeface="Arial" panose="020B0604020202020204" pitchFamily="34" charset="0"/>
              </a:rPr>
              <a:t>carta de crédito incondicional e irrevocable </a:t>
            </a:r>
            <a:r>
              <a:rPr lang="es-MX" b="1" dirty="0" err="1">
                <a:latin typeface="Arial" panose="020B0604020202020204" pitchFamily="34" charset="0"/>
                <a:ea typeface="Tahoma" panose="020B0604030504040204" pitchFamily="34" charset="0"/>
                <a:cs typeface="Arial" panose="020B0604020202020204" pitchFamily="34" charset="0"/>
              </a:rPr>
              <a:t>standby</a:t>
            </a:r>
            <a:r>
              <a:rPr lang="es-MX" dirty="0">
                <a:latin typeface="Arial" panose="020B0604020202020204" pitchFamily="34" charset="0"/>
                <a:ea typeface="Tahoma" panose="020B0604030504040204" pitchFamily="34" charset="0"/>
                <a:cs typeface="Arial" panose="020B0604020202020204" pitchFamily="34" charset="0"/>
              </a:rPr>
              <a:t>, conforme al </a:t>
            </a:r>
            <a:r>
              <a:rPr lang="es-MX" b="1" dirty="0">
                <a:latin typeface="Arial" panose="020B0604020202020204" pitchFamily="34" charset="0"/>
                <a:ea typeface="Tahoma" panose="020B0604030504040204" pitchFamily="34" charset="0"/>
                <a:cs typeface="Arial" panose="020B0604020202020204" pitchFamily="34" charset="0"/>
              </a:rPr>
              <a:t>formato. </a:t>
            </a:r>
          </a:p>
          <a:p>
            <a:pPr marL="342900" indent="-342900" algn="just">
              <a:buFont typeface="+mj-lt"/>
              <a:buAutoNum type="arabicPeriod"/>
            </a:pPr>
            <a:endParaRPr lang="es-MX" b="1" dirty="0">
              <a:latin typeface="Arial" panose="020B0604020202020204" pitchFamily="34" charset="0"/>
              <a:ea typeface="Tahoma" panose="020B0604030504040204" pitchFamily="34" charset="0"/>
              <a:cs typeface="Arial" panose="020B0604020202020204" pitchFamily="34" charset="0"/>
            </a:endParaRPr>
          </a:p>
          <a:p>
            <a:pPr marL="342900" indent="-342900" algn="just">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Deberá ser otorgada por una </a:t>
            </a:r>
            <a:r>
              <a:rPr lang="es-MX" b="1" dirty="0">
                <a:latin typeface="Arial" panose="020B0604020202020204" pitchFamily="34" charset="0"/>
                <a:ea typeface="Tahoma" panose="020B0604030504040204" pitchFamily="34" charset="0"/>
                <a:cs typeface="Arial" panose="020B0604020202020204" pitchFamily="34" charset="0"/>
              </a:rPr>
              <a:t>institución de crédito integrante del Sistema Bancario Mexicano</a:t>
            </a:r>
            <a:r>
              <a:rPr lang="es-MX" dirty="0">
                <a:latin typeface="Arial" panose="020B0604020202020204" pitchFamily="34" charset="0"/>
                <a:ea typeface="Tahoma" panose="020B0604030504040204" pitchFamily="34" charset="0"/>
                <a:cs typeface="Arial" panose="020B0604020202020204" pitchFamily="34" charset="0"/>
              </a:rPr>
              <a:t>, para mayor detalle visitar la siguiente liga y leer el comunicado “Bancos Autorizados para emitir Cartas de Crédito”: </a:t>
            </a:r>
            <a:r>
              <a:rPr lang="es-MX" dirty="0">
                <a:latin typeface="Arial" panose="020B0604020202020204" pitchFamily="34" charset="0"/>
                <a:ea typeface="Tahoma" panose="020B0604030504040204" pitchFamily="34" charset="0"/>
                <a:cs typeface="Arial" panose="020B0604020202020204" pitchFamily="34" charset="0"/>
                <a:hlinkClick r:id="rId3"/>
              </a:rPr>
              <a:t>http://cenace.gob.mx/Paginas/Publicas/MercadoOperacion/Garantias.aspx</a:t>
            </a: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lgn="ctr">
              <a:buFont typeface="+mj-lt"/>
              <a:buAutoNum type="arabicPeriod"/>
            </a:pPr>
            <a:endParaRPr lang="es-MX" dirty="0">
              <a:latin typeface="Arial" panose="020B0604020202020204" pitchFamily="34" charset="0"/>
              <a:ea typeface="Tahoma" panose="020B0604030504040204" pitchFamily="34" charset="0"/>
              <a:cs typeface="Arial" panose="020B0604020202020204" pitchFamily="34" charset="0"/>
            </a:endParaRPr>
          </a:p>
          <a:p>
            <a:pPr marL="355600" indent="-355600" algn="just">
              <a:buFont typeface="+mj-lt"/>
              <a:buAutoNum type="arabicPeriod" startAt="3"/>
            </a:pPr>
            <a:r>
              <a:rPr lang="es-MX" dirty="0">
                <a:latin typeface="Arial" panose="020B0604020202020204" pitchFamily="34" charset="0"/>
                <a:ea typeface="Tahoma" panose="020B0604030504040204" pitchFamily="34" charset="0"/>
                <a:cs typeface="Arial" panose="020B0604020202020204" pitchFamily="34" charset="0"/>
              </a:rPr>
              <a:t>Podrá ser presentada en </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Pesos o en Dólare</a:t>
            </a:r>
            <a:r>
              <a:rPr lang="es-MX" dirty="0">
                <a:latin typeface="Arial" panose="020B0604020202020204" pitchFamily="34" charset="0"/>
                <a:ea typeface="Tahoma" panose="020B0604030504040204" pitchFamily="34" charset="0"/>
                <a:cs typeface="Arial" panose="020B0604020202020204" pitchFamily="34" charset="0"/>
              </a:rPr>
              <a:t>s, y su monto deberá ser suficiente de acuerdo al tipo de cambio publicado en el DOF cinco días hábiles antes de su presentación ante CENACE.</a:t>
            </a:r>
          </a:p>
          <a:p>
            <a:pPr marL="355600" indent="-355600" algn="just">
              <a:buFont typeface="+mj-lt"/>
              <a:buAutoNum type="arabicPeriod" startAt="3"/>
            </a:pPr>
            <a:endParaRPr lang="es-MX" dirty="0">
              <a:latin typeface="Arial" panose="020B0604020202020204" pitchFamily="34" charset="0"/>
              <a:ea typeface="Tahoma" panose="020B0604030504040204" pitchFamily="34" charset="0"/>
              <a:cs typeface="Arial" panose="020B0604020202020204" pitchFamily="34" charset="0"/>
            </a:endParaRPr>
          </a:p>
          <a:p>
            <a:pPr marL="355600" indent="-355600" algn="just">
              <a:buFont typeface="+mj-lt"/>
              <a:buAutoNum type="arabicPeriod" startAt="3"/>
            </a:pPr>
            <a:r>
              <a:rPr lang="es-MX" dirty="0">
                <a:latin typeface="Arial" panose="020B0604020202020204" pitchFamily="34" charset="0"/>
                <a:ea typeface="Tahoma" panose="020B0604030504040204" pitchFamily="34" charset="0"/>
                <a:cs typeface="Arial" panose="020B0604020202020204" pitchFamily="34" charset="0"/>
              </a:rPr>
              <a:t>El </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nombre, razón o denominación social </a:t>
            </a:r>
            <a:r>
              <a:rPr lang="es-MX" dirty="0">
                <a:latin typeface="Arial" panose="020B0604020202020204" pitchFamily="34" charset="0"/>
                <a:ea typeface="Tahoma" panose="020B0604030504040204" pitchFamily="34" charset="0"/>
                <a:cs typeface="Arial" panose="020B0604020202020204" pitchFamily="34" charset="0"/>
              </a:rPr>
              <a:t>del Licitante cuyas obligaciones se garantizan deberá ser </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idéntico</a:t>
            </a:r>
            <a:r>
              <a:rPr lang="es-MX" dirty="0">
                <a:latin typeface="Arial" panose="020B0604020202020204" pitchFamily="34" charset="0"/>
                <a:ea typeface="Tahoma" panose="020B0604030504040204" pitchFamily="34" charset="0"/>
                <a:cs typeface="Arial" panose="020B0604020202020204" pitchFamily="34" charset="0"/>
              </a:rPr>
              <a:t> a aquél con el que se </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registró</a:t>
            </a:r>
            <a:r>
              <a:rPr lang="es-MX" dirty="0">
                <a:latin typeface="Arial" panose="020B0604020202020204" pitchFamily="34" charset="0"/>
                <a:ea typeface="Tahoma" panose="020B0604030504040204" pitchFamily="34" charset="0"/>
                <a:cs typeface="Arial" panose="020B0604020202020204" pitchFamily="34" charset="0"/>
              </a:rPr>
              <a:t> el Licitante </a:t>
            </a:r>
            <a:r>
              <a:rPr lang="es-MX" dirty="0">
                <a:effectLst>
                  <a:outerShdw blurRad="38100" dist="38100" dir="2700000" algn="tl">
                    <a:srgbClr val="000000">
                      <a:alpha val="43137"/>
                    </a:srgbClr>
                  </a:outerShdw>
                </a:effectLst>
                <a:latin typeface="Arial" panose="020B0604020202020204" pitchFamily="34" charset="0"/>
                <a:ea typeface="Tahoma" panose="020B0604030504040204" pitchFamily="34" charset="0"/>
                <a:cs typeface="Arial" panose="020B0604020202020204" pitchFamily="34" charset="0"/>
              </a:rPr>
              <a:t>ante CENACE</a:t>
            </a:r>
            <a:r>
              <a:rPr lang="es-MX" dirty="0">
                <a:latin typeface="Arial" panose="020B0604020202020204" pitchFamily="34" charset="0"/>
                <a:ea typeface="Tahoma" panose="020B0604030504040204" pitchFamily="34" charset="0"/>
                <a:cs typeface="Arial" panose="020B0604020202020204" pitchFamily="34" charset="0"/>
              </a:rPr>
              <a:t>.</a:t>
            </a:r>
          </a:p>
          <a:p>
            <a:pPr marL="355600" indent="-355600" algn="just">
              <a:buFont typeface="+mj-lt"/>
              <a:buAutoNum type="arabicPeriod" startAt="3"/>
            </a:pPr>
            <a:r>
              <a:rPr lang="es-MX" dirty="0">
                <a:latin typeface="Arial" panose="020B0604020202020204" pitchFamily="34" charset="0"/>
                <a:ea typeface="Tahoma" panose="020B0604030504040204" pitchFamily="34" charset="0"/>
                <a:cs typeface="Arial" panose="020B0604020202020204" pitchFamily="34" charset="0"/>
              </a:rPr>
              <a:t>La vigencia de Carta de Crédito deberá ser mayor al menos un mes más a la suscripción del contrato de cobertura.</a:t>
            </a:r>
          </a:p>
        </p:txBody>
      </p:sp>
    </p:spTree>
    <p:extLst>
      <p:ext uri="{BB962C8B-B14F-4D97-AF65-F5344CB8AC3E}">
        <p14:creationId xmlns:p14="http://schemas.microsoft.com/office/powerpoint/2010/main" val="134601572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347864" y="188640"/>
            <a:ext cx="5328592"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Como presentar las Garantías de Seriedad</a:t>
            </a:r>
            <a:endParaRPr lang="x-none" sz="2200" b="1" dirty="0">
              <a:ea typeface="Tahoma" charset="0"/>
              <a:cs typeface="Arial" panose="020B0604020202020204" pitchFamily="34" charset="0"/>
            </a:endParaRPr>
          </a:p>
        </p:txBody>
      </p:sp>
      <p:sp>
        <p:nvSpPr>
          <p:cNvPr id="6" name="Rectángulo 5"/>
          <p:cNvSpPr/>
          <p:nvPr/>
        </p:nvSpPr>
        <p:spPr>
          <a:xfrm>
            <a:off x="899592" y="1484784"/>
            <a:ext cx="7136468" cy="4185761"/>
          </a:xfrm>
          <a:prstGeom prst="rect">
            <a:avLst/>
          </a:prstGeom>
        </p:spPr>
        <p:txBody>
          <a:bodyPr wrap="square">
            <a:spAutoFit/>
          </a:bodyPr>
          <a:lstStyle/>
          <a:p>
            <a:pPr algn="just">
              <a:spcAft>
                <a:spcPts val="1200"/>
              </a:spcAft>
            </a:pPr>
            <a:r>
              <a:rPr lang="es-MX" dirty="0">
                <a:latin typeface="Arial" panose="020B0604020202020204" pitchFamily="34" charset="0"/>
                <a:ea typeface="Tahoma" panose="020B0604030504040204" pitchFamily="34" charset="0"/>
                <a:cs typeface="Arial" panose="020B0604020202020204" pitchFamily="34" charset="0"/>
              </a:rPr>
              <a:t>Los Licitantes de la Subasta deberán presentar la Garantía de Seriedad:</a:t>
            </a:r>
          </a:p>
          <a:p>
            <a:pPr marL="541338" indent="-541338" algn="just">
              <a:spcAft>
                <a:spcPts val="1200"/>
              </a:spcAf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En forma física</a:t>
            </a:r>
          </a:p>
          <a:p>
            <a:pPr marL="541338" indent="-541338" algn="just">
              <a:spcAft>
                <a:spcPts val="1200"/>
              </a:spcAf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Fecha Inicial de entrega: a partir de que presentó su solicitud de precalificación.</a:t>
            </a:r>
          </a:p>
          <a:p>
            <a:pPr marL="541338" indent="-541338" algn="just">
              <a:spcAft>
                <a:spcPts val="1200"/>
              </a:spcAf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Fecha Límite de entrega: hasta la fecha límite indicada en el Calendario de la Subasta para tal efecto.</a:t>
            </a:r>
          </a:p>
          <a:p>
            <a:pPr marL="541338" indent="-541338" algn="just">
              <a:spcAft>
                <a:spcPts val="1200"/>
              </a:spcAf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Deberá cumplir con lo previsto en el Manual, así como en las Bases de Licitación SLP-1/2017 y con el Formato </a:t>
            </a:r>
            <a:r>
              <a:rPr lang="es-MX" dirty="0" err="1">
                <a:latin typeface="Arial" panose="020B0604020202020204" pitchFamily="34" charset="0"/>
                <a:ea typeface="Tahoma" panose="020B0604030504040204" pitchFamily="34" charset="0"/>
                <a:cs typeface="Arial" panose="020B0604020202020204" pitchFamily="34" charset="0"/>
              </a:rPr>
              <a:t>correspondiete</a:t>
            </a:r>
            <a:r>
              <a:rPr lang="es-MX" dirty="0">
                <a:latin typeface="Arial" panose="020B0604020202020204" pitchFamily="34" charset="0"/>
                <a:ea typeface="Tahoma" panose="020B0604030504040204" pitchFamily="34" charset="0"/>
                <a:cs typeface="Arial" panose="020B0604020202020204" pitchFamily="34" charset="0"/>
              </a:rPr>
              <a:t>. </a:t>
            </a:r>
          </a:p>
          <a:p>
            <a:pPr marL="541338" indent="-541338" algn="just">
              <a:spcAft>
                <a:spcPts val="1200"/>
              </a:spcAft>
              <a:buFont typeface="+mj-lt"/>
              <a:buAutoNum type="alphaLcParenR"/>
            </a:pPr>
            <a:r>
              <a:rPr lang="es-MX" dirty="0">
                <a:latin typeface="Arial" panose="020B0604020202020204" pitchFamily="34" charset="0"/>
                <a:ea typeface="Tahoma" panose="020B0604030504040204" pitchFamily="34" charset="0"/>
                <a:cs typeface="Arial" panose="020B0604020202020204" pitchFamily="34" charset="0"/>
              </a:rPr>
              <a:t>Dicha Garantía de Seriedad podrá exhibirse en uno o varios instrumentos.</a:t>
            </a:r>
          </a:p>
        </p:txBody>
      </p:sp>
    </p:spTree>
    <p:extLst>
      <p:ext uri="{BB962C8B-B14F-4D97-AF65-F5344CB8AC3E}">
        <p14:creationId xmlns:p14="http://schemas.microsoft.com/office/powerpoint/2010/main" val="170584449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txBox="1">
            <a:spLocks/>
          </p:cNvSpPr>
          <p:nvPr/>
        </p:nvSpPr>
        <p:spPr>
          <a:xfrm>
            <a:off x="3347864" y="188640"/>
            <a:ext cx="5328592" cy="864096"/>
          </a:xfrm>
          <a:prstGeom prst="rect">
            <a:avLst/>
          </a:prstGeom>
        </p:spPr>
        <p:txBody>
          <a:bodyPr vert="horz" lIns="91440" tIns="45720" rIns="91440" bIns="45720" rtlCol="0" anchor="ctr">
            <a:noAutofit/>
          </a:bodyPr>
          <a:lstStyle>
            <a:lvl1pPr algn="r" defTabSz="914400" rtl="0" eaLnBrk="1" latinLnBrk="0" hangingPunct="1">
              <a:spcBef>
                <a:spcPct val="0"/>
              </a:spcBef>
              <a:buNone/>
              <a:defRPr sz="2400" kern="1200">
                <a:solidFill>
                  <a:schemeClr val="tx1">
                    <a:lumMod val="65000"/>
                    <a:lumOff val="35000"/>
                  </a:schemeClr>
                </a:solidFill>
                <a:latin typeface="Trajan Pro" pitchFamily="18" charset="0"/>
                <a:ea typeface="+mj-ea"/>
                <a:cs typeface="+mj-cs"/>
              </a:defRPr>
            </a:lvl1pPr>
          </a:lstStyle>
          <a:p>
            <a:r>
              <a:rPr lang="es-ES_tradnl" sz="2200" b="1" dirty="0">
                <a:ea typeface="Tahoma" charset="0"/>
                <a:cs typeface="Arial" panose="020B0604020202020204" pitchFamily="34" charset="0"/>
              </a:rPr>
              <a:t>Omisiones en la SLP</a:t>
            </a:r>
            <a:endParaRPr lang="x-none" sz="2200" b="1" dirty="0">
              <a:ea typeface="Tahoma" charset="0"/>
              <a:cs typeface="Arial" panose="020B0604020202020204" pitchFamily="34" charset="0"/>
            </a:endParaRPr>
          </a:p>
        </p:txBody>
      </p:sp>
      <p:sp>
        <p:nvSpPr>
          <p:cNvPr id="2" name="CuadroTexto 1"/>
          <p:cNvSpPr txBox="1"/>
          <p:nvPr/>
        </p:nvSpPr>
        <p:spPr>
          <a:xfrm>
            <a:off x="741512" y="1484784"/>
            <a:ext cx="7920880" cy="4524315"/>
          </a:xfrm>
          <a:prstGeom prst="rect">
            <a:avLst/>
          </a:prstGeom>
          <a:noFill/>
        </p:spPr>
        <p:txBody>
          <a:bodyPr wrap="square" rtlCol="0">
            <a:spAutoFit/>
          </a:bodyPr>
          <a:lstStyle/>
          <a:p>
            <a:pPr marL="342900" indent="-342900">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Nombre, razón o denominación social del Licitante en la Carta de Crédito diferente al registrado ante CENACE para el proceso de Subasta e incluso que el de Interconexión.</a:t>
            </a:r>
          </a:p>
          <a:p>
            <a:pPr marL="342900" indent="-342900">
              <a:buFont typeface="+mj-lt"/>
              <a:buAutoNum type="arabicPeriod"/>
            </a:pP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Comas, puntos, letras y espacios, demás o de menos al momento de escribir el contenido del Formato</a:t>
            </a:r>
          </a:p>
          <a:p>
            <a:pPr marL="342900" indent="-342900">
              <a:buFont typeface="+mj-lt"/>
              <a:buAutoNum type="arabicPeriod"/>
            </a:pP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Errores en la escritura de las cantidades de la Carta de Crédito tanto en cifre como con letra.</a:t>
            </a:r>
          </a:p>
          <a:p>
            <a:pPr marL="342900" indent="-342900">
              <a:buFont typeface="+mj-lt"/>
              <a:buAutoNum type="arabicPeriod"/>
            </a:pP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Domicilio Fiscal de CENACE </a:t>
            </a:r>
          </a:p>
          <a:p>
            <a:pPr marL="342900" indent="-342900">
              <a:buFont typeface="+mj-lt"/>
              <a:buAutoNum type="arabicPeriod"/>
            </a:pPr>
            <a:endParaRPr lang="es-MX" dirty="0">
              <a:latin typeface="Arial" panose="020B0604020202020204" pitchFamily="34" charset="0"/>
              <a:ea typeface="Tahoma" panose="020B0604030504040204" pitchFamily="34" charset="0"/>
              <a:cs typeface="Arial" panose="020B0604020202020204" pitchFamily="34" charset="0"/>
            </a:endParaRPr>
          </a:p>
          <a:p>
            <a:pPr marL="342900" indent="-342900">
              <a:buFont typeface="+mj-lt"/>
              <a:buAutoNum type="arabicPeriod"/>
            </a:pPr>
            <a:r>
              <a:rPr lang="es-MX" dirty="0">
                <a:latin typeface="Arial" panose="020B0604020202020204" pitchFamily="34" charset="0"/>
                <a:ea typeface="Tahoma" panose="020B0604030504040204" pitchFamily="34" charset="0"/>
                <a:cs typeface="Arial" panose="020B0604020202020204" pitchFamily="34" charset="0"/>
              </a:rPr>
              <a:t>Fecha de vigencia menor a los plazos requeridos por las Bases de Licitación.</a:t>
            </a:r>
          </a:p>
          <a:p>
            <a:pPr marL="342900" indent="-342900">
              <a:buFont typeface="+mj-lt"/>
              <a:buAutoNum type="arabicPeriod"/>
            </a:pPr>
            <a:endParaRPr lang="es-MX" dirty="0">
              <a:latin typeface="Tahoma" panose="020B0604030504040204" pitchFamily="34" charset="0"/>
              <a:ea typeface="Tahoma" panose="020B0604030504040204" pitchFamily="34" charset="0"/>
              <a:cs typeface="Tahoma" panose="020B0604030504040204" pitchFamily="34" charset="0"/>
            </a:endParaRPr>
          </a:p>
          <a:p>
            <a:pPr marL="342900" indent="-342900">
              <a:buFont typeface="+mj-lt"/>
              <a:buAutoNum type="arabicPeriod"/>
            </a:pPr>
            <a:endParaRPr lang="es-MX"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792394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55576" y="2780928"/>
            <a:ext cx="7772400" cy="1470025"/>
          </a:xfrm>
        </p:spPr>
        <p:txBody>
          <a:bodyPr>
            <a:normAutofit/>
          </a:bodyPr>
          <a:lstStyle/>
          <a:p>
            <a:r>
              <a:rPr lang="es-MX" dirty="0"/>
              <a:t>Ajuste de Productos</a:t>
            </a: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2" y="4365104"/>
            <a:ext cx="2095500" cy="2095500"/>
          </a:xfrm>
          <a:prstGeom prst="rect">
            <a:avLst/>
          </a:prstGeom>
        </p:spPr>
      </p:pic>
      <p:sp>
        <p:nvSpPr>
          <p:cNvPr id="5" name="Rectángulo redondeado 4"/>
          <p:cNvSpPr/>
          <p:nvPr/>
        </p:nvSpPr>
        <p:spPr>
          <a:xfrm>
            <a:off x="3563888" y="6063431"/>
            <a:ext cx="2448272" cy="54118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372591030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Zonas de Exportación</a:t>
            </a:r>
          </a:p>
        </p:txBody>
      </p:sp>
      <p:sp>
        <p:nvSpPr>
          <p:cNvPr id="4" name="1 Marcador de número de diapositiva"/>
          <p:cNvSpPr txBox="1">
            <a:spLocks/>
          </p:cNvSpPr>
          <p:nvPr/>
        </p:nvSpPr>
        <p:spPr bwMode="auto">
          <a:xfrm>
            <a:off x="8699500" y="6521450"/>
            <a:ext cx="4445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hangingPunct="1"/>
            <a:fld id="{3B413894-BE5E-4CCA-AB86-E92D054B3B35}" type="slidenum">
              <a:rPr lang="es-MX" altLang="es-MX" sz="1200"/>
              <a:pPr algn="r" eaLnBrk="1" hangingPunct="1"/>
              <a:t>85</a:t>
            </a:fld>
            <a:endParaRPr lang="es-MX" altLang="es-MX" sz="1200" dirty="0"/>
          </a:p>
        </p:txBody>
      </p:sp>
      <p:sp>
        <p:nvSpPr>
          <p:cNvPr id="5" name="8 CuadroTexto"/>
          <p:cNvSpPr txBox="1"/>
          <p:nvPr/>
        </p:nvSpPr>
        <p:spPr>
          <a:xfrm>
            <a:off x="1194582" y="2381956"/>
            <a:ext cx="7760044" cy="1354217"/>
          </a:xfrm>
          <a:prstGeom prst="rect">
            <a:avLst/>
          </a:prstGeom>
          <a:noFill/>
        </p:spPr>
        <p:txBody>
          <a:bodyPr wrap="square" rtlCol="0">
            <a:spAutoFit/>
          </a:bodyPr>
          <a:lstStyle/>
          <a:p>
            <a:pPr marL="285750" indent="-285750" algn="just">
              <a:buFont typeface="Wingdings" pitchFamily="2" charset="2"/>
              <a:buChar char="v"/>
            </a:pPr>
            <a:endParaRPr lang="es-MX" sz="2400" dirty="0"/>
          </a:p>
          <a:p>
            <a:pPr marL="285750" indent="-285750" algn="just">
              <a:buFont typeface="Wingdings" pitchFamily="2" charset="2"/>
              <a:buChar char="v"/>
            </a:pPr>
            <a:endParaRPr lang="es-MX" sz="2400" dirty="0"/>
          </a:p>
          <a:p>
            <a:pPr marL="285750" indent="-285750" algn="just"/>
            <a:endParaRPr lang="es-MX" dirty="0"/>
          </a:p>
          <a:p>
            <a:pPr marL="285750" indent="-285750" algn="just">
              <a:buFont typeface="Arial" panose="020B0604020202020204" pitchFamily="34" charset="0"/>
              <a:buChar char="•"/>
            </a:pPr>
            <a:endParaRPr lang="es-MX" sz="1600" dirty="0"/>
          </a:p>
        </p:txBody>
      </p:sp>
      <p:sp>
        <p:nvSpPr>
          <p:cNvPr id="6" name="Freeform 10"/>
          <p:cNvSpPr>
            <a:spLocks/>
          </p:cNvSpPr>
          <p:nvPr/>
        </p:nvSpPr>
        <p:spPr bwMode="auto">
          <a:xfrm>
            <a:off x="4758172" y="4162395"/>
            <a:ext cx="2796904" cy="1979022"/>
          </a:xfrm>
          <a:custGeom>
            <a:avLst/>
            <a:gdLst>
              <a:gd name="T0" fmla="*/ 2147483647 w 1929"/>
              <a:gd name="T1" fmla="*/ 2147483647 h 1403"/>
              <a:gd name="T2" fmla="*/ 2147483647 w 1929"/>
              <a:gd name="T3" fmla="*/ 2147483647 h 1403"/>
              <a:gd name="T4" fmla="*/ 2147483647 w 1929"/>
              <a:gd name="T5" fmla="*/ 2147483647 h 1403"/>
              <a:gd name="T6" fmla="*/ 2147483647 w 1929"/>
              <a:gd name="T7" fmla="*/ 2147483647 h 1403"/>
              <a:gd name="T8" fmla="*/ 2147483647 w 1929"/>
              <a:gd name="T9" fmla="*/ 2147483647 h 1403"/>
              <a:gd name="T10" fmla="*/ 2147483647 w 1929"/>
              <a:gd name="T11" fmla="*/ 2147483647 h 1403"/>
              <a:gd name="T12" fmla="*/ 2147483647 w 1929"/>
              <a:gd name="T13" fmla="*/ 2147483647 h 1403"/>
              <a:gd name="T14" fmla="*/ 2147483647 w 1929"/>
              <a:gd name="T15" fmla="*/ 2147483647 h 1403"/>
              <a:gd name="T16" fmla="*/ 2147483647 w 1929"/>
              <a:gd name="T17" fmla="*/ 2147483647 h 1403"/>
              <a:gd name="T18" fmla="*/ 2147483647 w 1929"/>
              <a:gd name="T19" fmla="*/ 2147483647 h 1403"/>
              <a:gd name="T20" fmla="*/ 2147483647 w 1929"/>
              <a:gd name="T21" fmla="*/ 2147483647 h 1403"/>
              <a:gd name="T22" fmla="*/ 2147483647 w 1929"/>
              <a:gd name="T23" fmla="*/ 2147483647 h 1403"/>
              <a:gd name="T24" fmla="*/ 2147483647 w 1929"/>
              <a:gd name="T25" fmla="*/ 2147483647 h 1403"/>
              <a:gd name="T26" fmla="*/ 2147483647 w 1929"/>
              <a:gd name="T27" fmla="*/ 2147483647 h 1403"/>
              <a:gd name="T28" fmla="*/ 2147483647 w 1929"/>
              <a:gd name="T29" fmla="*/ 2147483647 h 1403"/>
              <a:gd name="T30" fmla="*/ 2147483647 w 1929"/>
              <a:gd name="T31" fmla="*/ 2147483647 h 1403"/>
              <a:gd name="T32" fmla="*/ 2147483647 w 1929"/>
              <a:gd name="T33" fmla="*/ 2147483647 h 1403"/>
              <a:gd name="T34" fmla="*/ 2147483647 w 1929"/>
              <a:gd name="T35" fmla="*/ 2147483647 h 1403"/>
              <a:gd name="T36" fmla="*/ 2147483647 w 1929"/>
              <a:gd name="T37" fmla="*/ 2147483647 h 1403"/>
              <a:gd name="T38" fmla="*/ 2147483647 w 1929"/>
              <a:gd name="T39" fmla="*/ 2147483647 h 1403"/>
              <a:gd name="T40" fmla="*/ 2147483647 w 1929"/>
              <a:gd name="T41" fmla="*/ 2147483647 h 1403"/>
              <a:gd name="T42" fmla="*/ 2147483647 w 1929"/>
              <a:gd name="T43" fmla="*/ 2147483647 h 1403"/>
              <a:gd name="T44" fmla="*/ 2147483647 w 1929"/>
              <a:gd name="T45" fmla="*/ 2147483647 h 1403"/>
              <a:gd name="T46" fmla="*/ 2147483647 w 1929"/>
              <a:gd name="T47" fmla="*/ 2147483647 h 1403"/>
              <a:gd name="T48" fmla="*/ 2147483647 w 1929"/>
              <a:gd name="T49" fmla="*/ 2147483647 h 1403"/>
              <a:gd name="T50" fmla="*/ 2147483647 w 1929"/>
              <a:gd name="T51" fmla="*/ 2147483647 h 1403"/>
              <a:gd name="T52" fmla="*/ 2147483647 w 1929"/>
              <a:gd name="T53" fmla="*/ 2147483647 h 1403"/>
              <a:gd name="T54" fmla="*/ 2147483647 w 1929"/>
              <a:gd name="T55" fmla="*/ 2147483647 h 1403"/>
              <a:gd name="T56" fmla="*/ 2147483647 w 1929"/>
              <a:gd name="T57" fmla="*/ 2147483647 h 1403"/>
              <a:gd name="T58" fmla="*/ 2147483647 w 1929"/>
              <a:gd name="T59" fmla="*/ 2147483647 h 1403"/>
              <a:gd name="T60" fmla="*/ 2147483647 w 1929"/>
              <a:gd name="T61" fmla="*/ 2147483647 h 1403"/>
              <a:gd name="T62" fmla="*/ 2147483647 w 1929"/>
              <a:gd name="T63" fmla="*/ 2147483647 h 1403"/>
              <a:gd name="T64" fmla="*/ 2147483647 w 1929"/>
              <a:gd name="T65" fmla="*/ 2147483647 h 1403"/>
              <a:gd name="T66" fmla="*/ 2147483647 w 1929"/>
              <a:gd name="T67" fmla="*/ 2147483647 h 1403"/>
              <a:gd name="T68" fmla="*/ 2147483647 w 1929"/>
              <a:gd name="T69" fmla="*/ 2147483647 h 1403"/>
              <a:gd name="T70" fmla="*/ 2147483647 w 1929"/>
              <a:gd name="T71" fmla="*/ 2147483647 h 1403"/>
              <a:gd name="T72" fmla="*/ 2147483647 w 1929"/>
              <a:gd name="T73" fmla="*/ 2147483647 h 1403"/>
              <a:gd name="T74" fmla="*/ 2147483647 w 1929"/>
              <a:gd name="T75" fmla="*/ 2147483647 h 1403"/>
              <a:gd name="T76" fmla="*/ 2147483647 w 1929"/>
              <a:gd name="T77" fmla="*/ 2147483647 h 1403"/>
              <a:gd name="T78" fmla="*/ 2147483647 w 1929"/>
              <a:gd name="T79" fmla="*/ 2147483647 h 1403"/>
              <a:gd name="T80" fmla="*/ 2147483647 w 1929"/>
              <a:gd name="T81" fmla="*/ 2147483647 h 1403"/>
              <a:gd name="T82" fmla="*/ 2147483647 w 1929"/>
              <a:gd name="T83" fmla="*/ 2147483647 h 1403"/>
              <a:gd name="T84" fmla="*/ 2147483647 w 1929"/>
              <a:gd name="T85" fmla="*/ 2147483647 h 1403"/>
              <a:gd name="T86" fmla="*/ 2147483647 w 1929"/>
              <a:gd name="T87" fmla="*/ 2147483647 h 1403"/>
              <a:gd name="T88" fmla="*/ 2147483647 w 1929"/>
              <a:gd name="T89" fmla="*/ 2147483647 h 1403"/>
              <a:gd name="T90" fmla="*/ 2147483647 w 1929"/>
              <a:gd name="T91" fmla="*/ 2147483647 h 1403"/>
              <a:gd name="T92" fmla="*/ 0 w 1929"/>
              <a:gd name="T93" fmla="*/ 2147483647 h 1403"/>
              <a:gd name="T94" fmla="*/ 2147483647 w 1929"/>
              <a:gd name="T95" fmla="*/ 2147483647 h 1403"/>
              <a:gd name="T96" fmla="*/ 2147483647 w 1929"/>
              <a:gd name="T97" fmla="*/ 2147483647 h 1403"/>
              <a:gd name="T98" fmla="*/ 2147483647 w 1929"/>
              <a:gd name="T99" fmla="*/ 2147483647 h 1403"/>
              <a:gd name="T100" fmla="*/ 2147483647 w 1929"/>
              <a:gd name="T101" fmla="*/ 2147483647 h 1403"/>
              <a:gd name="T102" fmla="*/ 2147483647 w 1929"/>
              <a:gd name="T103" fmla="*/ 2147483647 h 1403"/>
              <a:gd name="T104" fmla="*/ 2147483647 w 1929"/>
              <a:gd name="T105" fmla="*/ 2147483647 h 140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29"/>
              <a:gd name="T160" fmla="*/ 0 h 1403"/>
              <a:gd name="T161" fmla="*/ 1929 w 1929"/>
              <a:gd name="T162" fmla="*/ 1403 h 140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29" h="1403">
                <a:moveTo>
                  <a:pt x="547" y="115"/>
                </a:moveTo>
                <a:lnTo>
                  <a:pt x="583" y="79"/>
                </a:lnTo>
                <a:lnTo>
                  <a:pt x="698" y="22"/>
                </a:lnTo>
                <a:lnTo>
                  <a:pt x="712" y="22"/>
                </a:lnTo>
                <a:lnTo>
                  <a:pt x="719" y="0"/>
                </a:lnTo>
                <a:lnTo>
                  <a:pt x="755" y="51"/>
                </a:lnTo>
                <a:lnTo>
                  <a:pt x="799" y="58"/>
                </a:lnTo>
                <a:lnTo>
                  <a:pt x="799" y="115"/>
                </a:lnTo>
                <a:lnTo>
                  <a:pt x="784" y="115"/>
                </a:lnTo>
                <a:lnTo>
                  <a:pt x="777" y="94"/>
                </a:lnTo>
                <a:lnTo>
                  <a:pt x="755" y="79"/>
                </a:lnTo>
                <a:lnTo>
                  <a:pt x="727" y="58"/>
                </a:lnTo>
                <a:lnTo>
                  <a:pt x="712" y="58"/>
                </a:lnTo>
                <a:lnTo>
                  <a:pt x="777" y="130"/>
                </a:lnTo>
                <a:lnTo>
                  <a:pt x="799" y="151"/>
                </a:lnTo>
                <a:lnTo>
                  <a:pt x="799" y="216"/>
                </a:lnTo>
                <a:lnTo>
                  <a:pt x="827" y="230"/>
                </a:lnTo>
                <a:lnTo>
                  <a:pt x="950" y="439"/>
                </a:lnTo>
                <a:lnTo>
                  <a:pt x="1007" y="525"/>
                </a:lnTo>
                <a:lnTo>
                  <a:pt x="1007" y="554"/>
                </a:lnTo>
                <a:lnTo>
                  <a:pt x="1144" y="582"/>
                </a:lnTo>
                <a:lnTo>
                  <a:pt x="1187" y="604"/>
                </a:lnTo>
                <a:lnTo>
                  <a:pt x="1237" y="611"/>
                </a:lnTo>
                <a:lnTo>
                  <a:pt x="1237" y="640"/>
                </a:lnTo>
                <a:lnTo>
                  <a:pt x="1295" y="640"/>
                </a:lnTo>
                <a:lnTo>
                  <a:pt x="1403" y="597"/>
                </a:lnTo>
                <a:lnTo>
                  <a:pt x="1410" y="575"/>
                </a:lnTo>
                <a:lnTo>
                  <a:pt x="1475" y="568"/>
                </a:lnTo>
                <a:lnTo>
                  <a:pt x="1547" y="568"/>
                </a:lnTo>
                <a:lnTo>
                  <a:pt x="1575" y="539"/>
                </a:lnTo>
                <a:lnTo>
                  <a:pt x="1647" y="539"/>
                </a:lnTo>
                <a:lnTo>
                  <a:pt x="1647" y="554"/>
                </a:lnTo>
                <a:lnTo>
                  <a:pt x="1583" y="575"/>
                </a:lnTo>
                <a:lnTo>
                  <a:pt x="1647" y="575"/>
                </a:lnTo>
                <a:lnTo>
                  <a:pt x="1798" y="741"/>
                </a:lnTo>
                <a:lnTo>
                  <a:pt x="1798" y="748"/>
                </a:lnTo>
                <a:lnTo>
                  <a:pt x="1777" y="755"/>
                </a:lnTo>
                <a:lnTo>
                  <a:pt x="1748" y="870"/>
                </a:lnTo>
                <a:lnTo>
                  <a:pt x="1741" y="863"/>
                </a:lnTo>
                <a:lnTo>
                  <a:pt x="1791" y="891"/>
                </a:lnTo>
                <a:lnTo>
                  <a:pt x="1849" y="935"/>
                </a:lnTo>
                <a:lnTo>
                  <a:pt x="1863" y="956"/>
                </a:lnTo>
                <a:lnTo>
                  <a:pt x="1906" y="978"/>
                </a:lnTo>
                <a:lnTo>
                  <a:pt x="1906" y="1014"/>
                </a:lnTo>
                <a:lnTo>
                  <a:pt x="1928" y="1050"/>
                </a:lnTo>
                <a:lnTo>
                  <a:pt x="1877" y="1093"/>
                </a:lnTo>
                <a:lnTo>
                  <a:pt x="1827" y="1093"/>
                </a:lnTo>
                <a:lnTo>
                  <a:pt x="1798" y="1078"/>
                </a:lnTo>
                <a:lnTo>
                  <a:pt x="1726" y="1078"/>
                </a:lnTo>
                <a:lnTo>
                  <a:pt x="1698" y="1064"/>
                </a:lnTo>
                <a:lnTo>
                  <a:pt x="1690" y="1064"/>
                </a:lnTo>
                <a:lnTo>
                  <a:pt x="1662" y="1100"/>
                </a:lnTo>
                <a:lnTo>
                  <a:pt x="1662" y="1129"/>
                </a:lnTo>
                <a:lnTo>
                  <a:pt x="1604" y="1222"/>
                </a:lnTo>
                <a:lnTo>
                  <a:pt x="1647" y="1308"/>
                </a:lnTo>
                <a:lnTo>
                  <a:pt x="1647" y="1337"/>
                </a:lnTo>
                <a:lnTo>
                  <a:pt x="1626" y="1344"/>
                </a:lnTo>
                <a:lnTo>
                  <a:pt x="1604" y="1402"/>
                </a:lnTo>
                <a:lnTo>
                  <a:pt x="1590" y="1380"/>
                </a:lnTo>
                <a:lnTo>
                  <a:pt x="1525" y="1330"/>
                </a:lnTo>
                <a:lnTo>
                  <a:pt x="1496" y="1272"/>
                </a:lnTo>
                <a:lnTo>
                  <a:pt x="1439" y="1244"/>
                </a:lnTo>
                <a:lnTo>
                  <a:pt x="1403" y="1172"/>
                </a:lnTo>
                <a:lnTo>
                  <a:pt x="1295" y="1121"/>
                </a:lnTo>
                <a:lnTo>
                  <a:pt x="1158" y="1028"/>
                </a:lnTo>
                <a:lnTo>
                  <a:pt x="1129" y="1064"/>
                </a:lnTo>
                <a:lnTo>
                  <a:pt x="1065" y="1107"/>
                </a:lnTo>
                <a:lnTo>
                  <a:pt x="1021" y="1114"/>
                </a:lnTo>
                <a:lnTo>
                  <a:pt x="1007" y="1150"/>
                </a:lnTo>
                <a:lnTo>
                  <a:pt x="971" y="1172"/>
                </a:lnTo>
                <a:lnTo>
                  <a:pt x="935" y="1179"/>
                </a:lnTo>
                <a:lnTo>
                  <a:pt x="899" y="1193"/>
                </a:lnTo>
                <a:lnTo>
                  <a:pt x="784" y="1143"/>
                </a:lnTo>
                <a:lnTo>
                  <a:pt x="784" y="1100"/>
                </a:lnTo>
                <a:lnTo>
                  <a:pt x="712" y="1100"/>
                </a:lnTo>
                <a:lnTo>
                  <a:pt x="698" y="1114"/>
                </a:lnTo>
                <a:lnTo>
                  <a:pt x="676" y="1107"/>
                </a:lnTo>
                <a:lnTo>
                  <a:pt x="676" y="1100"/>
                </a:lnTo>
                <a:lnTo>
                  <a:pt x="554" y="1028"/>
                </a:lnTo>
                <a:lnTo>
                  <a:pt x="432" y="1006"/>
                </a:lnTo>
                <a:lnTo>
                  <a:pt x="403" y="985"/>
                </a:lnTo>
                <a:lnTo>
                  <a:pt x="324" y="985"/>
                </a:lnTo>
                <a:lnTo>
                  <a:pt x="324" y="978"/>
                </a:lnTo>
                <a:lnTo>
                  <a:pt x="273" y="978"/>
                </a:lnTo>
                <a:lnTo>
                  <a:pt x="237" y="935"/>
                </a:lnTo>
                <a:lnTo>
                  <a:pt x="166" y="906"/>
                </a:lnTo>
                <a:lnTo>
                  <a:pt x="158" y="906"/>
                </a:lnTo>
                <a:lnTo>
                  <a:pt x="158" y="870"/>
                </a:lnTo>
                <a:lnTo>
                  <a:pt x="158" y="856"/>
                </a:lnTo>
                <a:lnTo>
                  <a:pt x="86" y="827"/>
                </a:lnTo>
                <a:lnTo>
                  <a:pt x="72" y="827"/>
                </a:lnTo>
                <a:lnTo>
                  <a:pt x="79" y="791"/>
                </a:lnTo>
                <a:lnTo>
                  <a:pt x="36" y="755"/>
                </a:lnTo>
                <a:lnTo>
                  <a:pt x="0" y="755"/>
                </a:lnTo>
                <a:lnTo>
                  <a:pt x="72" y="697"/>
                </a:lnTo>
                <a:lnTo>
                  <a:pt x="209" y="626"/>
                </a:lnTo>
                <a:lnTo>
                  <a:pt x="288" y="590"/>
                </a:lnTo>
                <a:lnTo>
                  <a:pt x="453" y="640"/>
                </a:lnTo>
                <a:lnTo>
                  <a:pt x="655" y="554"/>
                </a:lnTo>
                <a:lnTo>
                  <a:pt x="604" y="360"/>
                </a:lnTo>
                <a:lnTo>
                  <a:pt x="604" y="338"/>
                </a:lnTo>
                <a:lnTo>
                  <a:pt x="662" y="273"/>
                </a:lnTo>
                <a:lnTo>
                  <a:pt x="669" y="237"/>
                </a:lnTo>
                <a:lnTo>
                  <a:pt x="626" y="151"/>
                </a:lnTo>
                <a:lnTo>
                  <a:pt x="568" y="180"/>
                </a:lnTo>
                <a:lnTo>
                  <a:pt x="540" y="115"/>
                </a:lnTo>
                <a:lnTo>
                  <a:pt x="547" y="115"/>
                </a:lnTo>
              </a:path>
            </a:pathLst>
          </a:custGeom>
          <a:gradFill>
            <a:gsLst>
              <a:gs pos="0">
                <a:schemeClr val="bg1"/>
              </a:gs>
              <a:gs pos="0">
                <a:srgbClr val="CC99F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790771"/>
            </a:extrusionClr>
          </a:sp3d>
        </p:spPr>
        <p:txBody>
          <a:bodyPr>
            <a:flatTx/>
          </a:bodyPr>
          <a:lstStyle/>
          <a:p>
            <a:endParaRPr lang="es-MX"/>
          </a:p>
        </p:txBody>
      </p:sp>
      <p:sp>
        <p:nvSpPr>
          <p:cNvPr id="7" name="Freeform 2"/>
          <p:cNvSpPr>
            <a:spLocks/>
          </p:cNvSpPr>
          <p:nvPr/>
        </p:nvSpPr>
        <p:spPr bwMode="auto">
          <a:xfrm>
            <a:off x="4616340" y="4467076"/>
            <a:ext cx="1013497" cy="720799"/>
          </a:xfrm>
          <a:custGeom>
            <a:avLst/>
            <a:gdLst>
              <a:gd name="T0" fmla="*/ 0 w 699"/>
              <a:gd name="T1" fmla="*/ 2147483647 h 511"/>
              <a:gd name="T2" fmla="*/ 2147483647 w 699"/>
              <a:gd name="T3" fmla="*/ 2147483647 h 511"/>
              <a:gd name="T4" fmla="*/ 2147483647 w 699"/>
              <a:gd name="T5" fmla="*/ 2147483647 h 511"/>
              <a:gd name="T6" fmla="*/ 2147483647 w 699"/>
              <a:gd name="T7" fmla="*/ 2147483647 h 511"/>
              <a:gd name="T8" fmla="*/ 2147483647 w 699"/>
              <a:gd name="T9" fmla="*/ 2147483647 h 511"/>
              <a:gd name="T10" fmla="*/ 2147483647 w 699"/>
              <a:gd name="T11" fmla="*/ 2147483647 h 511"/>
              <a:gd name="T12" fmla="*/ 2147483647 w 699"/>
              <a:gd name="T13" fmla="*/ 2147483647 h 511"/>
              <a:gd name="T14" fmla="*/ 2147483647 w 699"/>
              <a:gd name="T15" fmla="*/ 2147483647 h 511"/>
              <a:gd name="T16" fmla="*/ 2147483647 w 699"/>
              <a:gd name="T17" fmla="*/ 0 h 511"/>
              <a:gd name="T18" fmla="*/ 2147483647 w 699"/>
              <a:gd name="T19" fmla="*/ 2147483647 h 511"/>
              <a:gd name="T20" fmla="*/ 2147483647 w 699"/>
              <a:gd name="T21" fmla="*/ 2147483647 h 511"/>
              <a:gd name="T22" fmla="*/ 2147483647 w 699"/>
              <a:gd name="T23" fmla="*/ 2147483647 h 511"/>
              <a:gd name="T24" fmla="*/ 2147483647 w 699"/>
              <a:gd name="T25" fmla="*/ 2147483647 h 511"/>
              <a:gd name="T26" fmla="*/ 2147483647 w 699"/>
              <a:gd name="T27" fmla="*/ 2147483647 h 511"/>
              <a:gd name="T28" fmla="*/ 2147483647 w 699"/>
              <a:gd name="T29" fmla="*/ 2147483647 h 511"/>
              <a:gd name="T30" fmla="*/ 2147483647 w 699"/>
              <a:gd name="T31" fmla="*/ 2147483647 h 511"/>
              <a:gd name="T32" fmla="*/ 2147483647 w 699"/>
              <a:gd name="T33" fmla="*/ 2147483647 h 511"/>
              <a:gd name="T34" fmla="*/ 2147483647 w 699"/>
              <a:gd name="T35" fmla="*/ 2147483647 h 511"/>
              <a:gd name="T36" fmla="*/ 2147483647 w 699"/>
              <a:gd name="T37" fmla="*/ 2147483647 h 511"/>
              <a:gd name="T38" fmla="*/ 2147483647 w 699"/>
              <a:gd name="T39" fmla="*/ 2147483647 h 511"/>
              <a:gd name="T40" fmla="*/ 2147483647 w 699"/>
              <a:gd name="T41" fmla="*/ 2147483647 h 511"/>
              <a:gd name="T42" fmla="*/ 0 w 699"/>
              <a:gd name="T43" fmla="*/ 2147483647 h 511"/>
              <a:gd name="T44" fmla="*/ 2147483647 w 699"/>
              <a:gd name="T45" fmla="*/ 2147483647 h 511"/>
              <a:gd name="T46" fmla="*/ 0 w 699"/>
              <a:gd name="T47" fmla="*/ 2147483647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99"/>
              <a:gd name="T73" fmla="*/ 0 h 511"/>
              <a:gd name="T74" fmla="*/ 699 w 699"/>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99" h="511">
                <a:moveTo>
                  <a:pt x="0" y="510"/>
                </a:moveTo>
                <a:lnTo>
                  <a:pt x="7" y="474"/>
                </a:lnTo>
                <a:lnTo>
                  <a:pt x="51" y="373"/>
                </a:lnTo>
                <a:lnTo>
                  <a:pt x="209" y="287"/>
                </a:lnTo>
                <a:lnTo>
                  <a:pt x="273" y="280"/>
                </a:lnTo>
                <a:lnTo>
                  <a:pt x="281" y="280"/>
                </a:lnTo>
                <a:lnTo>
                  <a:pt x="367" y="201"/>
                </a:lnTo>
                <a:lnTo>
                  <a:pt x="374" y="150"/>
                </a:lnTo>
                <a:lnTo>
                  <a:pt x="640" y="0"/>
                </a:lnTo>
                <a:lnTo>
                  <a:pt x="698" y="71"/>
                </a:lnTo>
                <a:lnTo>
                  <a:pt x="633" y="165"/>
                </a:lnTo>
                <a:lnTo>
                  <a:pt x="669" y="330"/>
                </a:lnTo>
                <a:lnTo>
                  <a:pt x="489" y="388"/>
                </a:lnTo>
                <a:lnTo>
                  <a:pt x="331" y="352"/>
                </a:lnTo>
                <a:lnTo>
                  <a:pt x="130" y="438"/>
                </a:lnTo>
                <a:lnTo>
                  <a:pt x="65" y="488"/>
                </a:lnTo>
                <a:lnTo>
                  <a:pt x="58" y="488"/>
                </a:lnTo>
                <a:lnTo>
                  <a:pt x="51" y="488"/>
                </a:lnTo>
                <a:lnTo>
                  <a:pt x="36" y="495"/>
                </a:lnTo>
                <a:lnTo>
                  <a:pt x="15" y="503"/>
                </a:lnTo>
                <a:lnTo>
                  <a:pt x="7" y="503"/>
                </a:lnTo>
                <a:lnTo>
                  <a:pt x="0" y="510"/>
                </a:lnTo>
                <a:lnTo>
                  <a:pt x="7" y="495"/>
                </a:lnTo>
                <a:lnTo>
                  <a:pt x="0" y="510"/>
                </a:lnTo>
              </a:path>
            </a:pathLst>
          </a:custGeom>
          <a:gradFill>
            <a:gsLst>
              <a:gs pos="0">
                <a:schemeClr val="bg1"/>
              </a:gs>
              <a:gs pos="0">
                <a:srgbClr val="8EE57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19B737"/>
            </a:extrusionClr>
          </a:sp3d>
        </p:spPr>
        <p:txBody>
          <a:bodyPr>
            <a:flatTx/>
          </a:bodyPr>
          <a:lstStyle/>
          <a:p>
            <a:endParaRPr lang="es-MX"/>
          </a:p>
        </p:txBody>
      </p:sp>
      <p:grpSp>
        <p:nvGrpSpPr>
          <p:cNvPr id="9" name="Group 4"/>
          <p:cNvGrpSpPr>
            <a:grpSpLocks/>
          </p:cNvGrpSpPr>
          <p:nvPr/>
        </p:nvGrpSpPr>
        <p:grpSpPr bwMode="auto">
          <a:xfrm>
            <a:off x="3668541" y="5136539"/>
            <a:ext cx="943901" cy="592437"/>
            <a:chOff x="2244" y="3330"/>
            <a:chExt cx="651" cy="420"/>
          </a:xfrm>
        </p:grpSpPr>
        <p:sp>
          <p:nvSpPr>
            <p:cNvPr id="12" name="Rectangle 5"/>
            <p:cNvSpPr>
              <a:spLocks noChangeArrowheads="1"/>
            </p:cNvSpPr>
            <p:nvPr/>
          </p:nvSpPr>
          <p:spPr bwMode="auto">
            <a:xfrm>
              <a:off x="2244" y="3330"/>
              <a:ext cx="651" cy="192"/>
            </a:xfrm>
            <a:prstGeom prst="rect">
              <a:avLst/>
            </a:prstGeom>
            <a:noFill/>
            <a:ln w="9525">
              <a:noFill/>
              <a:miter lim="800000"/>
              <a:headEnd/>
              <a:tailEnd/>
            </a:ln>
          </p:spPr>
          <p:txBody>
            <a:bodyPr wrap="none" lIns="92075" tIns="46038" rIns="92075" bIns="46038">
              <a:spAutoFit/>
            </a:bodyPr>
            <a:lstStyle/>
            <a:p>
              <a:pPr defTabSz="762000" eaLnBrk="0" hangingPunct="0"/>
              <a:r>
                <a:rPr lang="es-ES_tradnl" sz="1400" b="1">
                  <a:solidFill>
                    <a:schemeClr val="bg1"/>
                  </a:solidFill>
                  <a:latin typeface="Arial" charset="0"/>
                </a:rPr>
                <a:t>CENTRAL</a:t>
              </a:r>
            </a:p>
          </p:txBody>
        </p:sp>
        <p:sp>
          <p:nvSpPr>
            <p:cNvPr id="13" name="Rectangle 6"/>
            <p:cNvSpPr>
              <a:spLocks noChangeArrowheads="1"/>
            </p:cNvSpPr>
            <p:nvPr/>
          </p:nvSpPr>
          <p:spPr bwMode="auto">
            <a:xfrm>
              <a:off x="2287" y="3491"/>
              <a:ext cx="415" cy="173"/>
            </a:xfrm>
            <a:prstGeom prst="rect">
              <a:avLst/>
            </a:prstGeom>
            <a:noFill/>
            <a:ln w="9525">
              <a:noFill/>
              <a:miter lim="800000"/>
              <a:headEnd/>
              <a:tailEnd/>
            </a:ln>
          </p:spPr>
          <p:txBody>
            <a:bodyPr wrap="none" lIns="92075" tIns="46038" rIns="92075" bIns="46038">
              <a:spAutoFit/>
            </a:bodyPr>
            <a:lstStyle/>
            <a:p>
              <a:pPr defTabSz="762000" eaLnBrk="0" hangingPunct="0"/>
              <a:r>
                <a:rPr lang="es-ES_tradnl" sz="1200" dirty="0">
                  <a:solidFill>
                    <a:schemeClr val="bg1"/>
                  </a:solidFill>
                  <a:latin typeface="Arial" charset="0"/>
                </a:rPr>
                <a:t>Distrito</a:t>
              </a:r>
            </a:p>
          </p:txBody>
        </p:sp>
        <p:sp>
          <p:nvSpPr>
            <p:cNvPr id="14" name="Rectangle 7"/>
            <p:cNvSpPr>
              <a:spLocks noChangeArrowheads="1"/>
            </p:cNvSpPr>
            <p:nvPr/>
          </p:nvSpPr>
          <p:spPr bwMode="auto">
            <a:xfrm>
              <a:off x="2287" y="3577"/>
              <a:ext cx="440" cy="173"/>
            </a:xfrm>
            <a:prstGeom prst="rect">
              <a:avLst/>
            </a:prstGeom>
            <a:noFill/>
            <a:ln w="9525">
              <a:noFill/>
              <a:miter lim="800000"/>
              <a:headEnd/>
              <a:tailEnd/>
            </a:ln>
          </p:spPr>
          <p:txBody>
            <a:bodyPr wrap="none" lIns="92075" tIns="46038" rIns="92075" bIns="46038">
              <a:spAutoFit/>
            </a:bodyPr>
            <a:lstStyle/>
            <a:p>
              <a:pPr defTabSz="762000" eaLnBrk="0" hangingPunct="0"/>
              <a:r>
                <a:rPr lang="es-ES_tradnl" sz="1200" dirty="0">
                  <a:solidFill>
                    <a:schemeClr val="bg1"/>
                  </a:solidFill>
                  <a:latin typeface="Arial" charset="0"/>
                </a:rPr>
                <a:t>Federal</a:t>
              </a:r>
            </a:p>
          </p:txBody>
        </p:sp>
      </p:grpSp>
      <p:sp>
        <p:nvSpPr>
          <p:cNvPr id="19" name="Freeform 15"/>
          <p:cNvSpPr>
            <a:spLocks/>
          </p:cNvSpPr>
          <p:nvPr/>
        </p:nvSpPr>
        <p:spPr bwMode="auto">
          <a:xfrm>
            <a:off x="3834723" y="3651771"/>
            <a:ext cx="1660163" cy="1441597"/>
          </a:xfrm>
          <a:custGeom>
            <a:avLst/>
            <a:gdLst>
              <a:gd name="T0" fmla="*/ 2147483647 w 1145"/>
              <a:gd name="T1" fmla="*/ 2147483647 h 1022"/>
              <a:gd name="T2" fmla="*/ 2147483647 w 1145"/>
              <a:gd name="T3" fmla="*/ 2147483647 h 1022"/>
              <a:gd name="T4" fmla="*/ 2147483647 w 1145"/>
              <a:gd name="T5" fmla="*/ 2147483647 h 1022"/>
              <a:gd name="T6" fmla="*/ 2147483647 w 1145"/>
              <a:gd name="T7" fmla="*/ 2147483647 h 1022"/>
              <a:gd name="T8" fmla="*/ 2147483647 w 1145"/>
              <a:gd name="T9" fmla="*/ 2147483647 h 1022"/>
              <a:gd name="T10" fmla="*/ 2147483647 w 1145"/>
              <a:gd name="T11" fmla="*/ 2147483647 h 1022"/>
              <a:gd name="T12" fmla="*/ 2147483647 w 1145"/>
              <a:gd name="T13" fmla="*/ 2147483647 h 1022"/>
              <a:gd name="T14" fmla="*/ 2147483647 w 1145"/>
              <a:gd name="T15" fmla="*/ 0 h 1022"/>
              <a:gd name="T16" fmla="*/ 2147483647 w 1145"/>
              <a:gd name="T17" fmla="*/ 0 h 1022"/>
              <a:gd name="T18" fmla="*/ 2147483647 w 1145"/>
              <a:gd name="T19" fmla="*/ 2147483647 h 1022"/>
              <a:gd name="T20" fmla="*/ 2147483647 w 1145"/>
              <a:gd name="T21" fmla="*/ 2147483647 h 1022"/>
              <a:gd name="T22" fmla="*/ 2147483647 w 1145"/>
              <a:gd name="T23" fmla="*/ 2147483647 h 1022"/>
              <a:gd name="T24" fmla="*/ 2147483647 w 1145"/>
              <a:gd name="T25" fmla="*/ 2147483647 h 1022"/>
              <a:gd name="T26" fmla="*/ 2147483647 w 1145"/>
              <a:gd name="T27" fmla="*/ 2147483647 h 1022"/>
              <a:gd name="T28" fmla="*/ 2147483647 w 1145"/>
              <a:gd name="T29" fmla="*/ 2147483647 h 1022"/>
              <a:gd name="T30" fmla="*/ 2147483647 w 1145"/>
              <a:gd name="T31" fmla="*/ 2147483647 h 1022"/>
              <a:gd name="T32" fmla="*/ 2147483647 w 1145"/>
              <a:gd name="T33" fmla="*/ 2147483647 h 1022"/>
              <a:gd name="T34" fmla="*/ 2147483647 w 1145"/>
              <a:gd name="T35" fmla="*/ 2147483647 h 1022"/>
              <a:gd name="T36" fmla="*/ 2147483647 w 1145"/>
              <a:gd name="T37" fmla="*/ 2147483647 h 1022"/>
              <a:gd name="T38" fmla="*/ 2147483647 w 1145"/>
              <a:gd name="T39" fmla="*/ 2147483647 h 1022"/>
              <a:gd name="T40" fmla="*/ 2147483647 w 1145"/>
              <a:gd name="T41" fmla="*/ 2147483647 h 1022"/>
              <a:gd name="T42" fmla="*/ 2147483647 w 1145"/>
              <a:gd name="T43" fmla="*/ 2147483647 h 1022"/>
              <a:gd name="T44" fmla="*/ 2147483647 w 1145"/>
              <a:gd name="T45" fmla="*/ 2147483647 h 1022"/>
              <a:gd name="T46" fmla="*/ 2147483647 w 1145"/>
              <a:gd name="T47" fmla="*/ 2147483647 h 1022"/>
              <a:gd name="T48" fmla="*/ 2147483647 w 1145"/>
              <a:gd name="T49" fmla="*/ 2147483647 h 1022"/>
              <a:gd name="T50" fmla="*/ 2147483647 w 1145"/>
              <a:gd name="T51" fmla="*/ 2147483647 h 1022"/>
              <a:gd name="T52" fmla="*/ 2147483647 w 1145"/>
              <a:gd name="T53" fmla="*/ 2147483647 h 1022"/>
              <a:gd name="T54" fmla="*/ 2147483647 w 1145"/>
              <a:gd name="T55" fmla="*/ 2147483647 h 1022"/>
              <a:gd name="T56" fmla="*/ 2147483647 w 1145"/>
              <a:gd name="T57" fmla="*/ 2147483647 h 1022"/>
              <a:gd name="T58" fmla="*/ 2147483647 w 1145"/>
              <a:gd name="T59" fmla="*/ 2147483647 h 1022"/>
              <a:gd name="T60" fmla="*/ 2147483647 w 1145"/>
              <a:gd name="T61" fmla="*/ 2147483647 h 1022"/>
              <a:gd name="T62" fmla="*/ 2147483647 w 1145"/>
              <a:gd name="T63" fmla="*/ 2147483647 h 1022"/>
              <a:gd name="T64" fmla="*/ 2147483647 w 1145"/>
              <a:gd name="T65" fmla="*/ 2147483647 h 1022"/>
              <a:gd name="T66" fmla="*/ 2147483647 w 1145"/>
              <a:gd name="T67" fmla="*/ 2147483647 h 1022"/>
              <a:gd name="T68" fmla="*/ 2147483647 w 1145"/>
              <a:gd name="T69" fmla="*/ 2147483647 h 1022"/>
              <a:gd name="T70" fmla="*/ 2147483647 w 1145"/>
              <a:gd name="T71" fmla="*/ 2147483647 h 1022"/>
              <a:gd name="T72" fmla="*/ 2147483647 w 1145"/>
              <a:gd name="T73" fmla="*/ 2147483647 h 1022"/>
              <a:gd name="T74" fmla="*/ 2147483647 w 1145"/>
              <a:gd name="T75" fmla="*/ 2147483647 h 1022"/>
              <a:gd name="T76" fmla="*/ 2147483647 w 1145"/>
              <a:gd name="T77" fmla="*/ 2147483647 h 1022"/>
              <a:gd name="T78" fmla="*/ 2147483647 w 1145"/>
              <a:gd name="T79" fmla="*/ 2147483647 h 1022"/>
              <a:gd name="T80" fmla="*/ 2147483647 w 1145"/>
              <a:gd name="T81" fmla="*/ 2147483647 h 1022"/>
              <a:gd name="T82" fmla="*/ 2147483647 w 1145"/>
              <a:gd name="T83" fmla="*/ 2147483647 h 1022"/>
              <a:gd name="T84" fmla="*/ 2147483647 w 1145"/>
              <a:gd name="T85" fmla="*/ 2147483647 h 1022"/>
              <a:gd name="T86" fmla="*/ 0 w 1145"/>
              <a:gd name="T87" fmla="*/ 2147483647 h 1022"/>
              <a:gd name="T88" fmla="*/ 2147483647 w 1145"/>
              <a:gd name="T89" fmla="*/ 2147483647 h 1022"/>
              <a:gd name="T90" fmla="*/ 2147483647 w 1145"/>
              <a:gd name="T91" fmla="*/ 2147483647 h 1022"/>
              <a:gd name="T92" fmla="*/ 2147483647 w 1145"/>
              <a:gd name="T93" fmla="*/ 2147483647 h 1022"/>
              <a:gd name="T94" fmla="*/ 2147483647 w 1145"/>
              <a:gd name="T95" fmla="*/ 2147483647 h 1022"/>
              <a:gd name="T96" fmla="*/ 2147483647 w 1145"/>
              <a:gd name="T97" fmla="*/ 2147483647 h 1022"/>
              <a:gd name="T98" fmla="*/ 2147483647 w 1145"/>
              <a:gd name="T99" fmla="*/ 2147483647 h 1022"/>
              <a:gd name="T100" fmla="*/ 2147483647 w 1145"/>
              <a:gd name="T101" fmla="*/ 2147483647 h 1022"/>
              <a:gd name="T102" fmla="*/ 2147483647 w 1145"/>
              <a:gd name="T103" fmla="*/ 2147483647 h 1022"/>
              <a:gd name="T104" fmla="*/ 2147483647 w 1145"/>
              <a:gd name="T105" fmla="*/ 2147483647 h 102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45"/>
              <a:gd name="T160" fmla="*/ 0 h 1022"/>
              <a:gd name="T161" fmla="*/ 1145 w 1145"/>
              <a:gd name="T162" fmla="*/ 1022 h 102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45" h="1022">
                <a:moveTo>
                  <a:pt x="50" y="288"/>
                </a:moveTo>
                <a:lnTo>
                  <a:pt x="180" y="230"/>
                </a:lnTo>
                <a:lnTo>
                  <a:pt x="381" y="331"/>
                </a:lnTo>
                <a:lnTo>
                  <a:pt x="475" y="288"/>
                </a:lnTo>
                <a:lnTo>
                  <a:pt x="489" y="245"/>
                </a:lnTo>
                <a:lnTo>
                  <a:pt x="518" y="115"/>
                </a:lnTo>
                <a:lnTo>
                  <a:pt x="525" y="8"/>
                </a:lnTo>
                <a:lnTo>
                  <a:pt x="525" y="0"/>
                </a:lnTo>
                <a:lnTo>
                  <a:pt x="583" y="0"/>
                </a:lnTo>
                <a:lnTo>
                  <a:pt x="762" y="87"/>
                </a:lnTo>
                <a:lnTo>
                  <a:pt x="784" y="94"/>
                </a:lnTo>
                <a:lnTo>
                  <a:pt x="827" y="195"/>
                </a:lnTo>
                <a:lnTo>
                  <a:pt x="885" y="288"/>
                </a:lnTo>
                <a:lnTo>
                  <a:pt x="949" y="360"/>
                </a:lnTo>
                <a:lnTo>
                  <a:pt x="1007" y="381"/>
                </a:lnTo>
                <a:lnTo>
                  <a:pt x="1007" y="475"/>
                </a:lnTo>
                <a:lnTo>
                  <a:pt x="1108" y="496"/>
                </a:lnTo>
                <a:lnTo>
                  <a:pt x="1144" y="540"/>
                </a:lnTo>
                <a:lnTo>
                  <a:pt x="899" y="669"/>
                </a:lnTo>
                <a:lnTo>
                  <a:pt x="899" y="726"/>
                </a:lnTo>
                <a:lnTo>
                  <a:pt x="798" y="798"/>
                </a:lnTo>
                <a:lnTo>
                  <a:pt x="719" y="813"/>
                </a:lnTo>
                <a:lnTo>
                  <a:pt x="568" y="884"/>
                </a:lnTo>
                <a:lnTo>
                  <a:pt x="518" y="1021"/>
                </a:lnTo>
                <a:lnTo>
                  <a:pt x="475" y="1021"/>
                </a:lnTo>
                <a:lnTo>
                  <a:pt x="446" y="985"/>
                </a:lnTo>
                <a:lnTo>
                  <a:pt x="403" y="985"/>
                </a:lnTo>
                <a:lnTo>
                  <a:pt x="374" y="956"/>
                </a:lnTo>
                <a:lnTo>
                  <a:pt x="345" y="935"/>
                </a:lnTo>
                <a:lnTo>
                  <a:pt x="338" y="928"/>
                </a:lnTo>
                <a:lnTo>
                  <a:pt x="324" y="928"/>
                </a:lnTo>
                <a:lnTo>
                  <a:pt x="309" y="870"/>
                </a:lnTo>
                <a:lnTo>
                  <a:pt x="288" y="849"/>
                </a:lnTo>
                <a:lnTo>
                  <a:pt x="237" y="834"/>
                </a:lnTo>
                <a:lnTo>
                  <a:pt x="230" y="834"/>
                </a:lnTo>
                <a:lnTo>
                  <a:pt x="223" y="827"/>
                </a:lnTo>
                <a:lnTo>
                  <a:pt x="180" y="834"/>
                </a:lnTo>
                <a:lnTo>
                  <a:pt x="122" y="834"/>
                </a:lnTo>
                <a:lnTo>
                  <a:pt x="108" y="805"/>
                </a:lnTo>
                <a:lnTo>
                  <a:pt x="79" y="762"/>
                </a:lnTo>
                <a:lnTo>
                  <a:pt x="79" y="726"/>
                </a:lnTo>
                <a:lnTo>
                  <a:pt x="29" y="683"/>
                </a:lnTo>
                <a:lnTo>
                  <a:pt x="7" y="626"/>
                </a:lnTo>
                <a:lnTo>
                  <a:pt x="0" y="619"/>
                </a:lnTo>
                <a:lnTo>
                  <a:pt x="50" y="583"/>
                </a:lnTo>
                <a:lnTo>
                  <a:pt x="57" y="568"/>
                </a:lnTo>
                <a:lnTo>
                  <a:pt x="108" y="532"/>
                </a:lnTo>
                <a:lnTo>
                  <a:pt x="108" y="460"/>
                </a:lnTo>
                <a:lnTo>
                  <a:pt x="57" y="396"/>
                </a:lnTo>
                <a:lnTo>
                  <a:pt x="50" y="331"/>
                </a:lnTo>
                <a:lnTo>
                  <a:pt x="57" y="353"/>
                </a:lnTo>
                <a:lnTo>
                  <a:pt x="65" y="288"/>
                </a:lnTo>
                <a:lnTo>
                  <a:pt x="50" y="288"/>
                </a:lnTo>
              </a:path>
            </a:pathLst>
          </a:custGeom>
          <a:gradFill rotWithShape="0">
            <a:gsLst>
              <a:gs pos="0">
                <a:schemeClr val="bg1"/>
              </a:gs>
              <a:gs pos="0">
                <a:srgbClr val="F0AADF"/>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rgbClr val="FD27C5"/>
            </a:extrusionClr>
          </a:sp3d>
        </p:spPr>
        <p:txBody>
          <a:bodyPr>
            <a:flatTx/>
          </a:bodyPr>
          <a:lstStyle/>
          <a:p>
            <a:endParaRPr lang="es-MX"/>
          </a:p>
        </p:txBody>
      </p:sp>
      <p:sp>
        <p:nvSpPr>
          <p:cNvPr id="24" name="Freeform 20"/>
          <p:cNvSpPr>
            <a:spLocks/>
          </p:cNvSpPr>
          <p:nvPr/>
        </p:nvSpPr>
        <p:spPr bwMode="auto">
          <a:xfrm>
            <a:off x="3369298" y="1957684"/>
            <a:ext cx="1419475" cy="2069297"/>
          </a:xfrm>
          <a:custGeom>
            <a:avLst/>
            <a:gdLst>
              <a:gd name="T0" fmla="*/ 2147483647 w 979"/>
              <a:gd name="T1" fmla="*/ 2147483647 h 1467"/>
              <a:gd name="T2" fmla="*/ 2147483647 w 979"/>
              <a:gd name="T3" fmla="*/ 2147483647 h 1467"/>
              <a:gd name="T4" fmla="*/ 2147483647 w 979"/>
              <a:gd name="T5" fmla="*/ 0 h 1467"/>
              <a:gd name="T6" fmla="*/ 2147483647 w 979"/>
              <a:gd name="T7" fmla="*/ 2147483647 h 1467"/>
              <a:gd name="T8" fmla="*/ 2147483647 w 979"/>
              <a:gd name="T9" fmla="*/ 2147483647 h 1467"/>
              <a:gd name="T10" fmla="*/ 2147483647 w 979"/>
              <a:gd name="T11" fmla="*/ 2147483647 h 1467"/>
              <a:gd name="T12" fmla="*/ 2147483647 w 979"/>
              <a:gd name="T13" fmla="*/ 2147483647 h 1467"/>
              <a:gd name="T14" fmla="*/ 2147483647 w 979"/>
              <a:gd name="T15" fmla="*/ 2147483647 h 1467"/>
              <a:gd name="T16" fmla="*/ 2147483647 w 979"/>
              <a:gd name="T17" fmla="*/ 2147483647 h 1467"/>
              <a:gd name="T18" fmla="*/ 2147483647 w 979"/>
              <a:gd name="T19" fmla="*/ 2147483647 h 1467"/>
              <a:gd name="T20" fmla="*/ 2147483647 w 979"/>
              <a:gd name="T21" fmla="*/ 2147483647 h 1467"/>
              <a:gd name="T22" fmla="*/ 2147483647 w 979"/>
              <a:gd name="T23" fmla="*/ 2147483647 h 1467"/>
              <a:gd name="T24" fmla="*/ 2147483647 w 979"/>
              <a:gd name="T25" fmla="*/ 2147483647 h 1467"/>
              <a:gd name="T26" fmla="*/ 2147483647 w 979"/>
              <a:gd name="T27" fmla="*/ 2147483647 h 1467"/>
              <a:gd name="T28" fmla="*/ 2147483647 w 979"/>
              <a:gd name="T29" fmla="*/ 2147483647 h 1467"/>
              <a:gd name="T30" fmla="*/ 2147483647 w 979"/>
              <a:gd name="T31" fmla="*/ 2147483647 h 1467"/>
              <a:gd name="T32" fmla="*/ 2147483647 w 979"/>
              <a:gd name="T33" fmla="*/ 2147483647 h 1467"/>
              <a:gd name="T34" fmla="*/ 2147483647 w 979"/>
              <a:gd name="T35" fmla="*/ 2147483647 h 1467"/>
              <a:gd name="T36" fmla="*/ 2147483647 w 979"/>
              <a:gd name="T37" fmla="*/ 2147483647 h 1467"/>
              <a:gd name="T38" fmla="*/ 2147483647 w 979"/>
              <a:gd name="T39" fmla="*/ 2147483647 h 1467"/>
              <a:gd name="T40" fmla="*/ 2147483647 w 979"/>
              <a:gd name="T41" fmla="*/ 2147483647 h 1467"/>
              <a:gd name="T42" fmla="*/ 2147483647 w 979"/>
              <a:gd name="T43" fmla="*/ 2147483647 h 1467"/>
              <a:gd name="T44" fmla="*/ 2147483647 w 979"/>
              <a:gd name="T45" fmla="*/ 2147483647 h 1467"/>
              <a:gd name="T46" fmla="*/ 2147483647 w 979"/>
              <a:gd name="T47" fmla="*/ 2147483647 h 1467"/>
              <a:gd name="T48" fmla="*/ 2147483647 w 979"/>
              <a:gd name="T49" fmla="*/ 2147483647 h 1467"/>
              <a:gd name="T50" fmla="*/ 2147483647 w 979"/>
              <a:gd name="T51" fmla="*/ 2147483647 h 1467"/>
              <a:gd name="T52" fmla="*/ 2147483647 w 979"/>
              <a:gd name="T53" fmla="*/ 2147483647 h 1467"/>
              <a:gd name="T54" fmla="*/ 2147483647 w 979"/>
              <a:gd name="T55" fmla="*/ 2147483647 h 1467"/>
              <a:gd name="T56" fmla="*/ 2147483647 w 979"/>
              <a:gd name="T57" fmla="*/ 2147483647 h 1467"/>
              <a:gd name="T58" fmla="*/ 2147483647 w 979"/>
              <a:gd name="T59" fmla="*/ 2147483647 h 1467"/>
              <a:gd name="T60" fmla="*/ 2147483647 w 979"/>
              <a:gd name="T61" fmla="*/ 2147483647 h 1467"/>
              <a:gd name="T62" fmla="*/ 2147483647 w 979"/>
              <a:gd name="T63" fmla="*/ 2147483647 h 1467"/>
              <a:gd name="T64" fmla="*/ 2147483647 w 979"/>
              <a:gd name="T65" fmla="*/ 2147483647 h 1467"/>
              <a:gd name="T66" fmla="*/ 2147483647 w 979"/>
              <a:gd name="T67" fmla="*/ 2147483647 h 1467"/>
              <a:gd name="T68" fmla="*/ 2147483647 w 979"/>
              <a:gd name="T69" fmla="*/ 2147483647 h 1467"/>
              <a:gd name="T70" fmla="*/ 0 w 979"/>
              <a:gd name="T71" fmla="*/ 2147483647 h 1467"/>
              <a:gd name="T72" fmla="*/ 2147483647 w 979"/>
              <a:gd name="T73" fmla="*/ 2147483647 h 14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79"/>
              <a:gd name="T112" fmla="*/ 0 h 1467"/>
              <a:gd name="T113" fmla="*/ 979 w 979"/>
              <a:gd name="T114" fmla="*/ 1467 h 146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79" h="1467">
                <a:moveTo>
                  <a:pt x="43" y="93"/>
                </a:moveTo>
                <a:lnTo>
                  <a:pt x="86" y="93"/>
                </a:lnTo>
                <a:lnTo>
                  <a:pt x="86" y="0"/>
                </a:lnTo>
                <a:lnTo>
                  <a:pt x="345" y="50"/>
                </a:lnTo>
                <a:lnTo>
                  <a:pt x="381" y="122"/>
                </a:lnTo>
                <a:lnTo>
                  <a:pt x="417" y="122"/>
                </a:lnTo>
                <a:lnTo>
                  <a:pt x="489" y="201"/>
                </a:lnTo>
                <a:lnTo>
                  <a:pt x="525" y="223"/>
                </a:lnTo>
                <a:lnTo>
                  <a:pt x="532" y="230"/>
                </a:lnTo>
                <a:lnTo>
                  <a:pt x="546" y="259"/>
                </a:lnTo>
                <a:lnTo>
                  <a:pt x="554" y="280"/>
                </a:lnTo>
                <a:lnTo>
                  <a:pt x="561" y="302"/>
                </a:lnTo>
                <a:lnTo>
                  <a:pt x="561" y="323"/>
                </a:lnTo>
                <a:lnTo>
                  <a:pt x="568" y="381"/>
                </a:lnTo>
                <a:lnTo>
                  <a:pt x="604" y="417"/>
                </a:lnTo>
                <a:lnTo>
                  <a:pt x="705" y="453"/>
                </a:lnTo>
                <a:lnTo>
                  <a:pt x="726" y="453"/>
                </a:lnTo>
                <a:lnTo>
                  <a:pt x="755" y="489"/>
                </a:lnTo>
                <a:lnTo>
                  <a:pt x="776" y="460"/>
                </a:lnTo>
                <a:lnTo>
                  <a:pt x="798" y="431"/>
                </a:lnTo>
                <a:lnTo>
                  <a:pt x="798" y="424"/>
                </a:lnTo>
                <a:lnTo>
                  <a:pt x="820" y="366"/>
                </a:lnTo>
                <a:lnTo>
                  <a:pt x="856" y="323"/>
                </a:lnTo>
                <a:lnTo>
                  <a:pt x="906" y="323"/>
                </a:lnTo>
                <a:lnTo>
                  <a:pt x="913" y="330"/>
                </a:lnTo>
                <a:lnTo>
                  <a:pt x="798" y="697"/>
                </a:lnTo>
                <a:lnTo>
                  <a:pt x="978" y="970"/>
                </a:lnTo>
                <a:lnTo>
                  <a:pt x="978" y="1193"/>
                </a:lnTo>
                <a:lnTo>
                  <a:pt x="870" y="1135"/>
                </a:lnTo>
                <a:lnTo>
                  <a:pt x="805" y="1135"/>
                </a:lnTo>
                <a:lnTo>
                  <a:pt x="805" y="1265"/>
                </a:lnTo>
                <a:lnTo>
                  <a:pt x="762" y="1416"/>
                </a:lnTo>
                <a:lnTo>
                  <a:pt x="762" y="1430"/>
                </a:lnTo>
                <a:lnTo>
                  <a:pt x="676" y="1466"/>
                </a:lnTo>
                <a:lnTo>
                  <a:pt x="467" y="1373"/>
                </a:lnTo>
                <a:lnTo>
                  <a:pt x="0" y="704"/>
                </a:lnTo>
                <a:lnTo>
                  <a:pt x="43" y="93"/>
                </a:lnTo>
              </a:path>
            </a:pathLst>
          </a:custGeom>
          <a:gradFill rotWithShape="0">
            <a:gsLst>
              <a:gs pos="0">
                <a:schemeClr val="bg1"/>
              </a:gs>
              <a:gs pos="0">
                <a:schemeClr val="accent1">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1">
                <a:lumMod val="75000"/>
              </a:schemeClr>
            </a:extrusionClr>
          </a:sp3d>
        </p:spPr>
        <p:txBody>
          <a:bodyPr>
            <a:flatTx/>
          </a:bodyPr>
          <a:lstStyle/>
          <a:p>
            <a:endParaRPr lang="es-MX"/>
          </a:p>
        </p:txBody>
      </p:sp>
      <p:sp>
        <p:nvSpPr>
          <p:cNvPr id="25" name="Freeform 21"/>
          <p:cNvSpPr>
            <a:spLocks/>
          </p:cNvSpPr>
          <p:nvPr/>
        </p:nvSpPr>
        <p:spPr bwMode="auto">
          <a:xfrm>
            <a:off x="4637981" y="2385084"/>
            <a:ext cx="1284633" cy="1918367"/>
          </a:xfrm>
          <a:custGeom>
            <a:avLst/>
            <a:gdLst>
              <a:gd name="T0" fmla="*/ 2147483647 w 886"/>
              <a:gd name="T1" fmla="*/ 0 h 1360"/>
              <a:gd name="T2" fmla="*/ 2147483647 w 886"/>
              <a:gd name="T3" fmla="*/ 2147483647 h 1360"/>
              <a:gd name="T4" fmla="*/ 2147483647 w 886"/>
              <a:gd name="T5" fmla="*/ 2147483647 h 1360"/>
              <a:gd name="T6" fmla="*/ 2147483647 w 886"/>
              <a:gd name="T7" fmla="*/ 2147483647 h 1360"/>
              <a:gd name="T8" fmla="*/ 2147483647 w 886"/>
              <a:gd name="T9" fmla="*/ 2147483647 h 1360"/>
              <a:gd name="T10" fmla="*/ 2147483647 w 886"/>
              <a:gd name="T11" fmla="*/ 2147483647 h 1360"/>
              <a:gd name="T12" fmla="*/ 2147483647 w 886"/>
              <a:gd name="T13" fmla="*/ 2147483647 h 1360"/>
              <a:gd name="T14" fmla="*/ 2147483647 w 886"/>
              <a:gd name="T15" fmla="*/ 2147483647 h 1360"/>
              <a:gd name="T16" fmla="*/ 2147483647 w 886"/>
              <a:gd name="T17" fmla="*/ 2147483647 h 1360"/>
              <a:gd name="T18" fmla="*/ 2147483647 w 886"/>
              <a:gd name="T19" fmla="*/ 2147483647 h 1360"/>
              <a:gd name="T20" fmla="*/ 2147483647 w 886"/>
              <a:gd name="T21" fmla="*/ 2147483647 h 1360"/>
              <a:gd name="T22" fmla="*/ 2147483647 w 886"/>
              <a:gd name="T23" fmla="*/ 2147483647 h 1360"/>
              <a:gd name="T24" fmla="*/ 2147483647 w 886"/>
              <a:gd name="T25" fmla="*/ 2147483647 h 1360"/>
              <a:gd name="T26" fmla="*/ 2147483647 w 886"/>
              <a:gd name="T27" fmla="*/ 2147483647 h 1360"/>
              <a:gd name="T28" fmla="*/ 2147483647 w 886"/>
              <a:gd name="T29" fmla="*/ 2147483647 h 1360"/>
              <a:gd name="T30" fmla="*/ 2147483647 w 886"/>
              <a:gd name="T31" fmla="*/ 2147483647 h 1360"/>
              <a:gd name="T32" fmla="*/ 2147483647 w 886"/>
              <a:gd name="T33" fmla="*/ 2147483647 h 1360"/>
              <a:gd name="T34" fmla="*/ 2147483647 w 886"/>
              <a:gd name="T35" fmla="*/ 2147483647 h 1360"/>
              <a:gd name="T36" fmla="*/ 2147483647 w 886"/>
              <a:gd name="T37" fmla="*/ 2147483647 h 1360"/>
              <a:gd name="T38" fmla="*/ 2147483647 w 886"/>
              <a:gd name="T39" fmla="*/ 2147483647 h 1360"/>
              <a:gd name="T40" fmla="*/ 2147483647 w 886"/>
              <a:gd name="T41" fmla="*/ 2147483647 h 1360"/>
              <a:gd name="T42" fmla="*/ 2147483647 w 886"/>
              <a:gd name="T43" fmla="*/ 2147483647 h 1360"/>
              <a:gd name="T44" fmla="*/ 2147483647 w 886"/>
              <a:gd name="T45" fmla="*/ 2147483647 h 1360"/>
              <a:gd name="T46" fmla="*/ 2147483647 w 886"/>
              <a:gd name="T47" fmla="*/ 2147483647 h 1360"/>
              <a:gd name="T48" fmla="*/ 2147483647 w 886"/>
              <a:gd name="T49" fmla="*/ 2147483647 h 1360"/>
              <a:gd name="T50" fmla="*/ 2147483647 w 886"/>
              <a:gd name="T51" fmla="*/ 2147483647 h 1360"/>
              <a:gd name="T52" fmla="*/ 2147483647 w 886"/>
              <a:gd name="T53" fmla="*/ 2147483647 h 1360"/>
              <a:gd name="T54" fmla="*/ 2147483647 w 886"/>
              <a:gd name="T55" fmla="*/ 2147483647 h 1360"/>
              <a:gd name="T56" fmla="*/ 2147483647 w 886"/>
              <a:gd name="T57" fmla="*/ 2147483647 h 1360"/>
              <a:gd name="T58" fmla="*/ 2147483647 w 886"/>
              <a:gd name="T59" fmla="*/ 2147483647 h 1360"/>
              <a:gd name="T60" fmla="*/ 2147483647 w 886"/>
              <a:gd name="T61" fmla="*/ 2147483647 h 1360"/>
              <a:gd name="T62" fmla="*/ 2147483647 w 886"/>
              <a:gd name="T63" fmla="*/ 2147483647 h 1360"/>
              <a:gd name="T64" fmla="*/ 2147483647 w 886"/>
              <a:gd name="T65" fmla="*/ 2147483647 h 1360"/>
              <a:gd name="T66" fmla="*/ 2147483647 w 886"/>
              <a:gd name="T67" fmla="*/ 2147483647 h 1360"/>
              <a:gd name="T68" fmla="*/ 2147483647 w 886"/>
              <a:gd name="T69" fmla="*/ 2147483647 h 1360"/>
              <a:gd name="T70" fmla="*/ 2147483647 w 886"/>
              <a:gd name="T71" fmla="*/ 2147483647 h 1360"/>
              <a:gd name="T72" fmla="*/ 2147483647 w 886"/>
              <a:gd name="T73" fmla="*/ 2147483647 h 1360"/>
              <a:gd name="T74" fmla="*/ 2147483647 w 886"/>
              <a:gd name="T75" fmla="*/ 2147483647 h 1360"/>
              <a:gd name="T76" fmla="*/ 2147483647 w 886"/>
              <a:gd name="T77" fmla="*/ 2147483647 h 1360"/>
              <a:gd name="T78" fmla="*/ 2147483647 w 886"/>
              <a:gd name="T79" fmla="*/ 2147483647 h 1360"/>
              <a:gd name="T80" fmla="*/ 2147483647 w 886"/>
              <a:gd name="T81" fmla="*/ 2147483647 h 1360"/>
              <a:gd name="T82" fmla="*/ 2147483647 w 886"/>
              <a:gd name="T83" fmla="*/ 2147483647 h 1360"/>
              <a:gd name="T84" fmla="*/ 2147483647 w 886"/>
              <a:gd name="T85" fmla="*/ 2147483647 h 1360"/>
              <a:gd name="T86" fmla="*/ 2147483647 w 886"/>
              <a:gd name="T87" fmla="*/ 2147483647 h 1360"/>
              <a:gd name="T88" fmla="*/ 2147483647 w 886"/>
              <a:gd name="T89" fmla="*/ 2147483647 h 1360"/>
              <a:gd name="T90" fmla="*/ 2147483647 w 886"/>
              <a:gd name="T91" fmla="*/ 2147483647 h 1360"/>
              <a:gd name="T92" fmla="*/ 2147483647 w 886"/>
              <a:gd name="T93" fmla="*/ 2147483647 h 1360"/>
              <a:gd name="T94" fmla="*/ 2147483647 w 886"/>
              <a:gd name="T95" fmla="*/ 2147483647 h 1360"/>
              <a:gd name="T96" fmla="*/ 0 w 886"/>
              <a:gd name="T97" fmla="*/ 2147483647 h 1360"/>
              <a:gd name="T98" fmla="*/ 2147483647 w 886"/>
              <a:gd name="T99" fmla="*/ 0 h 13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6"/>
              <a:gd name="T151" fmla="*/ 0 h 1360"/>
              <a:gd name="T152" fmla="*/ 886 w 886"/>
              <a:gd name="T153" fmla="*/ 1360 h 136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6" h="1360">
                <a:moveTo>
                  <a:pt x="115" y="0"/>
                </a:moveTo>
                <a:lnTo>
                  <a:pt x="194" y="22"/>
                </a:lnTo>
                <a:lnTo>
                  <a:pt x="223" y="22"/>
                </a:lnTo>
                <a:lnTo>
                  <a:pt x="352" y="137"/>
                </a:lnTo>
                <a:lnTo>
                  <a:pt x="395" y="216"/>
                </a:lnTo>
                <a:lnTo>
                  <a:pt x="403" y="266"/>
                </a:lnTo>
                <a:lnTo>
                  <a:pt x="431" y="302"/>
                </a:lnTo>
                <a:lnTo>
                  <a:pt x="475" y="331"/>
                </a:lnTo>
                <a:lnTo>
                  <a:pt x="496" y="360"/>
                </a:lnTo>
                <a:lnTo>
                  <a:pt x="503" y="360"/>
                </a:lnTo>
                <a:lnTo>
                  <a:pt x="532" y="439"/>
                </a:lnTo>
                <a:lnTo>
                  <a:pt x="532" y="475"/>
                </a:lnTo>
                <a:lnTo>
                  <a:pt x="597" y="568"/>
                </a:lnTo>
                <a:lnTo>
                  <a:pt x="647" y="568"/>
                </a:lnTo>
                <a:lnTo>
                  <a:pt x="712" y="611"/>
                </a:lnTo>
                <a:lnTo>
                  <a:pt x="870" y="640"/>
                </a:lnTo>
                <a:lnTo>
                  <a:pt x="870" y="633"/>
                </a:lnTo>
                <a:lnTo>
                  <a:pt x="885" y="640"/>
                </a:lnTo>
                <a:lnTo>
                  <a:pt x="885" y="697"/>
                </a:lnTo>
                <a:lnTo>
                  <a:pt x="849" y="719"/>
                </a:lnTo>
                <a:lnTo>
                  <a:pt x="827" y="762"/>
                </a:lnTo>
                <a:lnTo>
                  <a:pt x="798" y="762"/>
                </a:lnTo>
                <a:lnTo>
                  <a:pt x="798" y="748"/>
                </a:lnTo>
                <a:lnTo>
                  <a:pt x="777" y="748"/>
                </a:lnTo>
                <a:lnTo>
                  <a:pt x="726" y="942"/>
                </a:lnTo>
                <a:lnTo>
                  <a:pt x="748" y="942"/>
                </a:lnTo>
                <a:lnTo>
                  <a:pt x="791" y="791"/>
                </a:lnTo>
                <a:lnTo>
                  <a:pt x="798" y="791"/>
                </a:lnTo>
                <a:lnTo>
                  <a:pt x="769" y="1006"/>
                </a:lnTo>
                <a:lnTo>
                  <a:pt x="784" y="1014"/>
                </a:lnTo>
                <a:lnTo>
                  <a:pt x="791" y="1014"/>
                </a:lnTo>
                <a:lnTo>
                  <a:pt x="784" y="1064"/>
                </a:lnTo>
                <a:lnTo>
                  <a:pt x="784" y="1107"/>
                </a:lnTo>
                <a:lnTo>
                  <a:pt x="769" y="1143"/>
                </a:lnTo>
                <a:lnTo>
                  <a:pt x="762" y="1143"/>
                </a:lnTo>
                <a:lnTo>
                  <a:pt x="726" y="1179"/>
                </a:lnTo>
                <a:lnTo>
                  <a:pt x="791" y="1258"/>
                </a:lnTo>
                <a:lnTo>
                  <a:pt x="654" y="1315"/>
                </a:lnTo>
                <a:lnTo>
                  <a:pt x="597" y="1359"/>
                </a:lnTo>
                <a:lnTo>
                  <a:pt x="503" y="1337"/>
                </a:lnTo>
                <a:lnTo>
                  <a:pt x="503" y="1244"/>
                </a:lnTo>
                <a:lnTo>
                  <a:pt x="453" y="1215"/>
                </a:lnTo>
                <a:lnTo>
                  <a:pt x="403" y="1172"/>
                </a:lnTo>
                <a:lnTo>
                  <a:pt x="403" y="1165"/>
                </a:lnTo>
                <a:lnTo>
                  <a:pt x="359" y="1121"/>
                </a:lnTo>
                <a:lnTo>
                  <a:pt x="266" y="935"/>
                </a:lnTo>
                <a:lnTo>
                  <a:pt x="187" y="906"/>
                </a:lnTo>
                <a:lnTo>
                  <a:pt x="187" y="669"/>
                </a:lnTo>
                <a:lnTo>
                  <a:pt x="0" y="374"/>
                </a:lnTo>
                <a:lnTo>
                  <a:pt x="115" y="0"/>
                </a:lnTo>
              </a:path>
            </a:pathLst>
          </a:custGeom>
          <a:gradFill rotWithShape="0">
            <a:gsLst>
              <a:gs pos="0">
                <a:schemeClr val="bg1"/>
              </a:gs>
              <a:gs pos="0">
                <a:schemeClr val="accent6">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6">
                <a:lumMod val="75000"/>
              </a:schemeClr>
            </a:extrusionClr>
          </a:sp3d>
        </p:spPr>
        <p:txBody>
          <a:bodyPr>
            <a:flatTx/>
          </a:bodyPr>
          <a:lstStyle/>
          <a:p>
            <a:endParaRPr lang="es-MX"/>
          </a:p>
        </p:txBody>
      </p:sp>
      <p:sp>
        <p:nvSpPr>
          <p:cNvPr id="30" name="Freeform 26"/>
          <p:cNvSpPr>
            <a:spLocks/>
          </p:cNvSpPr>
          <p:nvPr/>
        </p:nvSpPr>
        <p:spPr bwMode="auto">
          <a:xfrm>
            <a:off x="7244945" y="4145468"/>
            <a:ext cx="991748" cy="984574"/>
          </a:xfrm>
          <a:custGeom>
            <a:avLst/>
            <a:gdLst>
              <a:gd name="T0" fmla="*/ 2147483647 w 684"/>
              <a:gd name="T1" fmla="*/ 2147483647 h 698"/>
              <a:gd name="T2" fmla="*/ 2147483647 w 684"/>
              <a:gd name="T3" fmla="*/ 2147483647 h 698"/>
              <a:gd name="T4" fmla="*/ 2147483647 w 684"/>
              <a:gd name="T5" fmla="*/ 2147483647 h 698"/>
              <a:gd name="T6" fmla="*/ 2147483647 w 684"/>
              <a:gd name="T7" fmla="*/ 2147483647 h 698"/>
              <a:gd name="T8" fmla="*/ 2147483647 w 684"/>
              <a:gd name="T9" fmla="*/ 2147483647 h 698"/>
              <a:gd name="T10" fmla="*/ 2147483647 w 684"/>
              <a:gd name="T11" fmla="*/ 2147483647 h 698"/>
              <a:gd name="T12" fmla="*/ 2147483647 w 684"/>
              <a:gd name="T13" fmla="*/ 2147483647 h 698"/>
              <a:gd name="T14" fmla="*/ 2147483647 w 684"/>
              <a:gd name="T15" fmla="*/ 0 h 698"/>
              <a:gd name="T16" fmla="*/ 2147483647 w 684"/>
              <a:gd name="T17" fmla="*/ 2147483647 h 698"/>
              <a:gd name="T18" fmla="*/ 2147483647 w 684"/>
              <a:gd name="T19" fmla="*/ 2147483647 h 698"/>
              <a:gd name="T20" fmla="*/ 2147483647 w 684"/>
              <a:gd name="T21" fmla="*/ 2147483647 h 698"/>
              <a:gd name="T22" fmla="*/ 2147483647 w 684"/>
              <a:gd name="T23" fmla="*/ 2147483647 h 698"/>
              <a:gd name="T24" fmla="*/ 2147483647 w 684"/>
              <a:gd name="T25" fmla="*/ 2147483647 h 698"/>
              <a:gd name="T26" fmla="*/ 2147483647 w 684"/>
              <a:gd name="T27" fmla="*/ 2147483647 h 698"/>
              <a:gd name="T28" fmla="*/ 2147483647 w 684"/>
              <a:gd name="T29" fmla="*/ 2147483647 h 698"/>
              <a:gd name="T30" fmla="*/ 2147483647 w 684"/>
              <a:gd name="T31" fmla="*/ 2147483647 h 698"/>
              <a:gd name="T32" fmla="*/ 2147483647 w 684"/>
              <a:gd name="T33" fmla="*/ 2147483647 h 698"/>
              <a:gd name="T34" fmla="*/ 2147483647 w 684"/>
              <a:gd name="T35" fmla="*/ 2147483647 h 698"/>
              <a:gd name="T36" fmla="*/ 2147483647 w 684"/>
              <a:gd name="T37" fmla="*/ 2147483647 h 698"/>
              <a:gd name="T38" fmla="*/ 2147483647 w 684"/>
              <a:gd name="T39" fmla="*/ 2147483647 h 698"/>
              <a:gd name="T40" fmla="*/ 2147483647 w 684"/>
              <a:gd name="T41" fmla="*/ 2147483647 h 698"/>
              <a:gd name="T42" fmla="*/ 2147483647 w 684"/>
              <a:gd name="T43" fmla="*/ 2147483647 h 698"/>
              <a:gd name="T44" fmla="*/ 2147483647 w 684"/>
              <a:gd name="T45" fmla="*/ 2147483647 h 698"/>
              <a:gd name="T46" fmla="*/ 2147483647 w 684"/>
              <a:gd name="T47" fmla="*/ 2147483647 h 698"/>
              <a:gd name="T48" fmla="*/ 2147483647 w 684"/>
              <a:gd name="T49" fmla="*/ 2147483647 h 698"/>
              <a:gd name="T50" fmla="*/ 2147483647 w 684"/>
              <a:gd name="T51" fmla="*/ 2147483647 h 698"/>
              <a:gd name="T52" fmla="*/ 2147483647 w 684"/>
              <a:gd name="T53" fmla="*/ 2147483647 h 698"/>
              <a:gd name="T54" fmla="*/ 2147483647 w 684"/>
              <a:gd name="T55" fmla="*/ 2147483647 h 698"/>
              <a:gd name="T56" fmla="*/ 2147483647 w 684"/>
              <a:gd name="T57" fmla="*/ 2147483647 h 698"/>
              <a:gd name="T58" fmla="*/ 2147483647 w 684"/>
              <a:gd name="T59" fmla="*/ 2147483647 h 698"/>
              <a:gd name="T60" fmla="*/ 2147483647 w 684"/>
              <a:gd name="T61" fmla="*/ 2147483647 h 698"/>
              <a:gd name="T62" fmla="*/ 2147483647 w 684"/>
              <a:gd name="T63" fmla="*/ 2147483647 h 698"/>
              <a:gd name="T64" fmla="*/ 2147483647 w 684"/>
              <a:gd name="T65" fmla="*/ 2147483647 h 69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84"/>
              <a:gd name="T100" fmla="*/ 0 h 698"/>
              <a:gd name="T101" fmla="*/ 684 w 684"/>
              <a:gd name="T102" fmla="*/ 698 h 69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84" h="698">
                <a:moveTo>
                  <a:pt x="158" y="130"/>
                </a:moveTo>
                <a:lnTo>
                  <a:pt x="165" y="130"/>
                </a:lnTo>
                <a:lnTo>
                  <a:pt x="180" y="108"/>
                </a:lnTo>
                <a:lnTo>
                  <a:pt x="194" y="108"/>
                </a:lnTo>
                <a:lnTo>
                  <a:pt x="288" y="79"/>
                </a:lnTo>
                <a:lnTo>
                  <a:pt x="302" y="65"/>
                </a:lnTo>
                <a:lnTo>
                  <a:pt x="309" y="65"/>
                </a:lnTo>
                <a:lnTo>
                  <a:pt x="345" y="58"/>
                </a:lnTo>
                <a:lnTo>
                  <a:pt x="417" y="22"/>
                </a:lnTo>
                <a:lnTo>
                  <a:pt x="489" y="22"/>
                </a:lnTo>
                <a:lnTo>
                  <a:pt x="504" y="15"/>
                </a:lnTo>
                <a:lnTo>
                  <a:pt x="525" y="22"/>
                </a:lnTo>
                <a:lnTo>
                  <a:pt x="532" y="22"/>
                </a:lnTo>
                <a:lnTo>
                  <a:pt x="547" y="29"/>
                </a:lnTo>
                <a:lnTo>
                  <a:pt x="561" y="29"/>
                </a:lnTo>
                <a:lnTo>
                  <a:pt x="626" y="0"/>
                </a:lnTo>
                <a:lnTo>
                  <a:pt x="669" y="0"/>
                </a:lnTo>
                <a:lnTo>
                  <a:pt x="669" y="15"/>
                </a:lnTo>
                <a:lnTo>
                  <a:pt x="683" y="22"/>
                </a:lnTo>
                <a:lnTo>
                  <a:pt x="683" y="123"/>
                </a:lnTo>
                <a:lnTo>
                  <a:pt x="655" y="151"/>
                </a:lnTo>
                <a:lnTo>
                  <a:pt x="655" y="166"/>
                </a:lnTo>
                <a:lnTo>
                  <a:pt x="640" y="187"/>
                </a:lnTo>
                <a:lnTo>
                  <a:pt x="619" y="273"/>
                </a:lnTo>
                <a:lnTo>
                  <a:pt x="604" y="317"/>
                </a:lnTo>
                <a:lnTo>
                  <a:pt x="583" y="345"/>
                </a:lnTo>
                <a:lnTo>
                  <a:pt x="568" y="360"/>
                </a:lnTo>
                <a:lnTo>
                  <a:pt x="568" y="388"/>
                </a:lnTo>
                <a:lnTo>
                  <a:pt x="590" y="410"/>
                </a:lnTo>
                <a:lnTo>
                  <a:pt x="604" y="417"/>
                </a:lnTo>
                <a:lnTo>
                  <a:pt x="604" y="439"/>
                </a:lnTo>
                <a:lnTo>
                  <a:pt x="597" y="475"/>
                </a:lnTo>
                <a:lnTo>
                  <a:pt x="597" y="489"/>
                </a:lnTo>
                <a:lnTo>
                  <a:pt x="590" y="518"/>
                </a:lnTo>
                <a:lnTo>
                  <a:pt x="568" y="547"/>
                </a:lnTo>
                <a:lnTo>
                  <a:pt x="568" y="582"/>
                </a:lnTo>
                <a:lnTo>
                  <a:pt x="532" y="590"/>
                </a:lnTo>
                <a:lnTo>
                  <a:pt x="525" y="590"/>
                </a:lnTo>
                <a:lnTo>
                  <a:pt x="525" y="575"/>
                </a:lnTo>
                <a:lnTo>
                  <a:pt x="518" y="547"/>
                </a:lnTo>
                <a:lnTo>
                  <a:pt x="496" y="568"/>
                </a:lnTo>
                <a:lnTo>
                  <a:pt x="489" y="611"/>
                </a:lnTo>
                <a:lnTo>
                  <a:pt x="460" y="611"/>
                </a:lnTo>
                <a:lnTo>
                  <a:pt x="424" y="640"/>
                </a:lnTo>
                <a:lnTo>
                  <a:pt x="396" y="683"/>
                </a:lnTo>
                <a:lnTo>
                  <a:pt x="331" y="683"/>
                </a:lnTo>
                <a:lnTo>
                  <a:pt x="317" y="676"/>
                </a:lnTo>
                <a:lnTo>
                  <a:pt x="281" y="683"/>
                </a:lnTo>
                <a:lnTo>
                  <a:pt x="259" y="683"/>
                </a:lnTo>
                <a:lnTo>
                  <a:pt x="237" y="697"/>
                </a:lnTo>
                <a:lnTo>
                  <a:pt x="209" y="697"/>
                </a:lnTo>
                <a:lnTo>
                  <a:pt x="187" y="690"/>
                </a:lnTo>
                <a:lnTo>
                  <a:pt x="165" y="683"/>
                </a:lnTo>
                <a:lnTo>
                  <a:pt x="137" y="683"/>
                </a:lnTo>
                <a:lnTo>
                  <a:pt x="0" y="539"/>
                </a:lnTo>
                <a:lnTo>
                  <a:pt x="22" y="539"/>
                </a:lnTo>
                <a:lnTo>
                  <a:pt x="50" y="547"/>
                </a:lnTo>
                <a:lnTo>
                  <a:pt x="50" y="503"/>
                </a:lnTo>
                <a:lnTo>
                  <a:pt x="43" y="503"/>
                </a:lnTo>
                <a:lnTo>
                  <a:pt x="22" y="482"/>
                </a:lnTo>
                <a:lnTo>
                  <a:pt x="58" y="460"/>
                </a:lnTo>
                <a:lnTo>
                  <a:pt x="115" y="396"/>
                </a:lnTo>
                <a:lnTo>
                  <a:pt x="137" y="367"/>
                </a:lnTo>
                <a:lnTo>
                  <a:pt x="151" y="317"/>
                </a:lnTo>
                <a:lnTo>
                  <a:pt x="158" y="288"/>
                </a:lnTo>
                <a:lnTo>
                  <a:pt x="151" y="252"/>
                </a:lnTo>
                <a:lnTo>
                  <a:pt x="158" y="130"/>
                </a:lnTo>
              </a:path>
            </a:pathLst>
          </a:custGeom>
          <a:solidFill>
            <a:schemeClr val="bg1"/>
          </a:solidFill>
          <a:ln w="9525">
            <a:miter lim="800000"/>
            <a:headEnd/>
            <a:tailEnd/>
          </a:ln>
          <a:scene3d>
            <a:camera prst="legacyObliqueTopRight"/>
            <a:lightRig rig="legacyFlat3" dir="b"/>
          </a:scene3d>
          <a:sp3d extrusionH="254000" prstMaterial="legacyMatte">
            <a:bevelT w="13500" h="13500" prst="angle"/>
            <a:bevelB w="13500" h="13500" prst="angle"/>
            <a:extrusionClr>
              <a:schemeClr val="tx1">
                <a:lumMod val="50000"/>
                <a:lumOff val="50000"/>
              </a:schemeClr>
            </a:extrusionClr>
          </a:sp3d>
        </p:spPr>
        <p:txBody>
          <a:bodyPr>
            <a:flatTx/>
          </a:bodyPr>
          <a:lstStyle/>
          <a:p>
            <a:endParaRPr lang="es-MX"/>
          </a:p>
        </p:txBody>
      </p:sp>
      <p:sp>
        <p:nvSpPr>
          <p:cNvPr id="35" name="Freeform 31"/>
          <p:cNvSpPr>
            <a:spLocks/>
          </p:cNvSpPr>
          <p:nvPr/>
        </p:nvSpPr>
        <p:spPr bwMode="auto">
          <a:xfrm>
            <a:off x="2044068" y="1740457"/>
            <a:ext cx="1868952" cy="2241386"/>
          </a:xfrm>
          <a:custGeom>
            <a:avLst/>
            <a:gdLst>
              <a:gd name="T0" fmla="*/ 0 w 1289"/>
              <a:gd name="T1" fmla="*/ 2147483647 h 1589"/>
              <a:gd name="T2" fmla="*/ 2147483647 w 1289"/>
              <a:gd name="T3" fmla="*/ 0 h 1589"/>
              <a:gd name="T4" fmla="*/ 2147483647 w 1289"/>
              <a:gd name="T5" fmla="*/ 2147483647 h 1589"/>
              <a:gd name="T6" fmla="*/ 2147483647 w 1289"/>
              <a:gd name="T7" fmla="*/ 2147483647 h 1589"/>
              <a:gd name="T8" fmla="*/ 2147483647 w 1289"/>
              <a:gd name="T9" fmla="*/ 2147483647 h 1589"/>
              <a:gd name="T10" fmla="*/ 2147483647 w 1289"/>
              <a:gd name="T11" fmla="*/ 2147483647 h 1589"/>
              <a:gd name="T12" fmla="*/ 2147483647 w 1289"/>
              <a:gd name="T13" fmla="*/ 2147483647 h 1589"/>
              <a:gd name="T14" fmla="*/ 2147483647 w 1289"/>
              <a:gd name="T15" fmla="*/ 2147483647 h 1589"/>
              <a:gd name="T16" fmla="*/ 2147483647 w 1289"/>
              <a:gd name="T17" fmla="*/ 2147483647 h 1589"/>
              <a:gd name="T18" fmla="*/ 2147483647 w 1289"/>
              <a:gd name="T19" fmla="*/ 2147483647 h 1589"/>
              <a:gd name="T20" fmla="*/ 2147483647 w 1289"/>
              <a:gd name="T21" fmla="*/ 2147483647 h 1589"/>
              <a:gd name="T22" fmla="*/ 2147483647 w 1289"/>
              <a:gd name="T23" fmla="*/ 2147483647 h 1589"/>
              <a:gd name="T24" fmla="*/ 2147483647 w 1289"/>
              <a:gd name="T25" fmla="*/ 2147483647 h 1589"/>
              <a:gd name="T26" fmla="*/ 2147483647 w 1289"/>
              <a:gd name="T27" fmla="*/ 2147483647 h 1589"/>
              <a:gd name="T28" fmla="*/ 2147483647 w 1289"/>
              <a:gd name="T29" fmla="*/ 2147483647 h 1589"/>
              <a:gd name="T30" fmla="*/ 2147483647 w 1289"/>
              <a:gd name="T31" fmla="*/ 2147483647 h 1589"/>
              <a:gd name="T32" fmla="*/ 2147483647 w 1289"/>
              <a:gd name="T33" fmla="*/ 2147483647 h 1589"/>
              <a:gd name="T34" fmla="*/ 2147483647 w 1289"/>
              <a:gd name="T35" fmla="*/ 2147483647 h 1589"/>
              <a:gd name="T36" fmla="*/ 2147483647 w 1289"/>
              <a:gd name="T37" fmla="*/ 2147483647 h 1589"/>
              <a:gd name="T38" fmla="*/ 2147483647 w 1289"/>
              <a:gd name="T39" fmla="*/ 2147483647 h 1589"/>
              <a:gd name="T40" fmla="*/ 2147483647 w 1289"/>
              <a:gd name="T41" fmla="*/ 2147483647 h 1589"/>
              <a:gd name="T42" fmla="*/ 2147483647 w 1289"/>
              <a:gd name="T43" fmla="*/ 2147483647 h 1589"/>
              <a:gd name="T44" fmla="*/ 2147483647 w 1289"/>
              <a:gd name="T45" fmla="*/ 2147483647 h 1589"/>
              <a:gd name="T46" fmla="*/ 2147483647 w 1289"/>
              <a:gd name="T47" fmla="*/ 2147483647 h 1589"/>
              <a:gd name="T48" fmla="*/ 2147483647 w 1289"/>
              <a:gd name="T49" fmla="*/ 2147483647 h 1589"/>
              <a:gd name="T50" fmla="*/ 2147483647 w 1289"/>
              <a:gd name="T51" fmla="*/ 2147483647 h 1589"/>
              <a:gd name="T52" fmla="*/ 2147483647 w 1289"/>
              <a:gd name="T53" fmla="*/ 2147483647 h 1589"/>
              <a:gd name="T54" fmla="*/ 2147483647 w 1289"/>
              <a:gd name="T55" fmla="*/ 2147483647 h 1589"/>
              <a:gd name="T56" fmla="*/ 2147483647 w 1289"/>
              <a:gd name="T57" fmla="*/ 2147483647 h 1589"/>
              <a:gd name="T58" fmla="*/ 2147483647 w 1289"/>
              <a:gd name="T59" fmla="*/ 2147483647 h 1589"/>
              <a:gd name="T60" fmla="*/ 2147483647 w 1289"/>
              <a:gd name="T61" fmla="*/ 2147483647 h 1589"/>
              <a:gd name="T62" fmla="*/ 2147483647 w 1289"/>
              <a:gd name="T63" fmla="*/ 2147483647 h 1589"/>
              <a:gd name="T64" fmla="*/ 2147483647 w 1289"/>
              <a:gd name="T65" fmla="*/ 2147483647 h 1589"/>
              <a:gd name="T66" fmla="*/ 2147483647 w 1289"/>
              <a:gd name="T67" fmla="*/ 2147483647 h 1589"/>
              <a:gd name="T68" fmla="*/ 2147483647 w 1289"/>
              <a:gd name="T69" fmla="*/ 2147483647 h 1589"/>
              <a:gd name="T70" fmla="*/ 2147483647 w 1289"/>
              <a:gd name="T71" fmla="*/ 2147483647 h 1589"/>
              <a:gd name="T72" fmla="*/ 2147483647 w 1289"/>
              <a:gd name="T73" fmla="*/ 2147483647 h 1589"/>
              <a:gd name="T74" fmla="*/ 2147483647 w 1289"/>
              <a:gd name="T75" fmla="*/ 2147483647 h 1589"/>
              <a:gd name="T76" fmla="*/ 2147483647 w 1289"/>
              <a:gd name="T77" fmla="*/ 2147483647 h 1589"/>
              <a:gd name="T78" fmla="*/ 2147483647 w 1289"/>
              <a:gd name="T79" fmla="*/ 2147483647 h 1589"/>
              <a:gd name="T80" fmla="*/ 2147483647 w 1289"/>
              <a:gd name="T81" fmla="*/ 2147483647 h 1589"/>
              <a:gd name="T82" fmla="*/ 2147483647 w 1289"/>
              <a:gd name="T83" fmla="*/ 2147483647 h 1589"/>
              <a:gd name="T84" fmla="*/ 2147483647 w 1289"/>
              <a:gd name="T85" fmla="*/ 2147483647 h 1589"/>
              <a:gd name="T86" fmla="*/ 2147483647 w 1289"/>
              <a:gd name="T87" fmla="*/ 2147483647 h 1589"/>
              <a:gd name="T88" fmla="*/ 2147483647 w 1289"/>
              <a:gd name="T89" fmla="*/ 2147483647 h 1589"/>
              <a:gd name="T90" fmla="*/ 2147483647 w 1289"/>
              <a:gd name="T91" fmla="*/ 2147483647 h 1589"/>
              <a:gd name="T92" fmla="*/ 2147483647 w 1289"/>
              <a:gd name="T93" fmla="*/ 2147483647 h 1589"/>
              <a:gd name="T94" fmla="*/ 2147483647 w 1289"/>
              <a:gd name="T95" fmla="*/ 2147483647 h 1589"/>
              <a:gd name="T96" fmla="*/ 2147483647 w 1289"/>
              <a:gd name="T97" fmla="*/ 2147483647 h 1589"/>
              <a:gd name="T98" fmla="*/ 2147483647 w 1289"/>
              <a:gd name="T99" fmla="*/ 2147483647 h 1589"/>
              <a:gd name="T100" fmla="*/ 2147483647 w 1289"/>
              <a:gd name="T101" fmla="*/ 2147483647 h 1589"/>
              <a:gd name="T102" fmla="*/ 2147483647 w 1289"/>
              <a:gd name="T103" fmla="*/ 2147483647 h 1589"/>
              <a:gd name="T104" fmla="*/ 2147483647 w 1289"/>
              <a:gd name="T105" fmla="*/ 2147483647 h 1589"/>
              <a:gd name="T106" fmla="*/ 2147483647 w 1289"/>
              <a:gd name="T107" fmla="*/ 2147483647 h 1589"/>
              <a:gd name="T108" fmla="*/ 2147483647 w 1289"/>
              <a:gd name="T109" fmla="*/ 2147483647 h 1589"/>
              <a:gd name="T110" fmla="*/ 2147483647 w 1289"/>
              <a:gd name="T111" fmla="*/ 2147483647 h 1589"/>
              <a:gd name="T112" fmla="*/ 2147483647 w 1289"/>
              <a:gd name="T113" fmla="*/ 2147483647 h 1589"/>
              <a:gd name="T114" fmla="*/ 2147483647 w 1289"/>
              <a:gd name="T115" fmla="*/ 2147483647 h 1589"/>
              <a:gd name="T116" fmla="*/ 2147483647 w 1289"/>
              <a:gd name="T117" fmla="*/ 2147483647 h 1589"/>
              <a:gd name="T118" fmla="*/ 2147483647 w 1289"/>
              <a:gd name="T119" fmla="*/ 2147483647 h 1589"/>
              <a:gd name="T120" fmla="*/ 2147483647 w 1289"/>
              <a:gd name="T121" fmla="*/ 2147483647 h 1589"/>
              <a:gd name="T122" fmla="*/ 0 w 1289"/>
              <a:gd name="T123" fmla="*/ 2147483647 h 15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89"/>
              <a:gd name="T187" fmla="*/ 0 h 1589"/>
              <a:gd name="T188" fmla="*/ 1289 w 1289"/>
              <a:gd name="T189" fmla="*/ 1589 h 15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89" h="1589">
                <a:moveTo>
                  <a:pt x="0" y="7"/>
                </a:moveTo>
                <a:lnTo>
                  <a:pt x="58" y="0"/>
                </a:lnTo>
                <a:lnTo>
                  <a:pt x="79" y="7"/>
                </a:lnTo>
                <a:lnTo>
                  <a:pt x="525" y="244"/>
                </a:lnTo>
                <a:lnTo>
                  <a:pt x="604" y="237"/>
                </a:lnTo>
                <a:lnTo>
                  <a:pt x="619" y="244"/>
                </a:lnTo>
                <a:lnTo>
                  <a:pt x="799" y="244"/>
                </a:lnTo>
                <a:lnTo>
                  <a:pt x="856" y="251"/>
                </a:lnTo>
                <a:lnTo>
                  <a:pt x="856" y="316"/>
                </a:lnTo>
                <a:lnTo>
                  <a:pt x="827" y="862"/>
                </a:lnTo>
                <a:lnTo>
                  <a:pt x="1288" y="1523"/>
                </a:lnTo>
                <a:lnTo>
                  <a:pt x="1144" y="1588"/>
                </a:lnTo>
                <a:lnTo>
                  <a:pt x="1101" y="1559"/>
                </a:lnTo>
                <a:lnTo>
                  <a:pt x="1072" y="1523"/>
                </a:lnTo>
                <a:lnTo>
                  <a:pt x="1072" y="1494"/>
                </a:lnTo>
                <a:lnTo>
                  <a:pt x="1014" y="1451"/>
                </a:lnTo>
                <a:lnTo>
                  <a:pt x="986" y="1437"/>
                </a:lnTo>
                <a:lnTo>
                  <a:pt x="986" y="1408"/>
                </a:lnTo>
                <a:lnTo>
                  <a:pt x="928" y="1387"/>
                </a:lnTo>
                <a:lnTo>
                  <a:pt x="928" y="1344"/>
                </a:lnTo>
                <a:lnTo>
                  <a:pt x="899" y="1329"/>
                </a:lnTo>
                <a:lnTo>
                  <a:pt x="878" y="1308"/>
                </a:lnTo>
                <a:lnTo>
                  <a:pt x="870" y="1286"/>
                </a:lnTo>
                <a:lnTo>
                  <a:pt x="763" y="1171"/>
                </a:lnTo>
                <a:lnTo>
                  <a:pt x="727" y="1171"/>
                </a:lnTo>
                <a:lnTo>
                  <a:pt x="705" y="1157"/>
                </a:lnTo>
                <a:lnTo>
                  <a:pt x="698" y="1157"/>
                </a:lnTo>
                <a:lnTo>
                  <a:pt x="676" y="1135"/>
                </a:lnTo>
                <a:lnTo>
                  <a:pt x="669" y="1114"/>
                </a:lnTo>
                <a:lnTo>
                  <a:pt x="669" y="1099"/>
                </a:lnTo>
                <a:lnTo>
                  <a:pt x="647" y="1049"/>
                </a:lnTo>
                <a:lnTo>
                  <a:pt x="669" y="1020"/>
                </a:lnTo>
                <a:lnTo>
                  <a:pt x="669" y="1006"/>
                </a:lnTo>
                <a:lnTo>
                  <a:pt x="683" y="1006"/>
                </a:lnTo>
                <a:lnTo>
                  <a:pt x="691" y="991"/>
                </a:lnTo>
                <a:lnTo>
                  <a:pt x="604" y="963"/>
                </a:lnTo>
                <a:lnTo>
                  <a:pt x="590" y="912"/>
                </a:lnTo>
                <a:lnTo>
                  <a:pt x="568" y="905"/>
                </a:lnTo>
                <a:lnTo>
                  <a:pt x="561" y="884"/>
                </a:lnTo>
                <a:lnTo>
                  <a:pt x="532" y="884"/>
                </a:lnTo>
                <a:lnTo>
                  <a:pt x="504" y="876"/>
                </a:lnTo>
                <a:lnTo>
                  <a:pt x="475" y="840"/>
                </a:lnTo>
                <a:lnTo>
                  <a:pt x="475" y="754"/>
                </a:lnTo>
                <a:lnTo>
                  <a:pt x="396" y="733"/>
                </a:lnTo>
                <a:lnTo>
                  <a:pt x="389" y="711"/>
                </a:lnTo>
                <a:lnTo>
                  <a:pt x="367" y="690"/>
                </a:lnTo>
                <a:lnTo>
                  <a:pt x="324" y="646"/>
                </a:lnTo>
                <a:lnTo>
                  <a:pt x="302" y="646"/>
                </a:lnTo>
                <a:lnTo>
                  <a:pt x="302" y="603"/>
                </a:lnTo>
                <a:lnTo>
                  <a:pt x="252" y="517"/>
                </a:lnTo>
                <a:lnTo>
                  <a:pt x="245" y="474"/>
                </a:lnTo>
                <a:lnTo>
                  <a:pt x="194" y="359"/>
                </a:lnTo>
                <a:lnTo>
                  <a:pt x="194" y="330"/>
                </a:lnTo>
                <a:lnTo>
                  <a:pt x="173" y="309"/>
                </a:lnTo>
                <a:lnTo>
                  <a:pt x="173" y="280"/>
                </a:lnTo>
                <a:lnTo>
                  <a:pt x="187" y="244"/>
                </a:lnTo>
                <a:lnTo>
                  <a:pt x="173" y="230"/>
                </a:lnTo>
                <a:lnTo>
                  <a:pt x="144" y="208"/>
                </a:lnTo>
                <a:lnTo>
                  <a:pt x="137" y="186"/>
                </a:lnTo>
                <a:lnTo>
                  <a:pt x="79" y="150"/>
                </a:lnTo>
                <a:lnTo>
                  <a:pt x="79" y="158"/>
                </a:lnTo>
                <a:lnTo>
                  <a:pt x="0" y="7"/>
                </a:lnTo>
              </a:path>
            </a:pathLst>
          </a:custGeom>
          <a:gradFill>
            <a:gsLst>
              <a:gs pos="0">
                <a:schemeClr val="bg1"/>
              </a:gs>
              <a:gs pos="0">
                <a:schemeClr val="accent2">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2">
                <a:lumMod val="75000"/>
              </a:schemeClr>
            </a:extrusionClr>
          </a:sp3d>
        </p:spPr>
        <p:txBody>
          <a:bodyPr>
            <a:flatTx/>
          </a:bodyPr>
          <a:lstStyle/>
          <a:p>
            <a:endParaRPr lang="es-MX"/>
          </a:p>
        </p:txBody>
      </p:sp>
      <p:sp>
        <p:nvSpPr>
          <p:cNvPr id="41" name="Freeform 37"/>
          <p:cNvSpPr>
            <a:spLocks/>
          </p:cNvSpPr>
          <p:nvPr/>
        </p:nvSpPr>
        <p:spPr bwMode="auto">
          <a:xfrm>
            <a:off x="1481497" y="1588116"/>
            <a:ext cx="814857" cy="1035354"/>
          </a:xfrm>
          <a:custGeom>
            <a:avLst/>
            <a:gdLst>
              <a:gd name="T0" fmla="*/ 7 w 562"/>
              <a:gd name="T1" fmla="*/ 0 h 734"/>
              <a:gd name="T2" fmla="*/ 417 w 562"/>
              <a:gd name="T3" fmla="*/ 0 h 734"/>
              <a:gd name="T4" fmla="*/ 374 w 562"/>
              <a:gd name="T5" fmla="*/ 57 h 734"/>
              <a:gd name="T6" fmla="*/ 345 w 562"/>
              <a:gd name="T7" fmla="*/ 57 h 734"/>
              <a:gd name="T8" fmla="*/ 345 w 562"/>
              <a:gd name="T9" fmla="*/ 251 h 734"/>
              <a:gd name="T10" fmla="*/ 331 w 562"/>
              <a:gd name="T11" fmla="*/ 280 h 734"/>
              <a:gd name="T12" fmla="*/ 359 w 562"/>
              <a:gd name="T13" fmla="*/ 287 h 734"/>
              <a:gd name="T14" fmla="*/ 359 w 562"/>
              <a:gd name="T15" fmla="*/ 345 h 734"/>
              <a:gd name="T16" fmla="*/ 345 w 562"/>
              <a:gd name="T17" fmla="*/ 381 h 734"/>
              <a:gd name="T18" fmla="*/ 345 w 562"/>
              <a:gd name="T19" fmla="*/ 409 h 734"/>
              <a:gd name="T20" fmla="*/ 367 w 562"/>
              <a:gd name="T21" fmla="*/ 460 h 734"/>
              <a:gd name="T22" fmla="*/ 381 w 562"/>
              <a:gd name="T23" fmla="*/ 503 h 734"/>
              <a:gd name="T24" fmla="*/ 417 w 562"/>
              <a:gd name="T25" fmla="*/ 546 h 734"/>
              <a:gd name="T26" fmla="*/ 438 w 562"/>
              <a:gd name="T27" fmla="*/ 568 h 734"/>
              <a:gd name="T28" fmla="*/ 489 w 562"/>
              <a:gd name="T29" fmla="*/ 647 h 734"/>
              <a:gd name="T30" fmla="*/ 539 w 562"/>
              <a:gd name="T31" fmla="*/ 704 h 734"/>
              <a:gd name="T32" fmla="*/ 561 w 562"/>
              <a:gd name="T33" fmla="*/ 733 h 734"/>
              <a:gd name="T34" fmla="*/ 345 w 562"/>
              <a:gd name="T35" fmla="*/ 733 h 734"/>
              <a:gd name="T36" fmla="*/ 345 w 562"/>
              <a:gd name="T37" fmla="*/ 668 h 734"/>
              <a:gd name="T38" fmla="*/ 316 w 562"/>
              <a:gd name="T39" fmla="*/ 611 h 734"/>
              <a:gd name="T40" fmla="*/ 295 w 562"/>
              <a:gd name="T41" fmla="*/ 568 h 734"/>
              <a:gd name="T42" fmla="*/ 208 w 562"/>
              <a:gd name="T43" fmla="*/ 546 h 734"/>
              <a:gd name="T44" fmla="*/ 194 w 562"/>
              <a:gd name="T45" fmla="*/ 546 h 734"/>
              <a:gd name="T46" fmla="*/ 158 w 562"/>
              <a:gd name="T47" fmla="*/ 488 h 734"/>
              <a:gd name="T48" fmla="*/ 158 w 562"/>
              <a:gd name="T49" fmla="*/ 460 h 734"/>
              <a:gd name="T50" fmla="*/ 100 w 562"/>
              <a:gd name="T51" fmla="*/ 345 h 734"/>
              <a:gd name="T52" fmla="*/ 100 w 562"/>
              <a:gd name="T53" fmla="*/ 287 h 734"/>
              <a:gd name="T54" fmla="*/ 79 w 562"/>
              <a:gd name="T55" fmla="*/ 258 h 734"/>
              <a:gd name="T56" fmla="*/ 79 w 562"/>
              <a:gd name="T57" fmla="*/ 244 h 734"/>
              <a:gd name="T58" fmla="*/ 72 w 562"/>
              <a:gd name="T59" fmla="*/ 201 h 734"/>
              <a:gd name="T60" fmla="*/ 72 w 562"/>
              <a:gd name="T61" fmla="*/ 165 h 734"/>
              <a:gd name="T62" fmla="*/ 43 w 562"/>
              <a:gd name="T63" fmla="*/ 129 h 734"/>
              <a:gd name="T64" fmla="*/ 43 w 562"/>
              <a:gd name="T65" fmla="*/ 57 h 734"/>
              <a:gd name="T66" fmla="*/ 28 w 562"/>
              <a:gd name="T67" fmla="*/ 28 h 734"/>
              <a:gd name="T68" fmla="*/ 14 w 562"/>
              <a:gd name="T69" fmla="*/ 28 h 734"/>
              <a:gd name="T70" fmla="*/ 0 w 562"/>
              <a:gd name="T71" fmla="*/ 0 h 734"/>
              <a:gd name="T72" fmla="*/ 7 w 562"/>
              <a:gd name="T73" fmla="*/ 0 h 73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62"/>
              <a:gd name="T112" fmla="*/ 0 h 734"/>
              <a:gd name="T113" fmla="*/ 562 w 562"/>
              <a:gd name="T114" fmla="*/ 734 h 73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62" h="734">
                <a:moveTo>
                  <a:pt x="7" y="0"/>
                </a:moveTo>
                <a:lnTo>
                  <a:pt x="417" y="0"/>
                </a:lnTo>
                <a:lnTo>
                  <a:pt x="374" y="57"/>
                </a:lnTo>
                <a:lnTo>
                  <a:pt x="345" y="57"/>
                </a:lnTo>
                <a:lnTo>
                  <a:pt x="345" y="251"/>
                </a:lnTo>
                <a:lnTo>
                  <a:pt x="331" y="280"/>
                </a:lnTo>
                <a:lnTo>
                  <a:pt x="359" y="287"/>
                </a:lnTo>
                <a:lnTo>
                  <a:pt x="359" y="345"/>
                </a:lnTo>
                <a:lnTo>
                  <a:pt x="345" y="381"/>
                </a:lnTo>
                <a:lnTo>
                  <a:pt x="345" y="409"/>
                </a:lnTo>
                <a:lnTo>
                  <a:pt x="367" y="460"/>
                </a:lnTo>
                <a:lnTo>
                  <a:pt x="381" y="503"/>
                </a:lnTo>
                <a:lnTo>
                  <a:pt x="417" y="546"/>
                </a:lnTo>
                <a:lnTo>
                  <a:pt x="438" y="568"/>
                </a:lnTo>
                <a:lnTo>
                  <a:pt x="489" y="647"/>
                </a:lnTo>
                <a:lnTo>
                  <a:pt x="539" y="704"/>
                </a:lnTo>
                <a:lnTo>
                  <a:pt x="561" y="733"/>
                </a:lnTo>
                <a:lnTo>
                  <a:pt x="345" y="733"/>
                </a:lnTo>
                <a:lnTo>
                  <a:pt x="345" y="668"/>
                </a:lnTo>
                <a:lnTo>
                  <a:pt x="316" y="611"/>
                </a:lnTo>
                <a:lnTo>
                  <a:pt x="295" y="568"/>
                </a:lnTo>
                <a:lnTo>
                  <a:pt x="208" y="546"/>
                </a:lnTo>
                <a:lnTo>
                  <a:pt x="194" y="546"/>
                </a:lnTo>
                <a:lnTo>
                  <a:pt x="158" y="488"/>
                </a:lnTo>
                <a:lnTo>
                  <a:pt x="158" y="460"/>
                </a:lnTo>
                <a:lnTo>
                  <a:pt x="100" y="345"/>
                </a:lnTo>
                <a:lnTo>
                  <a:pt x="100" y="287"/>
                </a:lnTo>
                <a:lnTo>
                  <a:pt x="79" y="258"/>
                </a:lnTo>
                <a:lnTo>
                  <a:pt x="79" y="244"/>
                </a:lnTo>
                <a:lnTo>
                  <a:pt x="72" y="201"/>
                </a:lnTo>
                <a:lnTo>
                  <a:pt x="72" y="165"/>
                </a:lnTo>
                <a:lnTo>
                  <a:pt x="43" y="129"/>
                </a:lnTo>
                <a:lnTo>
                  <a:pt x="43" y="57"/>
                </a:lnTo>
                <a:lnTo>
                  <a:pt x="28" y="28"/>
                </a:lnTo>
                <a:lnTo>
                  <a:pt x="14" y="28"/>
                </a:lnTo>
                <a:lnTo>
                  <a:pt x="0" y="0"/>
                </a:lnTo>
                <a:lnTo>
                  <a:pt x="7" y="0"/>
                </a:lnTo>
              </a:path>
            </a:pathLst>
          </a:custGeom>
          <a:solidFill>
            <a:schemeClr val="accent4">
              <a:lumMod val="60000"/>
              <a:lumOff val="40000"/>
            </a:schemeClr>
          </a:soli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4">
                <a:lumMod val="75000"/>
              </a:schemeClr>
            </a:extrusionClr>
          </a:sp3d>
        </p:spPr>
        <p:txBody>
          <a:bodyPr>
            <a:flatTx/>
          </a:bodyPr>
          <a:lstStyle/>
          <a:p>
            <a:endParaRPr lang="es-MX"/>
          </a:p>
        </p:txBody>
      </p:sp>
      <p:sp>
        <p:nvSpPr>
          <p:cNvPr id="42" name="Freeform 38"/>
          <p:cNvSpPr>
            <a:spLocks/>
          </p:cNvSpPr>
          <p:nvPr/>
        </p:nvSpPr>
        <p:spPr bwMode="auto">
          <a:xfrm>
            <a:off x="1783081" y="2607954"/>
            <a:ext cx="1170088" cy="1269507"/>
          </a:xfrm>
          <a:custGeom>
            <a:avLst/>
            <a:gdLst>
              <a:gd name="T0" fmla="*/ 353 w 807"/>
              <a:gd name="T1" fmla="*/ 86 h 900"/>
              <a:gd name="T2" fmla="*/ 468 w 807"/>
              <a:gd name="T3" fmla="*/ 245 h 900"/>
              <a:gd name="T4" fmla="*/ 504 w 807"/>
              <a:gd name="T5" fmla="*/ 295 h 900"/>
              <a:gd name="T6" fmla="*/ 518 w 807"/>
              <a:gd name="T7" fmla="*/ 352 h 900"/>
              <a:gd name="T8" fmla="*/ 547 w 807"/>
              <a:gd name="T9" fmla="*/ 439 h 900"/>
              <a:gd name="T10" fmla="*/ 576 w 807"/>
              <a:gd name="T11" fmla="*/ 474 h 900"/>
              <a:gd name="T12" fmla="*/ 583 w 807"/>
              <a:gd name="T13" fmla="*/ 496 h 900"/>
              <a:gd name="T14" fmla="*/ 612 w 807"/>
              <a:gd name="T15" fmla="*/ 561 h 900"/>
              <a:gd name="T16" fmla="*/ 662 w 807"/>
              <a:gd name="T17" fmla="*/ 640 h 900"/>
              <a:gd name="T18" fmla="*/ 741 w 807"/>
              <a:gd name="T19" fmla="*/ 748 h 900"/>
              <a:gd name="T20" fmla="*/ 777 w 807"/>
              <a:gd name="T21" fmla="*/ 762 h 900"/>
              <a:gd name="T22" fmla="*/ 806 w 807"/>
              <a:gd name="T23" fmla="*/ 812 h 900"/>
              <a:gd name="T24" fmla="*/ 748 w 807"/>
              <a:gd name="T25" fmla="*/ 877 h 900"/>
              <a:gd name="T26" fmla="*/ 662 w 807"/>
              <a:gd name="T27" fmla="*/ 899 h 900"/>
              <a:gd name="T28" fmla="*/ 626 w 807"/>
              <a:gd name="T29" fmla="*/ 827 h 900"/>
              <a:gd name="T30" fmla="*/ 604 w 807"/>
              <a:gd name="T31" fmla="*/ 791 h 900"/>
              <a:gd name="T32" fmla="*/ 583 w 807"/>
              <a:gd name="T33" fmla="*/ 776 h 900"/>
              <a:gd name="T34" fmla="*/ 569 w 807"/>
              <a:gd name="T35" fmla="*/ 726 h 900"/>
              <a:gd name="T36" fmla="*/ 511 w 807"/>
              <a:gd name="T37" fmla="*/ 676 h 900"/>
              <a:gd name="T38" fmla="*/ 432 w 807"/>
              <a:gd name="T39" fmla="*/ 604 h 900"/>
              <a:gd name="T40" fmla="*/ 338 w 807"/>
              <a:gd name="T41" fmla="*/ 532 h 900"/>
              <a:gd name="T42" fmla="*/ 310 w 807"/>
              <a:gd name="T43" fmla="*/ 503 h 900"/>
              <a:gd name="T44" fmla="*/ 367 w 807"/>
              <a:gd name="T45" fmla="*/ 403 h 900"/>
              <a:gd name="T46" fmla="*/ 324 w 807"/>
              <a:gd name="T47" fmla="*/ 331 h 900"/>
              <a:gd name="T48" fmla="*/ 274 w 807"/>
              <a:gd name="T49" fmla="*/ 273 h 900"/>
              <a:gd name="T50" fmla="*/ 187 w 807"/>
              <a:gd name="T51" fmla="*/ 252 h 900"/>
              <a:gd name="T52" fmla="*/ 58 w 807"/>
              <a:gd name="T53" fmla="*/ 151 h 900"/>
              <a:gd name="T54" fmla="*/ 29 w 807"/>
              <a:gd name="T55" fmla="*/ 108 h 900"/>
              <a:gd name="T56" fmla="*/ 0 w 807"/>
              <a:gd name="T57" fmla="*/ 50 h 900"/>
              <a:gd name="T58" fmla="*/ 36 w 807"/>
              <a:gd name="T59" fmla="*/ 0 h 900"/>
              <a:gd name="T60" fmla="*/ 137 w 807"/>
              <a:gd name="T61" fmla="*/ 43 h 900"/>
              <a:gd name="T62" fmla="*/ 353 w 807"/>
              <a:gd name="T63" fmla="*/ 7 h 9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07"/>
              <a:gd name="T97" fmla="*/ 0 h 900"/>
              <a:gd name="T98" fmla="*/ 807 w 807"/>
              <a:gd name="T99" fmla="*/ 900 h 9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07" h="900">
                <a:moveTo>
                  <a:pt x="353" y="7"/>
                </a:moveTo>
                <a:lnTo>
                  <a:pt x="353" y="86"/>
                </a:lnTo>
                <a:lnTo>
                  <a:pt x="453" y="237"/>
                </a:lnTo>
                <a:lnTo>
                  <a:pt x="468" y="245"/>
                </a:lnTo>
                <a:lnTo>
                  <a:pt x="489" y="245"/>
                </a:lnTo>
                <a:lnTo>
                  <a:pt x="504" y="295"/>
                </a:lnTo>
                <a:lnTo>
                  <a:pt x="511" y="324"/>
                </a:lnTo>
                <a:lnTo>
                  <a:pt x="518" y="352"/>
                </a:lnTo>
                <a:lnTo>
                  <a:pt x="525" y="439"/>
                </a:lnTo>
                <a:lnTo>
                  <a:pt x="547" y="439"/>
                </a:lnTo>
                <a:lnTo>
                  <a:pt x="569" y="446"/>
                </a:lnTo>
                <a:lnTo>
                  <a:pt x="576" y="474"/>
                </a:lnTo>
                <a:lnTo>
                  <a:pt x="576" y="496"/>
                </a:lnTo>
                <a:lnTo>
                  <a:pt x="583" y="496"/>
                </a:lnTo>
                <a:lnTo>
                  <a:pt x="604" y="525"/>
                </a:lnTo>
                <a:lnTo>
                  <a:pt x="612" y="561"/>
                </a:lnTo>
                <a:lnTo>
                  <a:pt x="619" y="640"/>
                </a:lnTo>
                <a:lnTo>
                  <a:pt x="662" y="640"/>
                </a:lnTo>
                <a:lnTo>
                  <a:pt x="734" y="676"/>
                </a:lnTo>
                <a:lnTo>
                  <a:pt x="741" y="748"/>
                </a:lnTo>
                <a:lnTo>
                  <a:pt x="777" y="748"/>
                </a:lnTo>
                <a:lnTo>
                  <a:pt x="777" y="762"/>
                </a:lnTo>
                <a:lnTo>
                  <a:pt x="806" y="762"/>
                </a:lnTo>
                <a:lnTo>
                  <a:pt x="806" y="812"/>
                </a:lnTo>
                <a:lnTo>
                  <a:pt x="784" y="877"/>
                </a:lnTo>
                <a:lnTo>
                  <a:pt x="748" y="877"/>
                </a:lnTo>
                <a:lnTo>
                  <a:pt x="741" y="899"/>
                </a:lnTo>
                <a:lnTo>
                  <a:pt x="662" y="899"/>
                </a:lnTo>
                <a:lnTo>
                  <a:pt x="633" y="855"/>
                </a:lnTo>
                <a:lnTo>
                  <a:pt x="626" y="827"/>
                </a:lnTo>
                <a:lnTo>
                  <a:pt x="626" y="812"/>
                </a:lnTo>
                <a:lnTo>
                  <a:pt x="604" y="791"/>
                </a:lnTo>
                <a:lnTo>
                  <a:pt x="597" y="791"/>
                </a:lnTo>
                <a:lnTo>
                  <a:pt x="583" y="776"/>
                </a:lnTo>
                <a:lnTo>
                  <a:pt x="576" y="755"/>
                </a:lnTo>
                <a:lnTo>
                  <a:pt x="569" y="726"/>
                </a:lnTo>
                <a:lnTo>
                  <a:pt x="540" y="697"/>
                </a:lnTo>
                <a:lnTo>
                  <a:pt x="511" y="676"/>
                </a:lnTo>
                <a:lnTo>
                  <a:pt x="446" y="647"/>
                </a:lnTo>
                <a:lnTo>
                  <a:pt x="432" y="604"/>
                </a:lnTo>
                <a:lnTo>
                  <a:pt x="346" y="589"/>
                </a:lnTo>
                <a:lnTo>
                  <a:pt x="338" y="532"/>
                </a:lnTo>
                <a:lnTo>
                  <a:pt x="310" y="525"/>
                </a:lnTo>
                <a:lnTo>
                  <a:pt x="310" y="503"/>
                </a:lnTo>
                <a:lnTo>
                  <a:pt x="338" y="503"/>
                </a:lnTo>
                <a:lnTo>
                  <a:pt x="367" y="403"/>
                </a:lnTo>
                <a:lnTo>
                  <a:pt x="353" y="403"/>
                </a:lnTo>
                <a:lnTo>
                  <a:pt x="324" y="331"/>
                </a:lnTo>
                <a:lnTo>
                  <a:pt x="295" y="316"/>
                </a:lnTo>
                <a:lnTo>
                  <a:pt x="274" y="273"/>
                </a:lnTo>
                <a:lnTo>
                  <a:pt x="209" y="252"/>
                </a:lnTo>
                <a:lnTo>
                  <a:pt x="187" y="252"/>
                </a:lnTo>
                <a:lnTo>
                  <a:pt x="79" y="165"/>
                </a:lnTo>
                <a:lnTo>
                  <a:pt x="58" y="151"/>
                </a:lnTo>
                <a:lnTo>
                  <a:pt x="36" y="115"/>
                </a:lnTo>
                <a:lnTo>
                  <a:pt x="29" y="108"/>
                </a:lnTo>
                <a:lnTo>
                  <a:pt x="22" y="94"/>
                </a:lnTo>
                <a:lnTo>
                  <a:pt x="0" y="50"/>
                </a:lnTo>
                <a:lnTo>
                  <a:pt x="0" y="0"/>
                </a:lnTo>
                <a:lnTo>
                  <a:pt x="36" y="0"/>
                </a:lnTo>
                <a:lnTo>
                  <a:pt x="43" y="7"/>
                </a:lnTo>
                <a:lnTo>
                  <a:pt x="137" y="43"/>
                </a:lnTo>
                <a:lnTo>
                  <a:pt x="137" y="7"/>
                </a:lnTo>
                <a:lnTo>
                  <a:pt x="353" y="7"/>
                </a:lnTo>
              </a:path>
            </a:pathLst>
          </a:custGeom>
          <a:solidFill>
            <a:schemeClr val="accent4">
              <a:lumMod val="60000"/>
              <a:lumOff val="40000"/>
            </a:schemeClr>
          </a:soli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4">
                <a:lumMod val="75000"/>
              </a:schemeClr>
            </a:extrusionClr>
          </a:sp3d>
        </p:spPr>
        <p:txBody>
          <a:bodyPr>
            <a:flatTx/>
          </a:bodyPr>
          <a:lstStyle/>
          <a:p>
            <a:endParaRPr lang="es-MX"/>
          </a:p>
        </p:txBody>
      </p:sp>
      <p:sp>
        <p:nvSpPr>
          <p:cNvPr id="67" name="Rectángulo 66"/>
          <p:cNvSpPr/>
          <p:nvPr/>
        </p:nvSpPr>
        <p:spPr>
          <a:xfrm>
            <a:off x="3827532" y="5023994"/>
            <a:ext cx="869982" cy="369332"/>
          </a:xfrm>
          <a:prstGeom prst="rect">
            <a:avLst/>
          </a:prstGeom>
        </p:spPr>
        <p:txBody>
          <a:bodyPr wrap="none">
            <a:spAutoFit/>
          </a:bodyPr>
          <a:lstStyle/>
          <a:p>
            <a:r>
              <a:rPr lang="es-MX" b="1" dirty="0">
                <a:solidFill>
                  <a:srgbClr val="19B737"/>
                </a:solidFill>
              </a:rPr>
              <a:t>Central</a:t>
            </a:r>
          </a:p>
        </p:txBody>
      </p:sp>
      <p:sp>
        <p:nvSpPr>
          <p:cNvPr id="68" name="Rectángulo 67"/>
          <p:cNvSpPr/>
          <p:nvPr/>
        </p:nvSpPr>
        <p:spPr>
          <a:xfrm>
            <a:off x="4758172" y="5627655"/>
            <a:ext cx="962571" cy="369332"/>
          </a:xfrm>
          <a:prstGeom prst="rect">
            <a:avLst/>
          </a:prstGeom>
        </p:spPr>
        <p:txBody>
          <a:bodyPr wrap="none">
            <a:spAutoFit/>
          </a:bodyPr>
          <a:lstStyle/>
          <a:p>
            <a:r>
              <a:rPr lang="es-MX" b="1" dirty="0">
                <a:solidFill>
                  <a:srgbClr val="CC99FF"/>
                </a:solidFill>
              </a:rPr>
              <a:t>Oriental</a:t>
            </a:r>
          </a:p>
        </p:txBody>
      </p:sp>
      <p:sp>
        <p:nvSpPr>
          <p:cNvPr id="69" name="Rectángulo 68"/>
          <p:cNvSpPr/>
          <p:nvPr/>
        </p:nvSpPr>
        <p:spPr>
          <a:xfrm>
            <a:off x="2782971" y="4167290"/>
            <a:ext cx="1196610" cy="369332"/>
          </a:xfrm>
          <a:prstGeom prst="rect">
            <a:avLst/>
          </a:prstGeom>
        </p:spPr>
        <p:txBody>
          <a:bodyPr wrap="none">
            <a:spAutoFit/>
          </a:bodyPr>
          <a:lstStyle/>
          <a:p>
            <a:r>
              <a:rPr lang="es-MX" b="1" dirty="0">
                <a:solidFill>
                  <a:srgbClr val="FD27C5"/>
                </a:solidFill>
              </a:rPr>
              <a:t>Occidental</a:t>
            </a:r>
          </a:p>
        </p:txBody>
      </p:sp>
      <p:sp>
        <p:nvSpPr>
          <p:cNvPr id="70" name="Rectángulo 69"/>
          <p:cNvSpPr/>
          <p:nvPr/>
        </p:nvSpPr>
        <p:spPr>
          <a:xfrm>
            <a:off x="2262019" y="1404043"/>
            <a:ext cx="1059714" cy="369332"/>
          </a:xfrm>
          <a:prstGeom prst="rect">
            <a:avLst/>
          </a:prstGeom>
        </p:spPr>
        <p:txBody>
          <a:bodyPr wrap="none">
            <a:spAutoFit/>
          </a:bodyPr>
          <a:lstStyle/>
          <a:p>
            <a:r>
              <a:rPr lang="es-MX" b="1" dirty="0">
                <a:solidFill>
                  <a:schemeClr val="accent2">
                    <a:lumMod val="75000"/>
                  </a:schemeClr>
                </a:solidFill>
              </a:rPr>
              <a:t>Noroeste</a:t>
            </a:r>
          </a:p>
        </p:txBody>
      </p:sp>
      <p:sp>
        <p:nvSpPr>
          <p:cNvPr id="71" name="Rectángulo 70"/>
          <p:cNvSpPr/>
          <p:nvPr/>
        </p:nvSpPr>
        <p:spPr>
          <a:xfrm>
            <a:off x="3745059" y="1604688"/>
            <a:ext cx="734881" cy="369332"/>
          </a:xfrm>
          <a:prstGeom prst="rect">
            <a:avLst/>
          </a:prstGeom>
        </p:spPr>
        <p:txBody>
          <a:bodyPr wrap="none">
            <a:spAutoFit/>
          </a:bodyPr>
          <a:lstStyle/>
          <a:p>
            <a:r>
              <a:rPr lang="es-MX" b="1" dirty="0">
                <a:solidFill>
                  <a:schemeClr val="accent1">
                    <a:lumMod val="75000"/>
                  </a:schemeClr>
                </a:solidFill>
              </a:rPr>
              <a:t>Norte</a:t>
            </a:r>
          </a:p>
        </p:txBody>
      </p:sp>
      <p:sp>
        <p:nvSpPr>
          <p:cNvPr id="72" name="Rectángulo 71"/>
          <p:cNvSpPr/>
          <p:nvPr/>
        </p:nvSpPr>
        <p:spPr>
          <a:xfrm>
            <a:off x="5265342" y="2324429"/>
            <a:ext cx="936538" cy="369332"/>
          </a:xfrm>
          <a:prstGeom prst="rect">
            <a:avLst/>
          </a:prstGeom>
        </p:spPr>
        <p:txBody>
          <a:bodyPr wrap="none">
            <a:spAutoFit/>
          </a:bodyPr>
          <a:lstStyle/>
          <a:p>
            <a:r>
              <a:rPr lang="es-MX" b="1" dirty="0">
                <a:solidFill>
                  <a:schemeClr val="accent6">
                    <a:lumMod val="75000"/>
                  </a:schemeClr>
                </a:solidFill>
              </a:rPr>
              <a:t>Noreste</a:t>
            </a:r>
          </a:p>
        </p:txBody>
      </p:sp>
      <p:sp>
        <p:nvSpPr>
          <p:cNvPr id="73" name="Rectángulo 72"/>
          <p:cNvSpPr/>
          <p:nvPr/>
        </p:nvSpPr>
        <p:spPr>
          <a:xfrm>
            <a:off x="7382696" y="3747691"/>
            <a:ext cx="1189236" cy="369332"/>
          </a:xfrm>
          <a:prstGeom prst="rect">
            <a:avLst/>
          </a:prstGeom>
        </p:spPr>
        <p:txBody>
          <a:bodyPr wrap="none">
            <a:spAutoFit/>
          </a:bodyPr>
          <a:lstStyle/>
          <a:p>
            <a:r>
              <a:rPr lang="es-MX" b="1" dirty="0">
                <a:solidFill>
                  <a:schemeClr val="tx1">
                    <a:lumMod val="50000"/>
                    <a:lumOff val="50000"/>
                  </a:schemeClr>
                </a:solidFill>
              </a:rPr>
              <a:t>Peninsular</a:t>
            </a:r>
          </a:p>
        </p:txBody>
      </p:sp>
      <p:sp>
        <p:nvSpPr>
          <p:cNvPr id="74" name="Rectángulo 73"/>
          <p:cNvSpPr/>
          <p:nvPr/>
        </p:nvSpPr>
        <p:spPr>
          <a:xfrm>
            <a:off x="626796" y="3563025"/>
            <a:ext cx="2042667" cy="369332"/>
          </a:xfrm>
          <a:prstGeom prst="rect">
            <a:avLst/>
          </a:prstGeom>
        </p:spPr>
        <p:txBody>
          <a:bodyPr wrap="square">
            <a:spAutoFit/>
          </a:bodyPr>
          <a:lstStyle/>
          <a:p>
            <a:r>
              <a:rPr lang="es-MX" b="1" dirty="0">
                <a:solidFill>
                  <a:schemeClr val="accent4">
                    <a:lumMod val="75000"/>
                  </a:schemeClr>
                </a:solidFill>
              </a:rPr>
              <a:t>Baja California Sur</a:t>
            </a:r>
          </a:p>
        </p:txBody>
      </p:sp>
      <p:sp>
        <p:nvSpPr>
          <p:cNvPr id="75" name="Rectángulo 74"/>
          <p:cNvSpPr/>
          <p:nvPr/>
        </p:nvSpPr>
        <p:spPr>
          <a:xfrm>
            <a:off x="331917" y="2177618"/>
            <a:ext cx="1574200" cy="369332"/>
          </a:xfrm>
          <a:prstGeom prst="rect">
            <a:avLst/>
          </a:prstGeom>
        </p:spPr>
        <p:txBody>
          <a:bodyPr wrap="square">
            <a:spAutoFit/>
          </a:bodyPr>
          <a:lstStyle/>
          <a:p>
            <a:r>
              <a:rPr lang="es-MX" b="1" dirty="0">
                <a:solidFill>
                  <a:schemeClr val="accent4">
                    <a:lumMod val="75000"/>
                  </a:schemeClr>
                </a:solidFill>
              </a:rPr>
              <a:t>Baja California</a:t>
            </a:r>
          </a:p>
        </p:txBody>
      </p:sp>
      <p:sp>
        <p:nvSpPr>
          <p:cNvPr id="76" name="CuadroTexto 75"/>
          <p:cNvSpPr txBox="1"/>
          <p:nvPr/>
        </p:nvSpPr>
        <p:spPr>
          <a:xfrm>
            <a:off x="6516216" y="1401090"/>
            <a:ext cx="2170584" cy="646331"/>
          </a:xfrm>
          <a:prstGeom prst="rect">
            <a:avLst/>
          </a:prstGeom>
          <a:noFill/>
        </p:spPr>
        <p:txBody>
          <a:bodyPr wrap="square" rtlCol="0">
            <a:spAutoFit/>
          </a:bodyPr>
          <a:lstStyle/>
          <a:p>
            <a:r>
              <a:rPr lang="es-MX" dirty="0"/>
              <a:t>Capacidad de exportación por zona</a:t>
            </a:r>
          </a:p>
        </p:txBody>
      </p:sp>
      <p:sp>
        <p:nvSpPr>
          <p:cNvPr id="77" name="CuadroTexto 76"/>
          <p:cNvSpPr txBox="1"/>
          <p:nvPr/>
        </p:nvSpPr>
        <p:spPr>
          <a:xfrm>
            <a:off x="446532" y="4780617"/>
            <a:ext cx="2832935" cy="1323439"/>
          </a:xfrm>
          <a:prstGeom prst="rect">
            <a:avLst/>
          </a:prstGeom>
          <a:noFill/>
        </p:spPr>
        <p:txBody>
          <a:bodyPr wrap="square" rtlCol="0">
            <a:spAutoFit/>
          </a:bodyPr>
          <a:lstStyle/>
          <a:p>
            <a:pPr algn="just"/>
            <a:r>
              <a:rPr lang="es-MX" sz="1600" dirty="0"/>
              <a:t>El CENACE podrá actualizar las capacidades de exportación disponibles, hasta 5 días hábiles antes de la fecha límite para la presentación de OE de la OV</a:t>
            </a:r>
            <a:endParaRPr lang="es-MX" dirty="0"/>
          </a:p>
        </p:txBody>
      </p:sp>
    </p:spTree>
    <p:extLst>
      <p:ext uri="{BB962C8B-B14F-4D97-AF65-F5344CB8AC3E}">
        <p14:creationId xmlns:p14="http://schemas.microsoft.com/office/powerpoint/2010/main" val="63739836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Capacidad de la zona de interconexión</a:t>
            </a:r>
          </a:p>
        </p:txBody>
      </p:sp>
      <p:sp>
        <p:nvSpPr>
          <p:cNvPr id="6" name="Freeform 20"/>
          <p:cNvSpPr>
            <a:spLocks/>
          </p:cNvSpPr>
          <p:nvPr/>
        </p:nvSpPr>
        <p:spPr bwMode="auto">
          <a:xfrm>
            <a:off x="611560" y="2564904"/>
            <a:ext cx="1728192" cy="2448272"/>
          </a:xfrm>
          <a:custGeom>
            <a:avLst/>
            <a:gdLst>
              <a:gd name="T0" fmla="*/ 2147483647 w 979"/>
              <a:gd name="T1" fmla="*/ 2147483647 h 1467"/>
              <a:gd name="T2" fmla="*/ 2147483647 w 979"/>
              <a:gd name="T3" fmla="*/ 2147483647 h 1467"/>
              <a:gd name="T4" fmla="*/ 2147483647 w 979"/>
              <a:gd name="T5" fmla="*/ 0 h 1467"/>
              <a:gd name="T6" fmla="*/ 2147483647 w 979"/>
              <a:gd name="T7" fmla="*/ 2147483647 h 1467"/>
              <a:gd name="T8" fmla="*/ 2147483647 w 979"/>
              <a:gd name="T9" fmla="*/ 2147483647 h 1467"/>
              <a:gd name="T10" fmla="*/ 2147483647 w 979"/>
              <a:gd name="T11" fmla="*/ 2147483647 h 1467"/>
              <a:gd name="T12" fmla="*/ 2147483647 w 979"/>
              <a:gd name="T13" fmla="*/ 2147483647 h 1467"/>
              <a:gd name="T14" fmla="*/ 2147483647 w 979"/>
              <a:gd name="T15" fmla="*/ 2147483647 h 1467"/>
              <a:gd name="T16" fmla="*/ 2147483647 w 979"/>
              <a:gd name="T17" fmla="*/ 2147483647 h 1467"/>
              <a:gd name="T18" fmla="*/ 2147483647 w 979"/>
              <a:gd name="T19" fmla="*/ 2147483647 h 1467"/>
              <a:gd name="T20" fmla="*/ 2147483647 w 979"/>
              <a:gd name="T21" fmla="*/ 2147483647 h 1467"/>
              <a:gd name="T22" fmla="*/ 2147483647 w 979"/>
              <a:gd name="T23" fmla="*/ 2147483647 h 1467"/>
              <a:gd name="T24" fmla="*/ 2147483647 w 979"/>
              <a:gd name="T25" fmla="*/ 2147483647 h 1467"/>
              <a:gd name="T26" fmla="*/ 2147483647 w 979"/>
              <a:gd name="T27" fmla="*/ 2147483647 h 1467"/>
              <a:gd name="T28" fmla="*/ 2147483647 w 979"/>
              <a:gd name="T29" fmla="*/ 2147483647 h 1467"/>
              <a:gd name="T30" fmla="*/ 2147483647 w 979"/>
              <a:gd name="T31" fmla="*/ 2147483647 h 1467"/>
              <a:gd name="T32" fmla="*/ 2147483647 w 979"/>
              <a:gd name="T33" fmla="*/ 2147483647 h 1467"/>
              <a:gd name="T34" fmla="*/ 2147483647 w 979"/>
              <a:gd name="T35" fmla="*/ 2147483647 h 1467"/>
              <a:gd name="T36" fmla="*/ 2147483647 w 979"/>
              <a:gd name="T37" fmla="*/ 2147483647 h 1467"/>
              <a:gd name="T38" fmla="*/ 2147483647 w 979"/>
              <a:gd name="T39" fmla="*/ 2147483647 h 1467"/>
              <a:gd name="T40" fmla="*/ 2147483647 w 979"/>
              <a:gd name="T41" fmla="*/ 2147483647 h 1467"/>
              <a:gd name="T42" fmla="*/ 2147483647 w 979"/>
              <a:gd name="T43" fmla="*/ 2147483647 h 1467"/>
              <a:gd name="T44" fmla="*/ 2147483647 w 979"/>
              <a:gd name="T45" fmla="*/ 2147483647 h 1467"/>
              <a:gd name="T46" fmla="*/ 2147483647 w 979"/>
              <a:gd name="T47" fmla="*/ 2147483647 h 1467"/>
              <a:gd name="T48" fmla="*/ 2147483647 w 979"/>
              <a:gd name="T49" fmla="*/ 2147483647 h 1467"/>
              <a:gd name="T50" fmla="*/ 2147483647 w 979"/>
              <a:gd name="T51" fmla="*/ 2147483647 h 1467"/>
              <a:gd name="T52" fmla="*/ 2147483647 w 979"/>
              <a:gd name="T53" fmla="*/ 2147483647 h 1467"/>
              <a:gd name="T54" fmla="*/ 2147483647 w 979"/>
              <a:gd name="T55" fmla="*/ 2147483647 h 1467"/>
              <a:gd name="T56" fmla="*/ 2147483647 w 979"/>
              <a:gd name="T57" fmla="*/ 2147483647 h 1467"/>
              <a:gd name="T58" fmla="*/ 2147483647 w 979"/>
              <a:gd name="T59" fmla="*/ 2147483647 h 1467"/>
              <a:gd name="T60" fmla="*/ 2147483647 w 979"/>
              <a:gd name="T61" fmla="*/ 2147483647 h 1467"/>
              <a:gd name="T62" fmla="*/ 2147483647 w 979"/>
              <a:gd name="T63" fmla="*/ 2147483647 h 1467"/>
              <a:gd name="T64" fmla="*/ 2147483647 w 979"/>
              <a:gd name="T65" fmla="*/ 2147483647 h 1467"/>
              <a:gd name="T66" fmla="*/ 2147483647 w 979"/>
              <a:gd name="T67" fmla="*/ 2147483647 h 1467"/>
              <a:gd name="T68" fmla="*/ 2147483647 w 979"/>
              <a:gd name="T69" fmla="*/ 2147483647 h 1467"/>
              <a:gd name="T70" fmla="*/ 0 w 979"/>
              <a:gd name="T71" fmla="*/ 2147483647 h 1467"/>
              <a:gd name="T72" fmla="*/ 2147483647 w 979"/>
              <a:gd name="T73" fmla="*/ 2147483647 h 146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79"/>
              <a:gd name="T112" fmla="*/ 0 h 1467"/>
              <a:gd name="T113" fmla="*/ 979 w 979"/>
              <a:gd name="T114" fmla="*/ 1467 h 146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79" h="1467">
                <a:moveTo>
                  <a:pt x="43" y="93"/>
                </a:moveTo>
                <a:lnTo>
                  <a:pt x="86" y="93"/>
                </a:lnTo>
                <a:lnTo>
                  <a:pt x="86" y="0"/>
                </a:lnTo>
                <a:lnTo>
                  <a:pt x="345" y="50"/>
                </a:lnTo>
                <a:lnTo>
                  <a:pt x="381" y="122"/>
                </a:lnTo>
                <a:lnTo>
                  <a:pt x="417" y="122"/>
                </a:lnTo>
                <a:lnTo>
                  <a:pt x="489" y="201"/>
                </a:lnTo>
                <a:lnTo>
                  <a:pt x="525" y="223"/>
                </a:lnTo>
                <a:lnTo>
                  <a:pt x="532" y="230"/>
                </a:lnTo>
                <a:lnTo>
                  <a:pt x="546" y="259"/>
                </a:lnTo>
                <a:lnTo>
                  <a:pt x="554" y="280"/>
                </a:lnTo>
                <a:lnTo>
                  <a:pt x="561" y="302"/>
                </a:lnTo>
                <a:lnTo>
                  <a:pt x="561" y="323"/>
                </a:lnTo>
                <a:lnTo>
                  <a:pt x="568" y="381"/>
                </a:lnTo>
                <a:lnTo>
                  <a:pt x="604" y="417"/>
                </a:lnTo>
                <a:lnTo>
                  <a:pt x="705" y="453"/>
                </a:lnTo>
                <a:lnTo>
                  <a:pt x="726" y="453"/>
                </a:lnTo>
                <a:lnTo>
                  <a:pt x="755" y="489"/>
                </a:lnTo>
                <a:lnTo>
                  <a:pt x="776" y="460"/>
                </a:lnTo>
                <a:lnTo>
                  <a:pt x="798" y="431"/>
                </a:lnTo>
                <a:lnTo>
                  <a:pt x="798" y="424"/>
                </a:lnTo>
                <a:lnTo>
                  <a:pt x="820" y="366"/>
                </a:lnTo>
                <a:lnTo>
                  <a:pt x="856" y="323"/>
                </a:lnTo>
                <a:lnTo>
                  <a:pt x="906" y="323"/>
                </a:lnTo>
                <a:lnTo>
                  <a:pt x="913" y="330"/>
                </a:lnTo>
                <a:lnTo>
                  <a:pt x="798" y="697"/>
                </a:lnTo>
                <a:lnTo>
                  <a:pt x="978" y="970"/>
                </a:lnTo>
                <a:lnTo>
                  <a:pt x="978" y="1193"/>
                </a:lnTo>
                <a:lnTo>
                  <a:pt x="870" y="1135"/>
                </a:lnTo>
                <a:lnTo>
                  <a:pt x="805" y="1135"/>
                </a:lnTo>
                <a:lnTo>
                  <a:pt x="805" y="1265"/>
                </a:lnTo>
                <a:lnTo>
                  <a:pt x="762" y="1416"/>
                </a:lnTo>
                <a:lnTo>
                  <a:pt x="762" y="1430"/>
                </a:lnTo>
                <a:lnTo>
                  <a:pt x="676" y="1466"/>
                </a:lnTo>
                <a:lnTo>
                  <a:pt x="467" y="1373"/>
                </a:lnTo>
                <a:lnTo>
                  <a:pt x="0" y="704"/>
                </a:lnTo>
                <a:lnTo>
                  <a:pt x="43" y="93"/>
                </a:lnTo>
              </a:path>
            </a:pathLst>
          </a:custGeom>
          <a:gradFill rotWithShape="0">
            <a:gsLst>
              <a:gs pos="0">
                <a:schemeClr val="bg1"/>
              </a:gs>
              <a:gs pos="0">
                <a:schemeClr val="accent1">
                  <a:lumMod val="60000"/>
                  <a:lumOff val="40000"/>
                </a:schemeClr>
              </a:gs>
            </a:gsLst>
            <a:path path="rect">
              <a:fillToRect l="50000" t="50000" r="50000" b="50000"/>
            </a:path>
          </a:gradFill>
          <a:ln w="9525">
            <a:miter lim="800000"/>
            <a:headEnd/>
            <a:tailEnd/>
          </a:ln>
          <a:scene3d>
            <a:camera prst="legacyObliqueTopRight"/>
            <a:lightRig rig="legacyFlat3" dir="b"/>
          </a:scene3d>
          <a:sp3d extrusionH="254000" prstMaterial="legacyMatte">
            <a:bevelT w="13500" h="13500" prst="angle"/>
            <a:bevelB w="13500" h="13500" prst="angle"/>
            <a:extrusionClr>
              <a:schemeClr val="accent1">
                <a:lumMod val="75000"/>
              </a:schemeClr>
            </a:extrusionClr>
          </a:sp3d>
        </p:spPr>
        <p:txBody>
          <a:bodyPr>
            <a:flatTx/>
          </a:bodyPr>
          <a:lstStyle/>
          <a:p>
            <a:endParaRPr lang="es-MX"/>
          </a:p>
        </p:txBody>
      </p:sp>
      <p:sp>
        <p:nvSpPr>
          <p:cNvPr id="7" name="Rectángulo 6"/>
          <p:cNvSpPr/>
          <p:nvPr/>
        </p:nvSpPr>
        <p:spPr>
          <a:xfrm>
            <a:off x="953856" y="3717032"/>
            <a:ext cx="734881" cy="369332"/>
          </a:xfrm>
          <a:prstGeom prst="rect">
            <a:avLst/>
          </a:prstGeom>
        </p:spPr>
        <p:txBody>
          <a:bodyPr wrap="none">
            <a:spAutoFit/>
          </a:bodyPr>
          <a:lstStyle/>
          <a:p>
            <a:r>
              <a:rPr lang="es-MX" b="1" dirty="0">
                <a:solidFill>
                  <a:schemeClr val="accent1">
                    <a:lumMod val="75000"/>
                  </a:schemeClr>
                </a:solidFill>
              </a:rPr>
              <a:t>Norte</a:t>
            </a:r>
          </a:p>
        </p:txBody>
      </p:sp>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484784"/>
            <a:ext cx="8219256" cy="664953"/>
          </a:xfrm>
          <a:prstGeom prst="rect">
            <a:avLst/>
          </a:prstGeom>
        </p:spPr>
      </p:pic>
      <p:sp>
        <p:nvSpPr>
          <p:cNvPr id="10" name="Forma libre 9"/>
          <p:cNvSpPr/>
          <p:nvPr/>
        </p:nvSpPr>
        <p:spPr>
          <a:xfrm>
            <a:off x="962321" y="4138213"/>
            <a:ext cx="1472186" cy="823114"/>
          </a:xfrm>
          <a:custGeom>
            <a:avLst/>
            <a:gdLst>
              <a:gd name="connsiteX0" fmla="*/ 2704290 w 2704290"/>
              <a:gd name="connsiteY0" fmla="*/ 690664 h 1517515"/>
              <a:gd name="connsiteX1" fmla="*/ 2704290 w 2704290"/>
              <a:gd name="connsiteY1" fmla="*/ 690664 h 1517515"/>
              <a:gd name="connsiteX2" fmla="*/ 2694562 w 2704290"/>
              <a:gd name="connsiteY2" fmla="*/ 593387 h 1517515"/>
              <a:gd name="connsiteX3" fmla="*/ 2675107 w 2704290"/>
              <a:gd name="connsiteY3" fmla="*/ 515566 h 1517515"/>
              <a:gd name="connsiteX4" fmla="*/ 2441643 w 2704290"/>
              <a:gd name="connsiteY4" fmla="*/ 0 h 1517515"/>
              <a:gd name="connsiteX5" fmla="*/ 2334639 w 2704290"/>
              <a:gd name="connsiteY5" fmla="*/ 0 h 1517515"/>
              <a:gd name="connsiteX6" fmla="*/ 2178996 w 2704290"/>
              <a:gd name="connsiteY6" fmla="*/ 214009 h 1517515"/>
              <a:gd name="connsiteX7" fmla="*/ 2110903 w 2704290"/>
              <a:gd name="connsiteY7" fmla="*/ 262647 h 1517515"/>
              <a:gd name="connsiteX8" fmla="*/ 2062264 w 2704290"/>
              <a:gd name="connsiteY8" fmla="*/ 282102 h 1517515"/>
              <a:gd name="connsiteX9" fmla="*/ 2003898 w 2704290"/>
              <a:gd name="connsiteY9" fmla="*/ 330741 h 1517515"/>
              <a:gd name="connsiteX10" fmla="*/ 1449422 w 2704290"/>
              <a:gd name="connsiteY10" fmla="*/ 632298 h 1517515"/>
              <a:gd name="connsiteX11" fmla="*/ 1206230 w 2704290"/>
              <a:gd name="connsiteY11" fmla="*/ 622570 h 1517515"/>
              <a:gd name="connsiteX12" fmla="*/ 1089498 w 2704290"/>
              <a:gd name="connsiteY12" fmla="*/ 252919 h 1517515"/>
              <a:gd name="connsiteX13" fmla="*/ 865762 w 2704290"/>
              <a:gd name="connsiteY13" fmla="*/ 291830 h 1517515"/>
              <a:gd name="connsiteX14" fmla="*/ 496111 w 2704290"/>
              <a:gd name="connsiteY14" fmla="*/ 379379 h 1517515"/>
              <a:gd name="connsiteX15" fmla="*/ 369651 w 2704290"/>
              <a:gd name="connsiteY15" fmla="*/ 369651 h 1517515"/>
              <a:gd name="connsiteX16" fmla="*/ 0 w 2704290"/>
              <a:gd name="connsiteY16" fmla="*/ 252919 h 1517515"/>
              <a:gd name="connsiteX17" fmla="*/ 554477 w 2704290"/>
              <a:gd name="connsiteY17" fmla="*/ 963038 h 1517515"/>
              <a:gd name="connsiteX18" fmla="*/ 1215958 w 2704290"/>
              <a:gd name="connsiteY18" fmla="*/ 1381328 h 1517515"/>
              <a:gd name="connsiteX19" fmla="*/ 1673158 w 2704290"/>
              <a:gd name="connsiteY19" fmla="*/ 1517515 h 1517515"/>
              <a:gd name="connsiteX20" fmla="*/ 1994171 w 2704290"/>
              <a:gd name="connsiteY20" fmla="*/ 1118681 h 1517515"/>
              <a:gd name="connsiteX21" fmla="*/ 2013626 w 2704290"/>
              <a:gd name="connsiteY21" fmla="*/ 1001949 h 1517515"/>
              <a:gd name="connsiteX22" fmla="*/ 2023354 w 2704290"/>
              <a:gd name="connsiteY22" fmla="*/ 768485 h 1517515"/>
              <a:gd name="connsiteX23" fmla="*/ 2091447 w 2704290"/>
              <a:gd name="connsiteY23" fmla="*/ 603115 h 1517515"/>
              <a:gd name="connsiteX24" fmla="*/ 2704290 w 2704290"/>
              <a:gd name="connsiteY24" fmla="*/ 690664 h 151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04290" h="1517515">
                <a:moveTo>
                  <a:pt x="2704290" y="690664"/>
                </a:moveTo>
                <a:lnTo>
                  <a:pt x="2704290" y="690664"/>
                </a:lnTo>
                <a:cubicBezTo>
                  <a:pt x="2701047" y="658238"/>
                  <a:pt x="2699919" y="625531"/>
                  <a:pt x="2694562" y="593387"/>
                </a:cubicBezTo>
                <a:cubicBezTo>
                  <a:pt x="2690166" y="567012"/>
                  <a:pt x="2675107" y="515566"/>
                  <a:pt x="2675107" y="515566"/>
                </a:cubicBezTo>
                <a:lnTo>
                  <a:pt x="2441643" y="0"/>
                </a:lnTo>
                <a:lnTo>
                  <a:pt x="2334639" y="0"/>
                </a:lnTo>
                <a:lnTo>
                  <a:pt x="2178996" y="214009"/>
                </a:lnTo>
                <a:cubicBezTo>
                  <a:pt x="2156298" y="230222"/>
                  <a:pt x="2134997" y="248592"/>
                  <a:pt x="2110903" y="262647"/>
                </a:cubicBezTo>
                <a:cubicBezTo>
                  <a:pt x="2095820" y="271445"/>
                  <a:pt x="2076793" y="272416"/>
                  <a:pt x="2062264" y="282102"/>
                </a:cubicBezTo>
                <a:cubicBezTo>
                  <a:pt x="1930146" y="370181"/>
                  <a:pt x="2074578" y="295401"/>
                  <a:pt x="2003898" y="330741"/>
                </a:cubicBezTo>
                <a:lnTo>
                  <a:pt x="1449422" y="632298"/>
                </a:lnTo>
                <a:cubicBezTo>
                  <a:pt x="1225695" y="622128"/>
                  <a:pt x="1306823" y="622570"/>
                  <a:pt x="1206230" y="622570"/>
                </a:cubicBezTo>
                <a:lnTo>
                  <a:pt x="1089498" y="252919"/>
                </a:lnTo>
                <a:lnTo>
                  <a:pt x="865762" y="291830"/>
                </a:lnTo>
                <a:lnTo>
                  <a:pt x="496111" y="379379"/>
                </a:lnTo>
                <a:lnTo>
                  <a:pt x="369651" y="369651"/>
                </a:lnTo>
                <a:lnTo>
                  <a:pt x="0" y="252919"/>
                </a:lnTo>
                <a:lnTo>
                  <a:pt x="554477" y="963038"/>
                </a:lnTo>
                <a:lnTo>
                  <a:pt x="1215958" y="1381328"/>
                </a:lnTo>
                <a:lnTo>
                  <a:pt x="1673158" y="1517515"/>
                </a:lnTo>
                <a:lnTo>
                  <a:pt x="1994171" y="1118681"/>
                </a:lnTo>
                <a:cubicBezTo>
                  <a:pt x="2000656" y="1079770"/>
                  <a:pt x="2009270" y="1041155"/>
                  <a:pt x="2013626" y="1001949"/>
                </a:cubicBezTo>
                <a:cubicBezTo>
                  <a:pt x="2025295" y="896925"/>
                  <a:pt x="2023354" y="862868"/>
                  <a:pt x="2023354" y="768485"/>
                </a:cubicBezTo>
                <a:lnTo>
                  <a:pt x="2091447" y="603115"/>
                </a:lnTo>
                <a:lnTo>
                  <a:pt x="2704290" y="690664"/>
                </a:lnTo>
                <a:close/>
              </a:path>
            </a:pathLst>
          </a:custGeom>
          <a:solidFill>
            <a:schemeClr val="accent6">
              <a:alpha val="50000"/>
            </a:schemeClr>
          </a:soli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6" name="CuadroTexto 15"/>
          <p:cNvSpPr txBox="1"/>
          <p:nvPr/>
        </p:nvSpPr>
        <p:spPr>
          <a:xfrm>
            <a:off x="3884563" y="4299654"/>
            <a:ext cx="4771637" cy="646331"/>
          </a:xfrm>
          <a:prstGeom prst="rect">
            <a:avLst/>
          </a:prstGeom>
          <a:noFill/>
        </p:spPr>
        <p:txBody>
          <a:bodyPr wrap="square" rtlCol="0">
            <a:spAutoFit/>
          </a:bodyPr>
          <a:lstStyle/>
          <a:p>
            <a:r>
              <a:rPr lang="es-MX" dirty="0"/>
              <a:t>Cap. Interconexión sin prelación 30 MW</a:t>
            </a:r>
          </a:p>
          <a:p>
            <a:r>
              <a:rPr lang="es-MX" dirty="0"/>
              <a:t>Cap. Interconexión con prelación 90 MW</a:t>
            </a:r>
          </a:p>
        </p:txBody>
      </p:sp>
      <p:sp>
        <p:nvSpPr>
          <p:cNvPr id="17" name="CuadroTexto 16"/>
          <p:cNvSpPr txBox="1"/>
          <p:nvPr/>
        </p:nvSpPr>
        <p:spPr>
          <a:xfrm>
            <a:off x="1064101" y="5160432"/>
            <a:ext cx="2285324" cy="369332"/>
          </a:xfrm>
          <a:prstGeom prst="rect">
            <a:avLst/>
          </a:prstGeom>
          <a:noFill/>
        </p:spPr>
        <p:txBody>
          <a:bodyPr wrap="square" rtlCol="0">
            <a:spAutoFit/>
          </a:bodyPr>
          <a:lstStyle/>
          <a:p>
            <a:r>
              <a:rPr lang="es-MX" dirty="0"/>
              <a:t>Durango / Laguna</a:t>
            </a:r>
          </a:p>
        </p:txBody>
      </p:sp>
      <p:sp>
        <p:nvSpPr>
          <p:cNvPr id="19" name="Rectángulo 18"/>
          <p:cNvSpPr/>
          <p:nvPr/>
        </p:nvSpPr>
        <p:spPr>
          <a:xfrm>
            <a:off x="3923928" y="2472590"/>
            <a:ext cx="4762872" cy="1754326"/>
          </a:xfrm>
          <a:prstGeom prst="rect">
            <a:avLst/>
          </a:prstGeom>
        </p:spPr>
        <p:txBody>
          <a:bodyPr wrap="square">
            <a:spAutoFit/>
          </a:bodyPr>
          <a:lstStyle/>
          <a:p>
            <a:pPr algn="just"/>
            <a:r>
              <a:rPr lang="es-MX" dirty="0"/>
              <a:t>El CENACE podrá actualizar las capacidades de interconexión disponibles mediante ubicación en el Sitio hasta 5 días hábiles antes de la fecha límite para la presentación de las ofertas económicas de las Ofertas de</a:t>
            </a:r>
          </a:p>
          <a:p>
            <a:pPr algn="just"/>
            <a:r>
              <a:rPr lang="es-MX" dirty="0"/>
              <a:t>Venta</a:t>
            </a:r>
          </a:p>
        </p:txBody>
      </p:sp>
      <p:sp>
        <p:nvSpPr>
          <p:cNvPr id="20" name="CuadroTexto 19"/>
          <p:cNvSpPr txBox="1"/>
          <p:nvPr/>
        </p:nvSpPr>
        <p:spPr>
          <a:xfrm>
            <a:off x="364528" y="4569576"/>
            <a:ext cx="1656184" cy="523220"/>
          </a:xfrm>
          <a:prstGeom prst="rect">
            <a:avLst/>
          </a:prstGeom>
          <a:noFill/>
        </p:spPr>
        <p:txBody>
          <a:bodyPr wrap="square" rtlCol="0">
            <a:spAutoFit/>
          </a:bodyPr>
          <a:lstStyle/>
          <a:p>
            <a:r>
              <a:rPr lang="es-MX" sz="1400" dirty="0">
                <a:solidFill>
                  <a:srgbClr val="FF0000"/>
                </a:solidFill>
              </a:rPr>
              <a:t>Subestación Torreón Sur</a:t>
            </a:r>
          </a:p>
        </p:txBody>
      </p:sp>
      <p:grpSp>
        <p:nvGrpSpPr>
          <p:cNvPr id="35" name="Grupo 34"/>
          <p:cNvGrpSpPr/>
          <p:nvPr/>
        </p:nvGrpSpPr>
        <p:grpSpPr>
          <a:xfrm>
            <a:off x="1170711" y="4305960"/>
            <a:ext cx="1036052" cy="504056"/>
            <a:chOff x="5480164" y="4725144"/>
            <a:chExt cx="1036052" cy="504056"/>
          </a:xfrm>
        </p:grpSpPr>
        <p:cxnSp>
          <p:nvCxnSpPr>
            <p:cNvPr id="14" name="Conector recto 13"/>
            <p:cNvCxnSpPr/>
            <p:nvPr/>
          </p:nvCxnSpPr>
          <p:spPr>
            <a:xfrm>
              <a:off x="5796136" y="4867363"/>
              <a:ext cx="0" cy="253203"/>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Conector recto 24"/>
            <p:cNvCxnSpPr/>
            <p:nvPr/>
          </p:nvCxnSpPr>
          <p:spPr>
            <a:xfrm>
              <a:off x="5820752" y="4941168"/>
              <a:ext cx="432048" cy="0"/>
            </a:xfrm>
            <a:prstGeom prst="line">
              <a:avLst/>
            </a:prstGeom>
            <a:ln w="12700"/>
          </p:spPr>
          <p:style>
            <a:lnRef idx="2">
              <a:schemeClr val="dk1"/>
            </a:lnRef>
            <a:fillRef idx="0">
              <a:schemeClr val="dk1"/>
            </a:fillRef>
            <a:effectRef idx="1">
              <a:schemeClr val="dk1"/>
            </a:effectRef>
            <a:fontRef idx="minor">
              <a:schemeClr val="tx1"/>
            </a:fontRef>
          </p:style>
        </p:cxnSp>
        <p:cxnSp>
          <p:nvCxnSpPr>
            <p:cNvPr id="26" name="Conector recto 25"/>
            <p:cNvCxnSpPr/>
            <p:nvPr/>
          </p:nvCxnSpPr>
          <p:spPr>
            <a:xfrm flipV="1">
              <a:off x="6249392" y="4725144"/>
              <a:ext cx="0" cy="216024"/>
            </a:xfrm>
            <a:prstGeom prst="line">
              <a:avLst/>
            </a:prstGeom>
            <a:ln w="12700"/>
          </p:spPr>
          <p:style>
            <a:lnRef idx="2">
              <a:schemeClr val="dk1"/>
            </a:lnRef>
            <a:fillRef idx="0">
              <a:schemeClr val="dk1"/>
            </a:fillRef>
            <a:effectRef idx="1">
              <a:schemeClr val="dk1"/>
            </a:effectRef>
            <a:fontRef idx="minor">
              <a:schemeClr val="tx1"/>
            </a:fontRef>
          </p:style>
        </p:cxnSp>
        <p:cxnSp>
          <p:nvCxnSpPr>
            <p:cNvPr id="27" name="Conector recto 26"/>
            <p:cNvCxnSpPr/>
            <p:nvPr/>
          </p:nvCxnSpPr>
          <p:spPr>
            <a:xfrm>
              <a:off x="5820752" y="5044544"/>
              <a:ext cx="432048" cy="0"/>
            </a:xfrm>
            <a:prstGeom prst="line">
              <a:avLst/>
            </a:prstGeom>
            <a:ln w="12700"/>
          </p:spPr>
          <p:style>
            <a:lnRef idx="2">
              <a:schemeClr val="dk1"/>
            </a:lnRef>
            <a:fillRef idx="0">
              <a:schemeClr val="dk1"/>
            </a:fillRef>
            <a:effectRef idx="1">
              <a:schemeClr val="dk1"/>
            </a:effectRef>
            <a:fontRef idx="minor">
              <a:schemeClr val="tx1"/>
            </a:fontRef>
          </p:style>
        </p:cxnSp>
        <p:cxnSp>
          <p:nvCxnSpPr>
            <p:cNvPr id="29" name="Conector recto 28"/>
            <p:cNvCxnSpPr/>
            <p:nvPr/>
          </p:nvCxnSpPr>
          <p:spPr>
            <a:xfrm>
              <a:off x="6249392" y="5042004"/>
              <a:ext cx="266824" cy="18719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Conector recto 33"/>
            <p:cNvCxnSpPr/>
            <p:nvPr/>
          </p:nvCxnSpPr>
          <p:spPr>
            <a:xfrm flipH="1">
              <a:off x="5480164" y="4989208"/>
              <a:ext cx="28803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6" name="Imagen 35"/>
          <p:cNvPicPr>
            <a:picLocks noChangeAspect="1"/>
          </p:cNvPicPr>
          <p:nvPr/>
        </p:nvPicPr>
        <p:blipFill>
          <a:blip r:embed="rId3"/>
          <a:stretch>
            <a:fillRect/>
          </a:stretch>
        </p:blipFill>
        <p:spPr>
          <a:xfrm>
            <a:off x="3184381" y="4810016"/>
            <a:ext cx="1853658" cy="1260947"/>
          </a:xfrm>
          <a:prstGeom prst="rect">
            <a:avLst/>
          </a:prstGeom>
        </p:spPr>
      </p:pic>
      <p:sp>
        <p:nvSpPr>
          <p:cNvPr id="37" name="Lágrima 36"/>
          <p:cNvSpPr/>
          <p:nvPr/>
        </p:nvSpPr>
        <p:spPr>
          <a:xfrm rot="4361369">
            <a:off x="-152746" y="2409250"/>
            <a:ext cx="3222979" cy="2694020"/>
          </a:xfrm>
          <a:prstGeom prst="teardrop">
            <a:avLst>
              <a:gd name="adj" fmla="val 139002"/>
            </a:avLst>
          </a:prstGeom>
          <a:solidFill>
            <a:schemeClr val="accent2">
              <a:alpha val="20000"/>
            </a:schemeClr>
          </a:solidFill>
          <a:ln w="0">
            <a:noFill/>
          </a:ln>
          <a:scene3d>
            <a:camera prst="orthographicFront"/>
            <a:lightRig rig="threePt" dir="t"/>
          </a:scene3d>
          <a:sp3d>
            <a:bevelT w="114300" prst="artDeco"/>
            <a:bevelB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9" name="Elipse 38"/>
          <p:cNvSpPr/>
          <p:nvPr/>
        </p:nvSpPr>
        <p:spPr>
          <a:xfrm>
            <a:off x="7907963" y="1917668"/>
            <a:ext cx="660347" cy="315495"/>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0" name="Elipse 39"/>
          <p:cNvSpPr/>
          <p:nvPr/>
        </p:nvSpPr>
        <p:spPr>
          <a:xfrm>
            <a:off x="4779341" y="1918740"/>
            <a:ext cx="701866" cy="298633"/>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1" name="Elipse 40"/>
          <p:cNvSpPr/>
          <p:nvPr/>
        </p:nvSpPr>
        <p:spPr>
          <a:xfrm>
            <a:off x="3026942" y="1864945"/>
            <a:ext cx="1329033" cy="352428"/>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2" name="Elipse 41"/>
          <p:cNvSpPr/>
          <p:nvPr/>
        </p:nvSpPr>
        <p:spPr>
          <a:xfrm>
            <a:off x="5859462" y="1891842"/>
            <a:ext cx="792088" cy="352428"/>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3" name="Elipse 42"/>
          <p:cNvSpPr/>
          <p:nvPr/>
        </p:nvSpPr>
        <p:spPr>
          <a:xfrm>
            <a:off x="467544" y="1944565"/>
            <a:ext cx="792088" cy="352428"/>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4" name="Elipse 43"/>
          <p:cNvSpPr/>
          <p:nvPr/>
        </p:nvSpPr>
        <p:spPr>
          <a:xfrm>
            <a:off x="7004567" y="1917668"/>
            <a:ext cx="669219" cy="299705"/>
          </a:xfrm>
          <a:prstGeom prst="ellipse">
            <a:avLst/>
          </a:prstGeom>
          <a:noFill/>
          <a:ln w="19050">
            <a:solidFill>
              <a:srgbClr val="FD27C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2642782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500" fill="hold"/>
                                        <p:tgtEl>
                                          <p:spTgt spid="44"/>
                                        </p:tgtEl>
                                        <p:attrNameLst>
                                          <p:attrName>ppt_x</p:attrName>
                                        </p:attrNameLst>
                                      </p:cBhvr>
                                      <p:tavLst>
                                        <p:tav tm="0">
                                          <p:val>
                                            <p:strVal val="#ppt_x"/>
                                          </p:val>
                                        </p:tav>
                                        <p:tav tm="100000">
                                          <p:val>
                                            <p:strVal val="#ppt_x"/>
                                          </p:val>
                                        </p:tav>
                                      </p:tavLst>
                                    </p:anim>
                                    <p:anim calcmode="lin" valueType="num">
                                      <p:cBhvr additive="base">
                                        <p:cTn id="32" dur="500" fill="hold"/>
                                        <p:tgtEl>
                                          <p:spTgt spid="4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4"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4067944" y="332656"/>
            <a:ext cx="4618856" cy="864096"/>
          </a:xfrm>
        </p:spPr>
        <p:txBody>
          <a:bodyPr/>
          <a:lstStyle/>
          <a:p>
            <a:r>
              <a:rPr lang="es-MX" dirty="0"/>
              <a:t>Reglas para ajustar los productos de la OVT</a:t>
            </a:r>
          </a:p>
        </p:txBody>
      </p:sp>
      <p:sp>
        <p:nvSpPr>
          <p:cNvPr id="5" name="CuadroTexto 4"/>
          <p:cNvSpPr txBox="1"/>
          <p:nvPr/>
        </p:nvSpPr>
        <p:spPr>
          <a:xfrm>
            <a:off x="467544" y="1340768"/>
            <a:ext cx="5472608" cy="1477328"/>
          </a:xfrm>
          <a:prstGeom prst="rect">
            <a:avLst/>
          </a:prstGeom>
          <a:noFill/>
        </p:spPr>
        <p:txBody>
          <a:bodyPr wrap="square" rtlCol="0">
            <a:spAutoFit/>
          </a:bodyPr>
          <a:lstStyle/>
          <a:p>
            <a:pPr marL="285750" indent="-285750" algn="just">
              <a:buFont typeface="Wingdings" panose="05000000000000000000" pitchFamily="2" charset="2"/>
              <a:buChar char="ü"/>
            </a:pPr>
            <a:r>
              <a:rPr lang="es-MX" dirty="0"/>
              <a:t>El Licitante podrá realizar modificaciones a su oferta de venta, si al realizarse la actualización se reduce las Capacidades de Interconexión de la Zona de Interconexión a la que pertenece la Oferta de Venta presentada. </a:t>
            </a:r>
          </a:p>
        </p:txBody>
      </p:sp>
      <p:sp>
        <p:nvSpPr>
          <p:cNvPr id="7" name="CuadroTexto 6"/>
          <p:cNvSpPr txBox="1"/>
          <p:nvPr/>
        </p:nvSpPr>
        <p:spPr>
          <a:xfrm>
            <a:off x="3078629" y="2818096"/>
            <a:ext cx="5616341" cy="3139321"/>
          </a:xfrm>
          <a:prstGeom prst="rect">
            <a:avLst/>
          </a:prstGeom>
          <a:noFill/>
        </p:spPr>
        <p:txBody>
          <a:bodyPr wrap="square" rtlCol="0">
            <a:spAutoFit/>
          </a:bodyPr>
          <a:lstStyle/>
          <a:p>
            <a:pPr marL="285750" indent="-285750" algn="just">
              <a:buFont typeface="Wingdings" panose="05000000000000000000" pitchFamily="2" charset="2"/>
              <a:buChar char="ü"/>
            </a:pPr>
            <a:r>
              <a:rPr lang="es-MX" dirty="0"/>
              <a:t>La modificación a la oferta de venta tras la actualización de las Capacidades de Interconexión solo podrán consistir en:</a:t>
            </a:r>
          </a:p>
          <a:p>
            <a:endParaRPr lang="es-MX" dirty="0"/>
          </a:p>
          <a:p>
            <a:pPr marL="1657350" lvl="3" indent="-285750" algn="just">
              <a:buFont typeface="Arial" panose="020B0604020202020204" pitchFamily="34" charset="0"/>
              <a:buChar char="•"/>
            </a:pPr>
            <a:r>
              <a:rPr lang="es-MX" dirty="0"/>
              <a:t>Reducción de los productos incluidos en la Oferta de Venta presentada. </a:t>
            </a:r>
          </a:p>
          <a:p>
            <a:pPr marL="1657350" lvl="3" indent="-285750" algn="just">
              <a:buFont typeface="Arial" panose="020B0604020202020204" pitchFamily="34" charset="0"/>
              <a:buChar char="•"/>
            </a:pPr>
            <a:r>
              <a:rPr lang="es-MX" dirty="0"/>
              <a:t>La Capacidad Instalada de la Central.</a:t>
            </a:r>
          </a:p>
          <a:p>
            <a:pPr marL="1657350" lvl="3" indent="-285750" algn="just">
              <a:buFont typeface="Arial" panose="020B0604020202020204" pitchFamily="34" charset="0"/>
              <a:buChar char="•"/>
            </a:pPr>
            <a:r>
              <a:rPr lang="es-MX" dirty="0"/>
              <a:t>Numero de Unidades Generadoras de la Central.</a:t>
            </a:r>
          </a:p>
          <a:p>
            <a:pPr marL="1657350" lvl="3" indent="-285750" algn="just">
              <a:buFont typeface="Arial" panose="020B0604020202020204" pitchFamily="34" charset="0"/>
              <a:buChar char="•"/>
            </a:pPr>
            <a:r>
              <a:rPr lang="es-MX" dirty="0"/>
              <a:t>Capacidad de Placa por Unidad Generadora de la Central.</a:t>
            </a:r>
          </a:p>
        </p:txBody>
      </p:sp>
      <p:pic>
        <p:nvPicPr>
          <p:cNvPr id="8" name="Imagen 7"/>
          <p:cNvPicPr>
            <a:picLocks noChangeAspect="1"/>
          </p:cNvPicPr>
          <p:nvPr/>
        </p:nvPicPr>
        <p:blipFill rotWithShape="1">
          <a:blip r:embed="rId2">
            <a:extLst>
              <a:ext uri="{28A0092B-C50C-407E-A947-70E740481C1C}">
                <a14:useLocalDpi xmlns:a14="http://schemas.microsoft.com/office/drawing/2010/main" val="0"/>
              </a:ext>
            </a:extLst>
          </a:blip>
          <a:srcRect t="12926" b="12926"/>
          <a:stretch/>
        </p:blipFill>
        <p:spPr>
          <a:xfrm>
            <a:off x="827584" y="4149080"/>
            <a:ext cx="3105977" cy="1728192"/>
          </a:xfrm>
          <a:prstGeom prst="rect">
            <a:avLst/>
          </a:prstGeom>
        </p:spPr>
      </p:pic>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9449" y="1377186"/>
            <a:ext cx="1800200" cy="1361008"/>
          </a:xfrm>
          <a:prstGeom prst="rect">
            <a:avLst/>
          </a:prstGeom>
        </p:spPr>
      </p:pic>
    </p:spTree>
    <p:extLst>
      <p:ext uri="{BB962C8B-B14F-4D97-AF65-F5344CB8AC3E}">
        <p14:creationId xmlns:p14="http://schemas.microsoft.com/office/powerpoint/2010/main" val="356842587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7864" y="4509120"/>
            <a:ext cx="2095500" cy="2095500"/>
          </a:xfrm>
          <a:prstGeom prst="rect">
            <a:avLst/>
          </a:prstGeom>
        </p:spPr>
      </p:pic>
      <p:sp>
        <p:nvSpPr>
          <p:cNvPr id="5" name="Rectángulo redondeado 4"/>
          <p:cNvSpPr/>
          <p:nvPr/>
        </p:nvSpPr>
        <p:spPr>
          <a:xfrm>
            <a:off x="3491880" y="6207447"/>
            <a:ext cx="2448272" cy="541189"/>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 name="Title 2"/>
          <p:cNvSpPr>
            <a:spLocks noGrp="1"/>
          </p:cNvSpPr>
          <p:nvPr>
            <p:ph type="ctrTitle"/>
          </p:nvPr>
        </p:nvSpPr>
        <p:spPr>
          <a:xfrm>
            <a:off x="467544" y="2929905"/>
            <a:ext cx="8280920" cy="1470025"/>
          </a:xfrm>
        </p:spPr>
        <p:txBody>
          <a:bodyPr>
            <a:noAutofit/>
          </a:bodyPr>
          <a:lstStyle/>
          <a:p>
            <a:r>
              <a:rPr lang="es-MX" dirty="0"/>
              <a:t>Criterios para cambio de Estatus de Interconexión y documentos probatorios validos</a:t>
            </a:r>
          </a:p>
        </p:txBody>
      </p:sp>
    </p:spTree>
    <p:extLst>
      <p:ext uri="{BB962C8B-B14F-4D97-AF65-F5344CB8AC3E}">
        <p14:creationId xmlns:p14="http://schemas.microsoft.com/office/powerpoint/2010/main" val="37398844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 name="Grupo 159"/>
          <p:cNvGrpSpPr/>
          <p:nvPr/>
        </p:nvGrpSpPr>
        <p:grpSpPr>
          <a:xfrm>
            <a:off x="1791598" y="4207697"/>
            <a:ext cx="1732798" cy="1727778"/>
            <a:chOff x="1163033" y="4187302"/>
            <a:chExt cx="1568954" cy="1568954"/>
          </a:xfrm>
        </p:grpSpPr>
        <p:pic>
          <p:nvPicPr>
            <p:cNvPr id="158" name="Imagen 1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3033" y="4187302"/>
              <a:ext cx="1568954" cy="1568954"/>
            </a:xfrm>
            <a:prstGeom prst="rect">
              <a:avLst/>
            </a:prstGeom>
          </p:spPr>
        </p:pic>
        <p:sp>
          <p:nvSpPr>
            <p:cNvPr id="159" name="CuadroTexto 158"/>
            <p:cNvSpPr txBox="1"/>
            <p:nvPr/>
          </p:nvSpPr>
          <p:spPr>
            <a:xfrm>
              <a:off x="1899682" y="4786470"/>
              <a:ext cx="670280" cy="531020"/>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800" b="1" dirty="0">
                  <a:effectLst>
                    <a:outerShdw blurRad="38100" dist="38100" dir="2700000" algn="tl">
                      <a:srgbClr val="000000">
                        <a:alpha val="43137"/>
                      </a:srgbClr>
                    </a:outerShdw>
                  </a:effectLst>
                </a:rPr>
                <a:t>Oficio de Aceptación de solicitud de contrato</a:t>
              </a:r>
            </a:p>
          </p:txBody>
        </p:sp>
      </p:grpSp>
      <p:sp>
        <p:nvSpPr>
          <p:cNvPr id="6" name="Rectángulo 5"/>
          <p:cNvSpPr/>
          <p:nvPr/>
        </p:nvSpPr>
        <p:spPr>
          <a:xfrm>
            <a:off x="481967" y="1423279"/>
            <a:ext cx="8224285" cy="954107"/>
          </a:xfrm>
          <a:prstGeom prst="rect">
            <a:avLst/>
          </a:prstGeom>
        </p:spPr>
        <p:txBody>
          <a:bodyPr wrap="square">
            <a:spAutoFit/>
          </a:bodyPr>
          <a:lstStyle/>
          <a:p>
            <a:pPr algn="just"/>
            <a:r>
              <a:rPr lang="es-MX" sz="1400" dirty="0">
                <a:latin typeface="+mj-lt"/>
                <a:ea typeface="MS Mincho" panose="02020609040205080304" pitchFamily="49" charset="-128"/>
              </a:rPr>
              <a:t>Si el Estatus de Interconexión se modificara durante el proceso de precalificación, en cuyo caso, el Licitante deberá indicar dicho Estatus en el </a:t>
            </a:r>
            <a:r>
              <a:rPr lang="es-MX" sz="1400" b="1" dirty="0">
                <a:latin typeface="+mj-lt"/>
                <a:ea typeface="MS Mincho" panose="02020609040205080304" pitchFamily="49" charset="-128"/>
              </a:rPr>
              <a:t>Anexo</a:t>
            </a:r>
            <a:r>
              <a:rPr lang="es-MX" sz="1400" dirty="0">
                <a:latin typeface="+mj-lt"/>
                <a:ea typeface="MS Mincho" panose="02020609040205080304" pitchFamily="49" charset="-128"/>
              </a:rPr>
              <a:t>, y adjuntar a éste el documento de respaldo que corresponda (con base en los documentos listados en el </a:t>
            </a:r>
            <a:r>
              <a:rPr lang="es-MX" sz="1400" b="1" dirty="0">
                <a:latin typeface="+mj-lt"/>
                <a:ea typeface="MS Mincho" panose="02020609040205080304" pitchFamily="49" charset="-128"/>
              </a:rPr>
              <a:t>Anexo </a:t>
            </a:r>
            <a:r>
              <a:rPr lang="es-MX" sz="1400" dirty="0">
                <a:latin typeface="+mj-lt"/>
                <a:ea typeface="MS Mincho" panose="02020609040205080304" pitchFamily="49" charset="-128"/>
              </a:rPr>
              <a:t>). De ser éste el caso, este </a:t>
            </a:r>
            <a:r>
              <a:rPr lang="es-MX" sz="1400" b="1" dirty="0">
                <a:latin typeface="+mj-lt"/>
                <a:ea typeface="MS Mincho" panose="02020609040205080304" pitchFamily="49" charset="-128"/>
              </a:rPr>
              <a:t>Anexo </a:t>
            </a:r>
            <a:r>
              <a:rPr lang="es-MX" sz="1400" dirty="0">
                <a:latin typeface="+mj-lt"/>
                <a:ea typeface="MS Mincho" panose="02020609040205080304" pitchFamily="49" charset="-128"/>
              </a:rPr>
              <a:t> deberá presentarse junto con la oferta económica.</a:t>
            </a:r>
            <a:endParaRPr lang="es-MX" sz="1400" dirty="0">
              <a:latin typeface="+mj-lt"/>
            </a:endParaRPr>
          </a:p>
        </p:txBody>
      </p:sp>
      <p:grpSp>
        <p:nvGrpSpPr>
          <p:cNvPr id="85" name="Grupo 84"/>
          <p:cNvGrpSpPr/>
          <p:nvPr/>
        </p:nvGrpSpPr>
        <p:grpSpPr>
          <a:xfrm>
            <a:off x="4565011" y="2931738"/>
            <a:ext cx="3669401" cy="332884"/>
            <a:chOff x="0" y="15700"/>
            <a:chExt cx="2878435" cy="891294"/>
          </a:xfrm>
        </p:grpSpPr>
        <p:sp>
          <p:nvSpPr>
            <p:cNvPr id="86" name="Rectángulo 85"/>
            <p:cNvSpPr/>
            <p:nvPr/>
          </p:nvSpPr>
          <p:spPr>
            <a:xfrm>
              <a:off x="0" y="33307"/>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7" name="Rectángulo 86"/>
            <p:cNvSpPr/>
            <p:nvPr/>
          </p:nvSpPr>
          <p:spPr>
            <a:xfrm>
              <a:off x="0" y="15700"/>
              <a:ext cx="2878435" cy="8736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dirty="0">
                  <a:solidFill>
                    <a:prstClr val="white"/>
                  </a:solidFill>
                </a:rPr>
                <a:t>Proyectos regulados por la LSPEE</a:t>
              </a:r>
            </a:p>
          </p:txBody>
        </p:sp>
      </p:grpSp>
      <p:grpSp>
        <p:nvGrpSpPr>
          <p:cNvPr id="103" name="Grupo 102"/>
          <p:cNvGrpSpPr/>
          <p:nvPr/>
        </p:nvGrpSpPr>
        <p:grpSpPr>
          <a:xfrm>
            <a:off x="4565010" y="3985439"/>
            <a:ext cx="1624519" cy="1031171"/>
            <a:chOff x="3426" y="840721"/>
            <a:chExt cx="2359447" cy="650376"/>
          </a:xfrm>
        </p:grpSpPr>
        <p:sp>
          <p:nvSpPr>
            <p:cNvPr id="104" name="Rectángulo 103"/>
            <p:cNvSpPr/>
            <p:nvPr/>
          </p:nvSpPr>
          <p:spPr>
            <a:xfrm>
              <a:off x="3426" y="840721"/>
              <a:ext cx="2359447" cy="650376"/>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5" name="Rectángulo 104"/>
            <p:cNvSpPr/>
            <p:nvPr/>
          </p:nvSpPr>
          <p:spPr>
            <a:xfrm>
              <a:off x="3426" y="840721"/>
              <a:ext cx="2359447" cy="65037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0005" tIns="40005" rIns="53340" bIns="60008" numCol="1" spcCol="1270" anchor="t" anchorCtr="0">
              <a:noAutofit/>
            </a:bodyPr>
            <a:lstStyle/>
            <a:p>
              <a:pPr marL="42863" lvl="1" indent="-42863" defTabSz="333375">
                <a:lnSpc>
                  <a:spcPct val="90000"/>
                </a:lnSpc>
                <a:spcBef>
                  <a:spcPct val="0"/>
                </a:spcBef>
                <a:spcAft>
                  <a:spcPct val="15000"/>
                </a:spcAft>
                <a:buChar char="••"/>
              </a:pPr>
              <a:r>
                <a:rPr lang="es-MX" sz="975" b="1" dirty="0"/>
                <a:t>Oficio de aceptación de la solicitud de Contrato de Interconexión</a:t>
              </a:r>
              <a:r>
                <a:rPr lang="es-MX" sz="975" dirty="0"/>
                <a:t>.</a:t>
              </a:r>
            </a:p>
            <a:p>
              <a:pPr marL="42863" lvl="1" indent="-42863" defTabSz="333375">
                <a:lnSpc>
                  <a:spcPct val="90000"/>
                </a:lnSpc>
                <a:spcBef>
                  <a:spcPct val="0"/>
                </a:spcBef>
                <a:spcAft>
                  <a:spcPct val="15000"/>
                </a:spcAft>
                <a:buChar char="••"/>
              </a:pPr>
              <a:r>
                <a:rPr lang="es-MX" sz="975" b="1" dirty="0"/>
                <a:t>Estudio Indicativo, Estudio de Impacto y Estudio de Instalaciones.</a:t>
              </a:r>
            </a:p>
          </p:txBody>
        </p:sp>
      </p:grpSp>
      <p:grpSp>
        <p:nvGrpSpPr>
          <p:cNvPr id="106" name="Grupo 105"/>
          <p:cNvGrpSpPr/>
          <p:nvPr/>
        </p:nvGrpSpPr>
        <p:grpSpPr>
          <a:xfrm>
            <a:off x="4565010" y="3300350"/>
            <a:ext cx="1624519" cy="685089"/>
            <a:chOff x="42107" y="366292"/>
            <a:chExt cx="2257158" cy="669763"/>
          </a:xfrm>
        </p:grpSpPr>
        <p:sp>
          <p:nvSpPr>
            <p:cNvPr id="107" name="Rectángulo 106"/>
            <p:cNvSpPr/>
            <p:nvPr/>
          </p:nvSpPr>
          <p:spPr>
            <a:xfrm>
              <a:off x="42107" y="366292"/>
              <a:ext cx="2257158" cy="669763"/>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Rectángulo 107"/>
            <p:cNvSpPr/>
            <p:nvPr/>
          </p:nvSpPr>
          <p:spPr>
            <a:xfrm>
              <a:off x="42107" y="366292"/>
              <a:ext cx="2257158" cy="66976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050" dirty="0"/>
                <a:t>Con derecho a celebrar un Contrato de Interconexión Legado (CIL)</a:t>
              </a:r>
            </a:p>
          </p:txBody>
        </p:sp>
      </p:grpSp>
      <p:grpSp>
        <p:nvGrpSpPr>
          <p:cNvPr id="109" name="Grupo 108"/>
          <p:cNvGrpSpPr/>
          <p:nvPr/>
        </p:nvGrpSpPr>
        <p:grpSpPr>
          <a:xfrm>
            <a:off x="6275665" y="4011728"/>
            <a:ext cx="1958747" cy="1001225"/>
            <a:chOff x="2552312" y="677429"/>
            <a:chExt cx="1541853" cy="659852"/>
          </a:xfrm>
        </p:grpSpPr>
        <p:sp>
          <p:nvSpPr>
            <p:cNvPr id="110" name="Rectángulo 109"/>
            <p:cNvSpPr/>
            <p:nvPr/>
          </p:nvSpPr>
          <p:spPr>
            <a:xfrm>
              <a:off x="2552312" y="677429"/>
              <a:ext cx="1541853" cy="65985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11" name="Rectángulo 110"/>
            <p:cNvSpPr/>
            <p:nvPr/>
          </p:nvSpPr>
          <p:spPr>
            <a:xfrm>
              <a:off x="2552312" y="677429"/>
              <a:ext cx="1541853" cy="65985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0003" tIns="20003" rIns="26670" bIns="30004" numCol="1" spcCol="1270" anchor="t" anchorCtr="0">
              <a:noAutofit/>
            </a:bodyPr>
            <a:lstStyle/>
            <a:p>
              <a:pPr marL="42863" lvl="1" indent="-42863" defTabSz="166688">
                <a:lnSpc>
                  <a:spcPct val="90000"/>
                </a:lnSpc>
                <a:spcBef>
                  <a:spcPct val="0"/>
                </a:spcBef>
                <a:spcAft>
                  <a:spcPct val="15000"/>
                </a:spcAft>
                <a:buChar char="••"/>
              </a:pPr>
              <a:r>
                <a:rPr lang="es-MX" sz="975" b="1" dirty="0"/>
                <a:t>Acuse de recibido de solicitud de contrato compromiso de compraventa de energía eléctrica para pequeño productor.</a:t>
              </a:r>
            </a:p>
            <a:p>
              <a:pPr marL="42863" lvl="1" indent="-42863" defTabSz="166688">
                <a:lnSpc>
                  <a:spcPct val="90000"/>
                </a:lnSpc>
                <a:spcBef>
                  <a:spcPct val="0"/>
                </a:spcBef>
                <a:spcAft>
                  <a:spcPct val="15000"/>
                </a:spcAft>
                <a:buChar char="••"/>
              </a:pPr>
              <a:r>
                <a:rPr lang="es-MX" sz="975" b="1" dirty="0"/>
                <a:t>Estudio Indicativo, Estudio de Impacto y Estudio de Instalaciones</a:t>
              </a:r>
            </a:p>
          </p:txBody>
        </p:sp>
      </p:grpSp>
      <p:grpSp>
        <p:nvGrpSpPr>
          <p:cNvPr id="112" name="Grupo 111"/>
          <p:cNvGrpSpPr/>
          <p:nvPr/>
        </p:nvGrpSpPr>
        <p:grpSpPr>
          <a:xfrm>
            <a:off x="6282458" y="3300350"/>
            <a:ext cx="1987756" cy="777135"/>
            <a:chOff x="2552312" y="504556"/>
            <a:chExt cx="1570133" cy="157609"/>
          </a:xfrm>
        </p:grpSpPr>
        <p:sp>
          <p:nvSpPr>
            <p:cNvPr id="113" name="Rectángulo 112"/>
            <p:cNvSpPr/>
            <p:nvPr/>
          </p:nvSpPr>
          <p:spPr>
            <a:xfrm>
              <a:off x="2552312" y="504556"/>
              <a:ext cx="1541853" cy="139723"/>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Rectángulo 113"/>
            <p:cNvSpPr/>
            <p:nvPr/>
          </p:nvSpPr>
          <p:spPr>
            <a:xfrm>
              <a:off x="2552312" y="519048"/>
              <a:ext cx="1570133" cy="14311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8674" tIns="33528" rIns="58674" bIns="33528" numCol="1" spcCol="1270" anchor="ctr" anchorCtr="0">
              <a:noAutofit/>
            </a:bodyPr>
            <a:lstStyle/>
            <a:p>
              <a:pPr algn="ctr" defTabSz="366713">
                <a:lnSpc>
                  <a:spcPct val="90000"/>
                </a:lnSpc>
                <a:spcBef>
                  <a:spcPct val="0"/>
                </a:spcBef>
                <a:spcAft>
                  <a:spcPct val="35000"/>
                </a:spcAft>
              </a:pPr>
              <a:r>
                <a:rPr lang="es-MX" sz="1050" dirty="0"/>
                <a:t>Con solicitud de contrato de compromiso de compraventa de energía eléctrica para pequeño productor</a:t>
              </a:r>
            </a:p>
            <a:p>
              <a:pPr algn="ctr" defTabSz="366713">
                <a:lnSpc>
                  <a:spcPct val="90000"/>
                </a:lnSpc>
                <a:spcBef>
                  <a:spcPct val="0"/>
                </a:spcBef>
                <a:spcAft>
                  <a:spcPct val="35000"/>
                </a:spcAft>
              </a:pPr>
              <a:endParaRPr lang="es-MX" sz="1050" dirty="0"/>
            </a:p>
          </p:txBody>
        </p:sp>
      </p:grpSp>
      <p:sp>
        <p:nvSpPr>
          <p:cNvPr id="127" name="CuadroTexto 126"/>
          <p:cNvSpPr txBox="1"/>
          <p:nvPr/>
        </p:nvSpPr>
        <p:spPr>
          <a:xfrm>
            <a:off x="628587" y="2592637"/>
            <a:ext cx="3006208" cy="307777"/>
          </a:xfrm>
          <a:prstGeom prst="rect">
            <a:avLst/>
          </a:prstGeom>
          <a:noFill/>
        </p:spPr>
        <p:txBody>
          <a:bodyPr wrap="none" rtlCol="0">
            <a:spAutoFit/>
          </a:bodyPr>
          <a:lstStyle/>
          <a:p>
            <a:pPr marL="214313" indent="-214313">
              <a:buFont typeface="Arial" panose="020B0604020202020204" pitchFamily="34" charset="0"/>
              <a:buChar char="•"/>
            </a:pPr>
            <a:r>
              <a:rPr lang="es-MX" sz="1400" dirty="0">
                <a:latin typeface="+mj-lt"/>
                <a:ea typeface="MS Mincho" panose="02020609040205080304" pitchFamily="49" charset="-128"/>
              </a:rPr>
              <a:t>Documentos listados en el </a:t>
            </a:r>
            <a:r>
              <a:rPr lang="es-MX" sz="1400" b="1" dirty="0">
                <a:latin typeface="+mj-lt"/>
                <a:ea typeface="MS Mincho" panose="02020609040205080304" pitchFamily="49" charset="-128"/>
              </a:rPr>
              <a:t>Anexo :</a:t>
            </a:r>
          </a:p>
        </p:txBody>
      </p:sp>
      <p:grpSp>
        <p:nvGrpSpPr>
          <p:cNvPr id="148" name="Grupo 147"/>
          <p:cNvGrpSpPr/>
          <p:nvPr/>
        </p:nvGrpSpPr>
        <p:grpSpPr>
          <a:xfrm>
            <a:off x="430925" y="4208230"/>
            <a:ext cx="1888347" cy="764381"/>
            <a:chOff x="3449178" y="4396452"/>
            <a:chExt cx="2517796" cy="1019175"/>
          </a:xfrm>
        </p:grpSpPr>
        <p:grpSp>
          <p:nvGrpSpPr>
            <p:cNvPr id="145" name="Grupo 144"/>
            <p:cNvGrpSpPr/>
            <p:nvPr/>
          </p:nvGrpSpPr>
          <p:grpSpPr>
            <a:xfrm>
              <a:off x="3449178" y="4396452"/>
              <a:ext cx="815727" cy="1019175"/>
              <a:chOff x="3555739" y="4116351"/>
              <a:chExt cx="815727" cy="1019175"/>
            </a:xfrm>
          </p:grpSpPr>
          <p:grpSp>
            <p:nvGrpSpPr>
              <p:cNvPr id="135" name="Grupo 134"/>
              <p:cNvGrpSpPr/>
              <p:nvPr/>
            </p:nvGrpSpPr>
            <p:grpSpPr>
              <a:xfrm>
                <a:off x="3555739" y="4116351"/>
                <a:ext cx="815727" cy="1019175"/>
                <a:chOff x="4571529" y="4116351"/>
                <a:chExt cx="815727" cy="1019175"/>
              </a:xfrm>
            </p:grpSpPr>
            <p:pic>
              <p:nvPicPr>
                <p:cNvPr id="133" name="Imagen 132"/>
                <p:cNvPicPr>
                  <a:picLocks noChangeAspect="1"/>
                </p:cNvPicPr>
                <p:nvPr/>
              </p:nvPicPr>
              <p:blipFill>
                <a:blip r:embed="rId4"/>
                <a:stretch>
                  <a:fillRect/>
                </a:stretch>
              </p:blipFill>
              <p:spPr>
                <a:xfrm>
                  <a:off x="4653830" y="4116351"/>
                  <a:ext cx="733425" cy="1019175"/>
                </a:xfrm>
                <a:prstGeom prst="rect">
                  <a:avLst/>
                </a:prstGeom>
              </p:spPr>
            </p:pic>
            <p:sp>
              <p:nvSpPr>
                <p:cNvPr id="134" name="CuadroTexto 133"/>
                <p:cNvSpPr txBox="1"/>
                <p:nvPr/>
              </p:nvSpPr>
              <p:spPr>
                <a:xfrm>
                  <a:off x="4571529" y="4311640"/>
                  <a:ext cx="815727" cy="43088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effectLst>
                        <a:outerShdw blurRad="38100" dist="38100" dir="2700000" algn="tl">
                          <a:srgbClr val="000000">
                            <a:alpha val="43137"/>
                          </a:srgbClr>
                        </a:outerShdw>
                      </a:effectLst>
                    </a:rPr>
                    <a:t>Estudio Indicativo</a:t>
                  </a:r>
                </a:p>
              </p:txBody>
            </p:sp>
          </p:grpSp>
          <p:sp>
            <p:nvSpPr>
              <p:cNvPr id="142" name="CuadroTexto 141"/>
              <p:cNvSpPr txBox="1"/>
              <p:nvPr/>
            </p:nvSpPr>
            <p:spPr>
              <a:xfrm>
                <a:off x="3794571" y="4711751"/>
                <a:ext cx="427896" cy="400109"/>
              </a:xfrm>
              <a:prstGeom prst="rect">
                <a:avLst/>
              </a:prstGeom>
              <a:noFill/>
              <a:ln>
                <a:noFill/>
              </a:ln>
            </p:spPr>
            <p:txBody>
              <a:bodyPr wrap="none" rtlCol="0">
                <a:spAutoFit/>
              </a:bodyPr>
              <a:lstStyle/>
              <a:p>
                <a:r>
                  <a:rPr lang="es-MX" sz="1350"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sz="1350" b="1" dirty="0">
                  <a:ln w="22225">
                    <a:solidFill>
                      <a:schemeClr val="accent2"/>
                    </a:solidFill>
                    <a:prstDash val="solid"/>
                  </a:ln>
                  <a:solidFill>
                    <a:schemeClr val="accent2">
                      <a:lumMod val="40000"/>
                      <a:lumOff val="60000"/>
                    </a:schemeClr>
                  </a:solidFill>
                </a:endParaRPr>
              </a:p>
            </p:txBody>
          </p:sp>
        </p:grpSp>
        <p:grpSp>
          <p:nvGrpSpPr>
            <p:cNvPr id="146" name="Grupo 145"/>
            <p:cNvGrpSpPr/>
            <p:nvPr/>
          </p:nvGrpSpPr>
          <p:grpSpPr>
            <a:xfrm>
              <a:off x="4300653" y="4396452"/>
              <a:ext cx="747670" cy="1019175"/>
              <a:chOff x="4407214" y="4116351"/>
              <a:chExt cx="747670" cy="1019175"/>
            </a:xfrm>
          </p:grpSpPr>
          <p:grpSp>
            <p:nvGrpSpPr>
              <p:cNvPr id="136" name="Grupo 135"/>
              <p:cNvGrpSpPr/>
              <p:nvPr/>
            </p:nvGrpSpPr>
            <p:grpSpPr>
              <a:xfrm>
                <a:off x="4407214" y="4116351"/>
                <a:ext cx="747670" cy="1019175"/>
                <a:chOff x="4639585" y="4116351"/>
                <a:chExt cx="747670" cy="1019175"/>
              </a:xfrm>
            </p:grpSpPr>
            <p:pic>
              <p:nvPicPr>
                <p:cNvPr id="137" name="Imagen 136"/>
                <p:cNvPicPr>
                  <a:picLocks noChangeAspect="1"/>
                </p:cNvPicPr>
                <p:nvPr/>
              </p:nvPicPr>
              <p:blipFill>
                <a:blip r:embed="rId4"/>
                <a:stretch>
                  <a:fillRect/>
                </a:stretch>
              </p:blipFill>
              <p:spPr>
                <a:xfrm>
                  <a:off x="4653830" y="4116351"/>
                  <a:ext cx="733425" cy="1019175"/>
                </a:xfrm>
                <a:prstGeom prst="rect">
                  <a:avLst/>
                </a:prstGeom>
              </p:spPr>
            </p:pic>
            <p:sp>
              <p:nvSpPr>
                <p:cNvPr id="138" name="CuadroTexto 137"/>
                <p:cNvSpPr txBox="1"/>
                <p:nvPr/>
              </p:nvSpPr>
              <p:spPr>
                <a:xfrm>
                  <a:off x="4639585" y="4311640"/>
                  <a:ext cx="747670" cy="43088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effectLst>
                        <a:outerShdw blurRad="38100" dist="38100" dir="2700000" algn="tl">
                          <a:srgbClr val="000000">
                            <a:alpha val="43137"/>
                          </a:srgbClr>
                        </a:outerShdw>
                      </a:effectLst>
                    </a:rPr>
                    <a:t>Estudio Impacto</a:t>
                  </a:r>
                </a:p>
              </p:txBody>
            </p:sp>
          </p:grpSp>
          <p:sp>
            <p:nvSpPr>
              <p:cNvPr id="143" name="CuadroTexto 142"/>
              <p:cNvSpPr txBox="1"/>
              <p:nvPr/>
            </p:nvSpPr>
            <p:spPr>
              <a:xfrm>
                <a:off x="4581095" y="4711751"/>
                <a:ext cx="427896" cy="400109"/>
              </a:xfrm>
              <a:prstGeom prst="rect">
                <a:avLst/>
              </a:prstGeom>
              <a:noFill/>
              <a:ln>
                <a:noFill/>
              </a:ln>
            </p:spPr>
            <p:txBody>
              <a:bodyPr wrap="none" rtlCol="0">
                <a:spAutoFit/>
              </a:bodyPr>
              <a:lstStyle/>
              <a:p>
                <a:r>
                  <a:rPr lang="es-MX" sz="1350"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sz="1350" b="1" dirty="0">
                  <a:ln w="22225">
                    <a:solidFill>
                      <a:schemeClr val="accent2"/>
                    </a:solidFill>
                    <a:prstDash val="solid"/>
                  </a:ln>
                  <a:solidFill>
                    <a:schemeClr val="accent2">
                      <a:lumMod val="40000"/>
                      <a:lumOff val="60000"/>
                    </a:schemeClr>
                  </a:solidFill>
                </a:endParaRPr>
              </a:p>
            </p:txBody>
          </p:sp>
        </p:grpSp>
        <p:grpSp>
          <p:nvGrpSpPr>
            <p:cNvPr id="147" name="Grupo 146"/>
            <p:cNvGrpSpPr/>
            <p:nvPr/>
          </p:nvGrpSpPr>
          <p:grpSpPr>
            <a:xfrm>
              <a:off x="5008762" y="4396452"/>
              <a:ext cx="958212" cy="1019175"/>
              <a:chOff x="5115323" y="4116351"/>
              <a:chExt cx="958212" cy="1019175"/>
            </a:xfrm>
          </p:grpSpPr>
          <p:grpSp>
            <p:nvGrpSpPr>
              <p:cNvPr id="139" name="Grupo 138"/>
              <p:cNvGrpSpPr/>
              <p:nvPr/>
            </p:nvGrpSpPr>
            <p:grpSpPr>
              <a:xfrm>
                <a:off x="5115323" y="4116351"/>
                <a:ext cx="958212" cy="1019175"/>
                <a:chOff x="4535604" y="4116351"/>
                <a:chExt cx="958212" cy="1019175"/>
              </a:xfrm>
            </p:grpSpPr>
            <p:pic>
              <p:nvPicPr>
                <p:cNvPr id="140" name="Imagen 139"/>
                <p:cNvPicPr>
                  <a:picLocks noChangeAspect="1"/>
                </p:cNvPicPr>
                <p:nvPr/>
              </p:nvPicPr>
              <p:blipFill>
                <a:blip r:embed="rId4"/>
                <a:stretch>
                  <a:fillRect/>
                </a:stretch>
              </p:blipFill>
              <p:spPr>
                <a:xfrm>
                  <a:off x="4653830" y="4116351"/>
                  <a:ext cx="733425" cy="1019175"/>
                </a:xfrm>
                <a:prstGeom prst="rect">
                  <a:avLst/>
                </a:prstGeom>
              </p:spPr>
            </p:pic>
            <p:sp>
              <p:nvSpPr>
                <p:cNvPr id="141" name="CuadroTexto 140"/>
                <p:cNvSpPr txBox="1"/>
                <p:nvPr/>
              </p:nvSpPr>
              <p:spPr>
                <a:xfrm>
                  <a:off x="4535604" y="4311640"/>
                  <a:ext cx="958212" cy="43088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effectLst>
                        <a:outerShdw blurRad="38100" dist="38100" dir="2700000" algn="tl">
                          <a:srgbClr val="000000">
                            <a:alpha val="43137"/>
                          </a:srgbClr>
                        </a:outerShdw>
                      </a:effectLst>
                    </a:rPr>
                    <a:t>Estudio Instalaciones</a:t>
                  </a:r>
                </a:p>
              </p:txBody>
            </p:sp>
          </p:grpSp>
          <p:sp>
            <p:nvSpPr>
              <p:cNvPr id="144" name="CuadroTexto 143"/>
              <p:cNvSpPr txBox="1"/>
              <p:nvPr/>
            </p:nvSpPr>
            <p:spPr>
              <a:xfrm>
                <a:off x="5422410" y="4711751"/>
                <a:ext cx="427896" cy="400109"/>
              </a:xfrm>
              <a:prstGeom prst="rect">
                <a:avLst/>
              </a:prstGeom>
              <a:noFill/>
              <a:ln>
                <a:noFill/>
              </a:ln>
            </p:spPr>
            <p:txBody>
              <a:bodyPr wrap="none" rtlCol="0">
                <a:spAutoFit/>
              </a:bodyPr>
              <a:lstStyle/>
              <a:p>
                <a:r>
                  <a:rPr lang="es-MX" sz="1350"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sz="1350" b="1" dirty="0">
                  <a:ln w="22225">
                    <a:solidFill>
                      <a:schemeClr val="accent2"/>
                    </a:solidFill>
                    <a:prstDash val="solid"/>
                  </a:ln>
                  <a:solidFill>
                    <a:schemeClr val="accent2">
                      <a:lumMod val="40000"/>
                      <a:lumOff val="60000"/>
                    </a:schemeClr>
                  </a:solidFill>
                </a:endParaRPr>
              </a:p>
            </p:txBody>
          </p:sp>
        </p:grpSp>
      </p:grpSp>
      <p:sp>
        <p:nvSpPr>
          <p:cNvPr id="162" name="Rectángulo redondeado 161"/>
          <p:cNvSpPr/>
          <p:nvPr/>
        </p:nvSpPr>
        <p:spPr>
          <a:xfrm>
            <a:off x="1200579" y="3153355"/>
            <a:ext cx="1765508" cy="410468"/>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s-MX" sz="1200" dirty="0">
                <a:solidFill>
                  <a:schemeClr val="tx1"/>
                </a:solidFill>
              </a:rPr>
              <a:t>Proyecto regulados por la LSPEE</a:t>
            </a:r>
            <a:endParaRPr lang="es-MX" sz="1200" dirty="0"/>
          </a:p>
        </p:txBody>
      </p:sp>
      <p:grpSp>
        <p:nvGrpSpPr>
          <p:cNvPr id="186" name="Grupo 185"/>
          <p:cNvGrpSpPr/>
          <p:nvPr/>
        </p:nvGrpSpPr>
        <p:grpSpPr>
          <a:xfrm>
            <a:off x="1355251" y="3563824"/>
            <a:ext cx="1302746" cy="644421"/>
            <a:chOff x="1806999" y="3608747"/>
            <a:chExt cx="1736995" cy="859223"/>
          </a:xfrm>
        </p:grpSpPr>
        <p:cxnSp>
          <p:nvCxnSpPr>
            <p:cNvPr id="164" name="Conector angular 163"/>
            <p:cNvCxnSpPr>
              <a:stCxn id="162" idx="2"/>
              <a:endCxn id="158" idx="0"/>
            </p:cNvCxnSpPr>
            <p:nvPr/>
          </p:nvCxnSpPr>
          <p:spPr>
            <a:xfrm rot="16200000" flipH="1">
              <a:off x="2731638" y="3654883"/>
              <a:ext cx="858494" cy="76621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66" name="Conector angular 165"/>
            <p:cNvCxnSpPr>
              <a:stCxn id="162" idx="2"/>
              <a:endCxn id="137" idx="0"/>
            </p:cNvCxnSpPr>
            <p:nvPr/>
          </p:nvCxnSpPr>
          <p:spPr>
            <a:xfrm rot="5400000">
              <a:off x="1862783" y="3552977"/>
              <a:ext cx="859209" cy="97077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grpSp>
      <p:sp>
        <p:nvSpPr>
          <p:cNvPr id="44" name="Título 1"/>
          <p:cNvSpPr>
            <a:spLocks noGrp="1"/>
          </p:cNvSpPr>
          <p:nvPr>
            <p:ph type="title"/>
          </p:nvPr>
        </p:nvSpPr>
        <p:spPr>
          <a:xfrm>
            <a:off x="3275856" y="332656"/>
            <a:ext cx="5410944" cy="864096"/>
          </a:xfrm>
        </p:spPr>
        <p:txBody>
          <a:bodyPr/>
          <a:lstStyle/>
          <a:p>
            <a:r>
              <a:rPr lang="es-MX" sz="2100" dirty="0"/>
              <a:t>Criterios para cambio de Estatus de Interconexión y documentos probatorios validos </a:t>
            </a:r>
          </a:p>
        </p:txBody>
      </p:sp>
      <p:cxnSp>
        <p:nvCxnSpPr>
          <p:cNvPr id="3" name="Conector angular 2"/>
          <p:cNvCxnSpPr/>
          <p:nvPr/>
        </p:nvCxnSpPr>
        <p:spPr>
          <a:xfrm rot="16200000" flipH="1">
            <a:off x="2527462" y="3109183"/>
            <a:ext cx="687726" cy="1575985"/>
          </a:xfrm>
          <a:prstGeom prst="bentConnector3">
            <a:avLst/>
          </a:prstGeom>
          <a:ln>
            <a:tailEnd type="triangle"/>
          </a:ln>
        </p:spPr>
        <p:style>
          <a:lnRef idx="1">
            <a:schemeClr val="dk1"/>
          </a:lnRef>
          <a:fillRef idx="0">
            <a:schemeClr val="dk1"/>
          </a:fillRef>
          <a:effectRef idx="0">
            <a:schemeClr val="dk1"/>
          </a:effectRef>
          <a:fontRef idx="minor">
            <a:schemeClr val="tx1"/>
          </a:fontRef>
        </p:style>
      </p:cxnSp>
      <p:grpSp>
        <p:nvGrpSpPr>
          <p:cNvPr id="47" name="Grupo 46"/>
          <p:cNvGrpSpPr/>
          <p:nvPr/>
        </p:nvGrpSpPr>
        <p:grpSpPr>
          <a:xfrm>
            <a:off x="3151945" y="4251549"/>
            <a:ext cx="978066" cy="977651"/>
            <a:chOff x="3623794" y="2859263"/>
            <a:chExt cx="1652303" cy="1429972"/>
          </a:xfrm>
        </p:grpSpPr>
        <p:grpSp>
          <p:nvGrpSpPr>
            <p:cNvPr id="58" name="Grupo 57"/>
            <p:cNvGrpSpPr/>
            <p:nvPr/>
          </p:nvGrpSpPr>
          <p:grpSpPr>
            <a:xfrm>
              <a:off x="3623794" y="2859263"/>
              <a:ext cx="1652303" cy="1429972"/>
              <a:chOff x="4639584" y="2859263"/>
              <a:chExt cx="1652303" cy="1429972"/>
            </a:xfrm>
          </p:grpSpPr>
          <p:pic>
            <p:nvPicPr>
              <p:cNvPr id="60" name="Imagen 59"/>
              <p:cNvPicPr>
                <a:picLocks noChangeAspect="1"/>
              </p:cNvPicPr>
              <p:nvPr/>
            </p:nvPicPr>
            <p:blipFill>
              <a:blip r:embed="rId4"/>
              <a:stretch>
                <a:fillRect/>
              </a:stretch>
            </p:blipFill>
            <p:spPr>
              <a:xfrm>
                <a:off x="4982195" y="2859263"/>
                <a:ext cx="1029044" cy="1429972"/>
              </a:xfrm>
              <a:prstGeom prst="rect">
                <a:avLst/>
              </a:prstGeom>
            </p:spPr>
          </p:pic>
          <p:sp>
            <p:nvSpPr>
              <p:cNvPr id="61" name="CuadroTexto 60"/>
              <p:cNvSpPr txBox="1"/>
              <p:nvPr/>
            </p:nvSpPr>
            <p:spPr>
              <a:xfrm>
                <a:off x="4639584" y="3027220"/>
                <a:ext cx="1652303" cy="369332"/>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1200" b="1" dirty="0">
                    <a:effectLst>
                      <a:outerShdw blurRad="38100" dist="38100" dir="2700000" algn="tl">
                        <a:srgbClr val="000000">
                          <a:alpha val="43137"/>
                        </a:srgbClr>
                      </a:outerShdw>
                    </a:effectLst>
                  </a:rPr>
                  <a:t>Garantías</a:t>
                </a:r>
              </a:p>
            </p:txBody>
          </p:sp>
        </p:grpSp>
        <p:sp>
          <p:nvSpPr>
            <p:cNvPr id="59" name="CuadroTexto 58"/>
            <p:cNvSpPr txBox="1"/>
            <p:nvPr/>
          </p:nvSpPr>
          <p:spPr>
            <a:xfrm>
              <a:off x="4292630" y="3556170"/>
              <a:ext cx="759463" cy="492443"/>
            </a:xfrm>
            <a:prstGeom prst="rect">
              <a:avLst/>
            </a:prstGeom>
            <a:noFill/>
            <a:ln>
              <a:noFill/>
            </a:ln>
          </p:spPr>
          <p:txBody>
            <a:bodyPr wrap="square" rtlCol="0">
              <a:spAutoFit/>
            </a:bodyPr>
            <a:lstStyle/>
            <a:p>
              <a:r>
                <a:rPr lang="es-MX"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b="1" dirty="0">
                <a:ln w="22225">
                  <a:solidFill>
                    <a:schemeClr val="accent2"/>
                  </a:solidFill>
                  <a:prstDash val="solid"/>
                </a:ln>
                <a:solidFill>
                  <a:schemeClr val="accent2">
                    <a:lumMod val="40000"/>
                    <a:lumOff val="60000"/>
                  </a:schemeClr>
                </a:solidFill>
              </a:endParaRPr>
            </a:p>
          </p:txBody>
        </p:sp>
      </p:grpSp>
    </p:spTree>
    <p:extLst>
      <p:ext uri="{BB962C8B-B14F-4D97-AF65-F5344CB8AC3E}">
        <p14:creationId xmlns:p14="http://schemas.microsoft.com/office/powerpoint/2010/main" val="820059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solidFill>
                  <a:schemeClr val="tx1"/>
                </a:solidFill>
              </a:rPr>
              <a:t>Objetos de la Subasta</a:t>
            </a:r>
            <a:endParaRPr lang="es-ES" dirty="0">
              <a:solidFill>
                <a:schemeClr val="tx1"/>
              </a:solidFill>
            </a:endParaRPr>
          </a:p>
        </p:txBody>
      </p:sp>
      <p:sp>
        <p:nvSpPr>
          <p:cNvPr id="4" name="Rectángulo 3"/>
          <p:cNvSpPr/>
          <p:nvPr/>
        </p:nvSpPr>
        <p:spPr>
          <a:xfrm>
            <a:off x="683569" y="1353542"/>
            <a:ext cx="6120677" cy="923330"/>
          </a:xfrm>
          <a:prstGeom prst="rect">
            <a:avLst/>
          </a:prstGeom>
        </p:spPr>
        <p:txBody>
          <a:bodyPr wrap="square">
            <a:spAutoFit/>
          </a:bodyPr>
          <a:lstStyle/>
          <a:p>
            <a:r>
              <a:rPr lang="es-MX" b="1" dirty="0">
                <a:latin typeface="Arial" panose="020B0604020202020204" pitchFamily="34" charset="0"/>
                <a:cs typeface="Arial" panose="020B0604020202020204" pitchFamily="34" charset="0"/>
              </a:rPr>
              <a:t>Potencia. </a:t>
            </a:r>
          </a:p>
          <a:p>
            <a:pPr marL="285750" indent="-285750">
              <a:buFont typeface="Arial" panose="020B0604020202020204" pitchFamily="34" charset="0"/>
              <a:buChar char="•"/>
            </a:pPr>
            <a:r>
              <a:rPr lang="es-ES" dirty="0">
                <a:latin typeface="Arial" panose="020B0604020202020204" pitchFamily="34" charset="0"/>
                <a:cs typeface="Arial" panose="020B0604020202020204" pitchFamily="34" charset="0"/>
              </a:rPr>
              <a:t>Compromiso de mantener capacidad instalada de generación durante un periodo de 15 años</a:t>
            </a:r>
          </a:p>
        </p:txBody>
      </p:sp>
      <p:sp>
        <p:nvSpPr>
          <p:cNvPr id="5" name="Rectángulo 4"/>
          <p:cNvSpPr/>
          <p:nvPr/>
        </p:nvSpPr>
        <p:spPr>
          <a:xfrm>
            <a:off x="690841" y="2348880"/>
            <a:ext cx="5609351" cy="1754326"/>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Energía Eléctrica Acumulable. </a:t>
            </a:r>
          </a:p>
          <a:p>
            <a:pPr marL="342900" indent="-342900" algn="just">
              <a:buFont typeface="Arial" panose="020B0604020202020204" pitchFamily="34" charset="0"/>
              <a:buChar char="•"/>
            </a:pPr>
            <a:r>
              <a:rPr lang="es-MX" dirty="0">
                <a:latin typeface="Arial" panose="020B0604020202020204" pitchFamily="34" charset="0"/>
                <a:cs typeface="Arial" panose="020B0604020202020204" pitchFamily="34" charset="0"/>
              </a:rPr>
              <a:t>Es la energía eléctrica entregada en el MTR durante un año.</a:t>
            </a:r>
          </a:p>
          <a:p>
            <a:pPr marL="342900" indent="-342900" algn="just">
              <a:buFont typeface="Arial" panose="020B0604020202020204" pitchFamily="34" charset="0"/>
              <a:buChar char="•"/>
            </a:pPr>
            <a:r>
              <a:rPr lang="es-MX" dirty="0">
                <a:latin typeface="Arial" panose="020B0604020202020204" pitchFamily="34" charset="0"/>
                <a:cs typeface="Arial" panose="020B0604020202020204" pitchFamily="34" charset="0"/>
              </a:rPr>
              <a:t>El periodo de contrato es de 15 años.</a:t>
            </a:r>
          </a:p>
          <a:p>
            <a:pPr marL="342900" indent="-342900" algn="just">
              <a:buFont typeface="Arial" panose="020B0604020202020204" pitchFamily="34" charset="0"/>
              <a:buChar char="•"/>
            </a:pPr>
            <a:r>
              <a:rPr lang="es-MX" dirty="0">
                <a:latin typeface="Arial" panose="020B0604020202020204" pitchFamily="34" charset="0"/>
                <a:cs typeface="Arial" panose="020B0604020202020204" pitchFamily="34" charset="0"/>
              </a:rPr>
              <a:t>Es energía producida por Centrales Eléctricas Limpias</a:t>
            </a:r>
            <a:endParaRPr lang="es-ES" b="1" dirty="0">
              <a:latin typeface="Arial" panose="020B0604020202020204" pitchFamily="34" charset="0"/>
              <a:cs typeface="Arial" panose="020B0604020202020204" pitchFamily="34" charset="0"/>
            </a:endParaRPr>
          </a:p>
        </p:txBody>
      </p:sp>
      <p:sp>
        <p:nvSpPr>
          <p:cNvPr id="6" name="Rectángulo 5"/>
          <p:cNvSpPr/>
          <p:nvPr/>
        </p:nvSpPr>
        <p:spPr>
          <a:xfrm>
            <a:off x="657248" y="4103206"/>
            <a:ext cx="5642944" cy="2031325"/>
          </a:xfrm>
          <a:prstGeom prst="rect">
            <a:avLst/>
          </a:prstGeom>
        </p:spPr>
        <p:txBody>
          <a:bodyPr wrap="square">
            <a:spAutoFit/>
          </a:bodyPr>
          <a:lstStyle/>
          <a:p>
            <a:pPr algn="just"/>
            <a:r>
              <a:rPr lang="es-MX" b="1" dirty="0">
                <a:latin typeface="Arial" panose="020B0604020202020204" pitchFamily="34" charset="0"/>
                <a:cs typeface="Arial" panose="020B0604020202020204" pitchFamily="34" charset="0"/>
              </a:rPr>
              <a:t>Certificados de Energía Limpia. </a:t>
            </a:r>
          </a:p>
          <a:p>
            <a:pPr marL="285750" indent="-285750" algn="just">
              <a:buFont typeface="Arial" panose="020B0604020202020204" pitchFamily="34" charset="0"/>
              <a:buChar char="•"/>
            </a:pPr>
            <a:r>
              <a:rPr lang="es-MX" dirty="0">
                <a:latin typeface="Arial" panose="020B0604020202020204" pitchFamily="34" charset="0"/>
                <a:cs typeface="Arial" panose="020B0604020202020204" pitchFamily="34" charset="0"/>
              </a:rPr>
              <a:t>Títulos emitidos por la CRE que acreditan la producción de un monto determinado de energía eléctrica a partir de Energías Limpias. </a:t>
            </a:r>
          </a:p>
          <a:p>
            <a:pPr marL="285750" indent="-285750" algn="just">
              <a:buFont typeface="Arial" panose="020B0604020202020204" pitchFamily="34" charset="0"/>
              <a:buChar char="•"/>
            </a:pPr>
            <a:r>
              <a:rPr lang="es-MX" dirty="0">
                <a:latin typeface="Arial" panose="020B0604020202020204" pitchFamily="34" charset="0"/>
                <a:cs typeface="Arial" panose="020B0604020202020204" pitchFamily="34" charset="0"/>
              </a:rPr>
              <a:t>Compromiso de transferir al comprador la cantidad de </a:t>
            </a:r>
            <a:r>
              <a:rPr lang="es-MX" dirty="0" err="1">
                <a:latin typeface="Arial" panose="020B0604020202020204" pitchFamily="34" charset="0"/>
                <a:cs typeface="Arial" panose="020B0604020202020204" pitchFamily="34" charset="0"/>
              </a:rPr>
              <a:t>CELs</a:t>
            </a:r>
            <a:r>
              <a:rPr lang="es-MX" dirty="0">
                <a:latin typeface="Arial" panose="020B0604020202020204" pitchFamily="34" charset="0"/>
                <a:cs typeface="Arial" panose="020B0604020202020204" pitchFamily="34" charset="0"/>
              </a:rPr>
              <a:t> ofertados anualmente por un periodo de 20 años.</a:t>
            </a:r>
            <a:endParaRPr lang="es-ES" b="1" dirty="0">
              <a:latin typeface="Arial" panose="020B0604020202020204" pitchFamily="34" charset="0"/>
              <a:cs typeface="Arial" panose="020B0604020202020204" pitchFamily="34" charset="0"/>
            </a:endParaRPr>
          </a:p>
        </p:txBody>
      </p:sp>
      <p:pic>
        <p:nvPicPr>
          <p:cNvPr id="8" name="Imagen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1471760"/>
            <a:ext cx="1237160" cy="1237160"/>
          </a:xfrm>
          <a:prstGeom prst="rect">
            <a:avLst/>
          </a:prstGeom>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93068">
            <a:off x="6588901" y="3295898"/>
            <a:ext cx="1822543" cy="1353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33345">
            <a:off x="6506897" y="3865492"/>
            <a:ext cx="1822543" cy="1353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897" y="4435339"/>
            <a:ext cx="1822543" cy="1353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149710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76518" y="1340768"/>
            <a:ext cx="8210282" cy="523220"/>
          </a:xfrm>
          <a:prstGeom prst="rect">
            <a:avLst/>
          </a:prstGeom>
        </p:spPr>
        <p:txBody>
          <a:bodyPr wrap="square">
            <a:spAutoFit/>
          </a:bodyPr>
          <a:lstStyle/>
          <a:p>
            <a:r>
              <a:rPr lang="es-MX" sz="1400" b="1" dirty="0">
                <a:solidFill>
                  <a:prstClr val="black"/>
                </a:solidFill>
                <a:ea typeface="Calibri" panose="020F0502020204030204" pitchFamily="34" charset="0"/>
              </a:rPr>
              <a:t>Documentos Probatorios válidos para </a:t>
            </a:r>
            <a:r>
              <a:rPr lang="es-MX" sz="1400" dirty="0"/>
              <a:t>la acreditación del Estatus de la Interconexión de la(s) Central(es) Eléctrica(s) asociada(s) a la(s) Oferta(s) de Venta:</a:t>
            </a:r>
          </a:p>
        </p:txBody>
      </p:sp>
      <p:grpSp>
        <p:nvGrpSpPr>
          <p:cNvPr id="5" name="Grupo 4"/>
          <p:cNvGrpSpPr/>
          <p:nvPr/>
        </p:nvGrpSpPr>
        <p:grpSpPr>
          <a:xfrm>
            <a:off x="3837064" y="2443848"/>
            <a:ext cx="4147808" cy="323365"/>
            <a:chOff x="0" y="184408"/>
            <a:chExt cx="2878435" cy="873687"/>
          </a:xfrm>
        </p:grpSpPr>
        <p:sp>
          <p:nvSpPr>
            <p:cNvPr id="6" name="Rectángulo 5"/>
            <p:cNvSpPr/>
            <p:nvPr/>
          </p:nvSpPr>
          <p:spPr>
            <a:xfrm>
              <a:off x="0" y="184408"/>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ectángulo 6"/>
            <p:cNvSpPr/>
            <p:nvPr/>
          </p:nvSpPr>
          <p:spPr>
            <a:xfrm>
              <a:off x="0" y="184408"/>
              <a:ext cx="2878435" cy="8736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dirty="0">
                  <a:solidFill>
                    <a:prstClr val="white"/>
                  </a:solidFill>
                </a:rPr>
                <a:t>Proyectos regulados por la LIE</a:t>
              </a:r>
            </a:p>
          </p:txBody>
        </p:sp>
      </p:grpSp>
      <p:grpSp>
        <p:nvGrpSpPr>
          <p:cNvPr id="8" name="Grupo 7"/>
          <p:cNvGrpSpPr/>
          <p:nvPr/>
        </p:nvGrpSpPr>
        <p:grpSpPr>
          <a:xfrm>
            <a:off x="3839868" y="2842752"/>
            <a:ext cx="1939885" cy="602557"/>
            <a:chOff x="5" y="114329"/>
            <a:chExt cx="1878285" cy="592289"/>
          </a:xfrm>
        </p:grpSpPr>
        <p:sp>
          <p:nvSpPr>
            <p:cNvPr id="9" name="Rectángulo 8"/>
            <p:cNvSpPr/>
            <p:nvPr/>
          </p:nvSpPr>
          <p:spPr>
            <a:xfrm>
              <a:off x="5" y="114329"/>
              <a:ext cx="1878285" cy="59228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ángulo 9"/>
            <p:cNvSpPr/>
            <p:nvPr/>
          </p:nvSpPr>
          <p:spPr>
            <a:xfrm>
              <a:off x="5" y="114329"/>
              <a:ext cx="1878285" cy="592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050" dirty="0"/>
                <a:t>Sujetos al proceso de Interconexión Individual </a:t>
              </a:r>
            </a:p>
          </p:txBody>
        </p:sp>
      </p:grpSp>
      <p:grpSp>
        <p:nvGrpSpPr>
          <p:cNvPr id="11" name="Grupo 10"/>
          <p:cNvGrpSpPr/>
          <p:nvPr/>
        </p:nvGrpSpPr>
        <p:grpSpPr>
          <a:xfrm>
            <a:off x="3839867" y="3467671"/>
            <a:ext cx="1929018" cy="1248156"/>
            <a:chOff x="5" y="657706"/>
            <a:chExt cx="1878285" cy="1261627"/>
          </a:xfrm>
        </p:grpSpPr>
        <p:sp>
          <p:nvSpPr>
            <p:cNvPr id="12" name="Rectángulo 11"/>
            <p:cNvSpPr/>
            <p:nvPr/>
          </p:nvSpPr>
          <p:spPr>
            <a:xfrm>
              <a:off x="5" y="657706"/>
              <a:ext cx="1878285" cy="126162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3" name="Rectángulo 12"/>
            <p:cNvSpPr/>
            <p:nvPr/>
          </p:nvSpPr>
          <p:spPr>
            <a:xfrm>
              <a:off x="5" y="657706"/>
              <a:ext cx="1878285" cy="126162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4006" tIns="44006" rIns="58674" bIns="66008" numCol="1" spcCol="1270" anchor="t" anchorCtr="0">
              <a:noAutofit/>
            </a:bodyPr>
            <a:lstStyle/>
            <a:p>
              <a:pPr marL="42863" lvl="1" indent="-42863" defTabSz="366713">
                <a:lnSpc>
                  <a:spcPct val="90000"/>
                </a:lnSpc>
                <a:spcBef>
                  <a:spcPct val="0"/>
                </a:spcBef>
                <a:spcAft>
                  <a:spcPct val="15000"/>
                </a:spcAft>
                <a:buChar char="••"/>
              </a:pPr>
              <a:endParaRPr lang="es-MX" sz="975" b="1" dirty="0"/>
            </a:p>
            <a:p>
              <a:pPr marL="42863" lvl="1" indent="-42863" defTabSz="366713">
                <a:lnSpc>
                  <a:spcPct val="90000"/>
                </a:lnSpc>
                <a:spcBef>
                  <a:spcPct val="0"/>
                </a:spcBef>
                <a:spcAft>
                  <a:spcPct val="15000"/>
                </a:spcAft>
                <a:buChar char="••"/>
              </a:pPr>
              <a:r>
                <a:rPr lang="es-MX" sz="975" b="1" dirty="0"/>
                <a:t>Garantía Financiera asociadas con el proceso de interconexión.</a:t>
              </a:r>
            </a:p>
            <a:p>
              <a:pPr marL="42863" lvl="1" indent="-42863" defTabSz="366713">
                <a:lnSpc>
                  <a:spcPct val="90000"/>
                </a:lnSpc>
                <a:spcBef>
                  <a:spcPct val="0"/>
                </a:spcBef>
                <a:spcAft>
                  <a:spcPct val="15000"/>
                </a:spcAft>
                <a:buChar char="••"/>
              </a:pPr>
              <a:r>
                <a:rPr lang="es-MX" sz="975" b="1" dirty="0"/>
                <a:t>Solicitud de Contrato de Interconexión de Acceso Abierto Aceptada.</a:t>
              </a:r>
            </a:p>
          </p:txBody>
        </p:sp>
      </p:grpSp>
      <p:grpSp>
        <p:nvGrpSpPr>
          <p:cNvPr id="14" name="Grupo 13"/>
          <p:cNvGrpSpPr/>
          <p:nvPr/>
        </p:nvGrpSpPr>
        <p:grpSpPr>
          <a:xfrm>
            <a:off x="5910969" y="2841364"/>
            <a:ext cx="2076707" cy="603944"/>
            <a:chOff x="1949371" y="114329"/>
            <a:chExt cx="1841899" cy="592289"/>
          </a:xfrm>
        </p:grpSpPr>
        <p:sp>
          <p:nvSpPr>
            <p:cNvPr id="15" name="Rectángulo 14"/>
            <p:cNvSpPr/>
            <p:nvPr/>
          </p:nvSpPr>
          <p:spPr>
            <a:xfrm>
              <a:off x="1949371" y="114329"/>
              <a:ext cx="1841899" cy="59228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ectángulo 15"/>
            <p:cNvSpPr/>
            <p:nvPr/>
          </p:nvSpPr>
          <p:spPr>
            <a:xfrm>
              <a:off x="1949371" y="114329"/>
              <a:ext cx="1841899" cy="592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8674" tIns="33528" rIns="58674" bIns="33528" numCol="1" spcCol="1270" anchor="ctr" anchorCtr="0">
              <a:noAutofit/>
            </a:bodyPr>
            <a:lstStyle/>
            <a:p>
              <a:pPr algn="ctr" defTabSz="366713">
                <a:lnSpc>
                  <a:spcPct val="90000"/>
                </a:lnSpc>
                <a:spcBef>
                  <a:spcPct val="0"/>
                </a:spcBef>
                <a:spcAft>
                  <a:spcPct val="35000"/>
                </a:spcAft>
              </a:pPr>
              <a:r>
                <a:rPr lang="es-MX" sz="1050" dirty="0"/>
                <a:t>Sujetos al proceso de Planeación y Expansión del Sistema Eléctrico Nacional</a:t>
              </a:r>
            </a:p>
          </p:txBody>
        </p:sp>
      </p:grpSp>
      <p:grpSp>
        <p:nvGrpSpPr>
          <p:cNvPr id="17" name="Grupo 16"/>
          <p:cNvGrpSpPr/>
          <p:nvPr/>
        </p:nvGrpSpPr>
        <p:grpSpPr>
          <a:xfrm>
            <a:off x="5910968" y="3467671"/>
            <a:ext cx="2076707" cy="1248156"/>
            <a:chOff x="1949371" y="657706"/>
            <a:chExt cx="1841899" cy="1261627"/>
          </a:xfrm>
        </p:grpSpPr>
        <p:sp>
          <p:nvSpPr>
            <p:cNvPr id="18" name="Rectángulo 17"/>
            <p:cNvSpPr/>
            <p:nvPr/>
          </p:nvSpPr>
          <p:spPr>
            <a:xfrm>
              <a:off x="1949371" y="657706"/>
              <a:ext cx="1841899" cy="126162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9" name="Rectángulo 18"/>
            <p:cNvSpPr/>
            <p:nvPr/>
          </p:nvSpPr>
          <p:spPr>
            <a:xfrm>
              <a:off x="1949371" y="657706"/>
              <a:ext cx="1841899" cy="126162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4006" tIns="44006" rIns="58674" bIns="66008" numCol="1" spcCol="1270" anchor="t" anchorCtr="0">
              <a:noAutofit/>
            </a:bodyPr>
            <a:lstStyle/>
            <a:p>
              <a:pPr marL="42863" lvl="1" indent="-42863" defTabSz="366713">
                <a:lnSpc>
                  <a:spcPct val="90000"/>
                </a:lnSpc>
                <a:spcBef>
                  <a:spcPct val="0"/>
                </a:spcBef>
                <a:spcAft>
                  <a:spcPct val="15000"/>
                </a:spcAft>
                <a:buChar char="••"/>
              </a:pPr>
              <a:endParaRPr lang="es-MX" sz="975" b="1" dirty="0"/>
            </a:p>
            <a:p>
              <a:pPr marL="42863" lvl="1" indent="-42863" defTabSz="366713">
                <a:lnSpc>
                  <a:spcPct val="90000"/>
                </a:lnSpc>
                <a:spcBef>
                  <a:spcPct val="0"/>
                </a:spcBef>
                <a:spcAft>
                  <a:spcPct val="15000"/>
                </a:spcAft>
                <a:buChar char="••"/>
              </a:pPr>
              <a:r>
                <a:rPr lang="es-MX" sz="975" b="1" dirty="0"/>
                <a:t>Garantía Financiera asociadas con el proceso de interconexión </a:t>
              </a:r>
              <a:r>
                <a:rPr lang="es-MX" sz="975" dirty="0"/>
                <a:t>(siempre y cuando las obras de interconexión requeridas para el proyecto se hayan incluido en el PRODESEN).</a:t>
              </a:r>
            </a:p>
          </p:txBody>
        </p:sp>
      </p:grpSp>
      <p:grpSp>
        <p:nvGrpSpPr>
          <p:cNvPr id="27" name="Grupo 26"/>
          <p:cNvGrpSpPr/>
          <p:nvPr/>
        </p:nvGrpSpPr>
        <p:grpSpPr>
          <a:xfrm>
            <a:off x="2250841" y="3793595"/>
            <a:ext cx="1203824" cy="955575"/>
            <a:chOff x="7636222" y="2848628"/>
            <a:chExt cx="1858651" cy="1373230"/>
          </a:xfrm>
        </p:grpSpPr>
        <p:pic>
          <p:nvPicPr>
            <p:cNvPr id="25" name="Imagen 24"/>
            <p:cNvPicPr>
              <a:picLocks noChangeAspect="1"/>
            </p:cNvPicPr>
            <p:nvPr/>
          </p:nvPicPr>
          <p:blipFill rotWithShape="1">
            <a:blip r:embed="rId2" cstate="print">
              <a:extLst>
                <a:ext uri="{28A0092B-C50C-407E-A947-70E740481C1C}">
                  <a14:useLocalDpi xmlns:a14="http://schemas.microsoft.com/office/drawing/2010/main" val="0"/>
                </a:ext>
              </a:extLst>
            </a:blip>
            <a:srcRect l="5748" t="2720" r="2490" b="2792"/>
            <a:stretch/>
          </p:blipFill>
          <p:spPr>
            <a:xfrm>
              <a:off x="7636222" y="2848628"/>
              <a:ext cx="1858651" cy="1373230"/>
            </a:xfrm>
            <a:prstGeom prst="rect">
              <a:avLst/>
            </a:prstGeom>
          </p:spPr>
        </p:pic>
        <p:sp>
          <p:nvSpPr>
            <p:cNvPr id="26" name="CuadroTexto 25"/>
            <p:cNvSpPr txBox="1"/>
            <p:nvPr/>
          </p:nvSpPr>
          <p:spPr>
            <a:xfrm>
              <a:off x="8118214" y="3291087"/>
              <a:ext cx="746919" cy="265378"/>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600" b="1" dirty="0">
                  <a:effectLst>
                    <a:outerShdw blurRad="38100" dist="38100" dir="2700000" algn="tl">
                      <a:srgbClr val="000000">
                        <a:alpha val="43137"/>
                      </a:srgbClr>
                    </a:outerShdw>
                  </a:effectLst>
                </a:rPr>
                <a:t>Garantía</a:t>
              </a:r>
            </a:p>
          </p:txBody>
        </p:sp>
      </p:grpSp>
      <p:pic>
        <p:nvPicPr>
          <p:cNvPr id="29" name="Imagen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242" y="2546871"/>
            <a:ext cx="1195009" cy="851157"/>
          </a:xfrm>
          <a:prstGeom prst="rect">
            <a:avLst/>
          </a:prstGeom>
          <a:effectLst>
            <a:outerShdw blurRad="50800" dist="38100" dir="2700000" algn="tl" rotWithShape="0">
              <a:prstClr val="black">
                <a:alpha val="40000"/>
              </a:prstClr>
            </a:outerShdw>
          </a:effectLst>
        </p:spPr>
      </p:pic>
      <p:cxnSp>
        <p:nvCxnSpPr>
          <p:cNvPr id="31" name="Conector angular 30"/>
          <p:cNvCxnSpPr>
            <a:stCxn id="29" idx="2"/>
            <a:endCxn id="24" idx="0"/>
          </p:cNvCxnSpPr>
          <p:nvPr/>
        </p:nvCxnSpPr>
        <p:spPr>
          <a:xfrm rot="5400000">
            <a:off x="1510568" y="3180630"/>
            <a:ext cx="401782" cy="836578"/>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Conector angular 31"/>
          <p:cNvCxnSpPr>
            <a:stCxn id="29" idx="2"/>
            <a:endCxn id="25" idx="0"/>
          </p:cNvCxnSpPr>
          <p:nvPr/>
        </p:nvCxnSpPr>
        <p:spPr>
          <a:xfrm rot="16200000" flipH="1">
            <a:off x="2293466" y="3234308"/>
            <a:ext cx="395567" cy="72300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43" name="Grupo 42"/>
          <p:cNvGrpSpPr/>
          <p:nvPr/>
        </p:nvGrpSpPr>
        <p:grpSpPr>
          <a:xfrm>
            <a:off x="814333" y="3799810"/>
            <a:ext cx="957671" cy="1004810"/>
            <a:chOff x="1085777" y="3923413"/>
            <a:chExt cx="1276895" cy="1339747"/>
          </a:xfrm>
        </p:grpSpPr>
        <p:grpSp>
          <p:nvGrpSpPr>
            <p:cNvPr id="28" name="Grupo 27"/>
            <p:cNvGrpSpPr/>
            <p:nvPr/>
          </p:nvGrpSpPr>
          <p:grpSpPr>
            <a:xfrm>
              <a:off x="1085777" y="3923413"/>
              <a:ext cx="1276895" cy="1339747"/>
              <a:chOff x="945310" y="3296359"/>
              <a:chExt cx="1600200" cy="1647825"/>
            </a:xfrm>
          </p:grpSpPr>
          <p:pic>
            <p:nvPicPr>
              <p:cNvPr id="24" name="Imagen 23"/>
              <p:cNvPicPr>
                <a:picLocks noChangeAspect="1"/>
              </p:cNvPicPr>
              <p:nvPr/>
            </p:nvPicPr>
            <p:blipFill>
              <a:blip r:embed="rId4"/>
              <a:stretch>
                <a:fillRect/>
              </a:stretch>
            </p:blipFill>
            <p:spPr>
              <a:xfrm>
                <a:off x="945310" y="3296359"/>
                <a:ext cx="1600200" cy="1647825"/>
              </a:xfrm>
              <a:prstGeom prst="rect">
                <a:avLst/>
              </a:prstGeom>
            </p:spPr>
          </p:pic>
          <p:sp>
            <p:nvSpPr>
              <p:cNvPr id="22" name="CuadroTexto 21"/>
              <p:cNvSpPr txBox="1"/>
              <p:nvPr/>
            </p:nvSpPr>
            <p:spPr>
              <a:xfrm>
                <a:off x="995620" y="3775121"/>
                <a:ext cx="984685" cy="71924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effectLst>
                      <a:outerShdw blurRad="38100" dist="38100" dir="2700000" algn="tl">
                        <a:srgbClr val="000000">
                          <a:alpha val="43137"/>
                        </a:srgbClr>
                      </a:outerShdw>
                    </a:effectLst>
                  </a:rPr>
                  <a:t>Solicitud de Contrato</a:t>
                </a:r>
              </a:p>
            </p:txBody>
          </p:sp>
        </p:grpSp>
        <p:sp>
          <p:nvSpPr>
            <p:cNvPr id="39" name="CuadroTexto 38"/>
            <p:cNvSpPr txBox="1"/>
            <p:nvPr/>
          </p:nvSpPr>
          <p:spPr>
            <a:xfrm>
              <a:off x="1330098" y="4842555"/>
              <a:ext cx="427896" cy="400109"/>
            </a:xfrm>
            <a:prstGeom prst="rect">
              <a:avLst/>
            </a:prstGeom>
            <a:noFill/>
            <a:ln>
              <a:noFill/>
            </a:ln>
          </p:spPr>
          <p:txBody>
            <a:bodyPr wrap="none" rtlCol="0">
              <a:spAutoFit/>
            </a:bodyPr>
            <a:lstStyle/>
            <a:p>
              <a:r>
                <a:rPr lang="es-MX" sz="1350"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sz="1350" b="1" dirty="0">
                <a:ln w="22225">
                  <a:solidFill>
                    <a:schemeClr val="accent2"/>
                  </a:solidFill>
                  <a:prstDash val="solid"/>
                </a:ln>
                <a:solidFill>
                  <a:schemeClr val="accent2">
                    <a:lumMod val="40000"/>
                    <a:lumOff val="60000"/>
                  </a:schemeClr>
                </a:solidFill>
              </a:endParaRPr>
            </a:p>
          </p:txBody>
        </p:sp>
      </p:grpSp>
      <p:sp>
        <p:nvSpPr>
          <p:cNvPr id="40" name="CuadroTexto 39"/>
          <p:cNvSpPr txBox="1"/>
          <p:nvPr/>
        </p:nvSpPr>
        <p:spPr>
          <a:xfrm>
            <a:off x="1527834" y="3215603"/>
            <a:ext cx="1199417" cy="219291"/>
          </a:xfrm>
          <a:prstGeom prst="rect">
            <a:avLst/>
          </a:prstGeom>
          <a:gradFill>
            <a:gsLst>
              <a:gs pos="0">
                <a:schemeClr val="accent5">
                  <a:shade val="51000"/>
                  <a:satMod val="130000"/>
                  <a:lumMod val="100000"/>
                </a:schemeClr>
              </a:gs>
              <a:gs pos="80000">
                <a:schemeClr val="accent5">
                  <a:shade val="93000"/>
                  <a:satMod val="130000"/>
                </a:schemeClr>
              </a:gs>
              <a:gs pos="100000">
                <a:schemeClr val="accent5">
                  <a:shade val="94000"/>
                  <a:satMod val="135000"/>
                </a:schemeClr>
              </a:gs>
            </a:gsLst>
          </a:gradFill>
          <a:ln w="6350"/>
        </p:spPr>
        <p:style>
          <a:lnRef idx="1">
            <a:schemeClr val="accent5"/>
          </a:lnRef>
          <a:fillRef idx="3">
            <a:schemeClr val="accent5"/>
          </a:fillRef>
          <a:effectRef idx="2">
            <a:schemeClr val="accent5"/>
          </a:effectRef>
          <a:fontRef idx="minor">
            <a:schemeClr val="lt1"/>
          </a:fontRef>
        </p:style>
        <p:txBody>
          <a:bodyPr wrap="square" rtlCol="0">
            <a:spAutoFit/>
          </a:bodyPr>
          <a:lstStyle/>
          <a:p>
            <a:r>
              <a:rPr lang="es-MX" sz="800" dirty="0">
                <a:ln w="12700">
                  <a:gradFill>
                    <a:gsLst>
                      <a:gs pos="54000">
                        <a:schemeClr val="accent1">
                          <a:lumMod val="5000"/>
                          <a:lumOff val="95000"/>
                        </a:schemeClr>
                      </a:gs>
                      <a:gs pos="68000">
                        <a:schemeClr val="accent1">
                          <a:lumMod val="45000"/>
                          <a:lumOff val="55000"/>
                        </a:schemeClr>
                      </a:gs>
                      <a:gs pos="87000">
                        <a:schemeClr val="accent1">
                          <a:lumMod val="45000"/>
                          <a:lumOff val="55000"/>
                        </a:schemeClr>
                      </a:gs>
                      <a:gs pos="100000">
                        <a:schemeClr val="accent1">
                          <a:lumMod val="30000"/>
                          <a:lumOff val="70000"/>
                        </a:schemeClr>
                      </a:gs>
                    </a:gsLst>
                    <a:lin ang="5400000" scaled="1"/>
                  </a:gradFill>
                </a:ln>
                <a:effectLst>
                  <a:outerShdw blurRad="38100" dist="19050" dir="2700000" algn="tl" rotWithShape="0">
                    <a:schemeClr val="dk1">
                      <a:alpha val="40000"/>
                    </a:schemeClr>
                  </a:outerShdw>
                </a:effectLst>
              </a:rPr>
              <a:t>Interconexión Individual</a:t>
            </a:r>
          </a:p>
        </p:txBody>
      </p:sp>
      <p:sp>
        <p:nvSpPr>
          <p:cNvPr id="2" name="Título 1"/>
          <p:cNvSpPr>
            <a:spLocks noGrp="1"/>
          </p:cNvSpPr>
          <p:nvPr>
            <p:ph type="title"/>
          </p:nvPr>
        </p:nvSpPr>
        <p:spPr>
          <a:xfrm>
            <a:off x="3275856" y="332656"/>
            <a:ext cx="5410944" cy="864096"/>
          </a:xfrm>
        </p:spPr>
        <p:txBody>
          <a:bodyPr/>
          <a:lstStyle/>
          <a:p>
            <a:r>
              <a:rPr lang="es-MX" sz="2100" dirty="0"/>
              <a:t>Criterios para cambio de Estatus de Interconexión y documentos probatorios validos </a:t>
            </a:r>
          </a:p>
        </p:txBody>
      </p:sp>
    </p:spTree>
    <p:extLst>
      <p:ext uri="{BB962C8B-B14F-4D97-AF65-F5344CB8AC3E}">
        <p14:creationId xmlns:p14="http://schemas.microsoft.com/office/powerpoint/2010/main" val="166032339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76518" y="1340768"/>
            <a:ext cx="8210282" cy="523220"/>
          </a:xfrm>
          <a:prstGeom prst="rect">
            <a:avLst/>
          </a:prstGeom>
        </p:spPr>
        <p:txBody>
          <a:bodyPr wrap="square">
            <a:spAutoFit/>
          </a:bodyPr>
          <a:lstStyle/>
          <a:p>
            <a:r>
              <a:rPr lang="es-MX" sz="1400" b="1" dirty="0">
                <a:solidFill>
                  <a:prstClr val="black"/>
                </a:solidFill>
                <a:ea typeface="Calibri" panose="020F0502020204030204" pitchFamily="34" charset="0"/>
              </a:rPr>
              <a:t>Documentos Probatorios válidos para </a:t>
            </a:r>
            <a:r>
              <a:rPr lang="es-MX" sz="1400" dirty="0">
                <a:solidFill>
                  <a:prstClr val="black"/>
                </a:solidFill>
              </a:rPr>
              <a:t>la acreditación del Estatus de la Interconexión de la(s) Central(es) Eléctrica(s) asociada(s) a la(s) Oferta(s) de Venta:</a:t>
            </a:r>
          </a:p>
        </p:txBody>
      </p:sp>
      <p:grpSp>
        <p:nvGrpSpPr>
          <p:cNvPr id="5" name="Grupo 4"/>
          <p:cNvGrpSpPr/>
          <p:nvPr/>
        </p:nvGrpSpPr>
        <p:grpSpPr>
          <a:xfrm>
            <a:off x="3837064" y="2443848"/>
            <a:ext cx="4147808" cy="323365"/>
            <a:chOff x="0" y="184408"/>
            <a:chExt cx="2878435" cy="873687"/>
          </a:xfrm>
        </p:grpSpPr>
        <p:sp>
          <p:nvSpPr>
            <p:cNvPr id="6" name="Rectángulo 5"/>
            <p:cNvSpPr/>
            <p:nvPr/>
          </p:nvSpPr>
          <p:spPr>
            <a:xfrm>
              <a:off x="0" y="184408"/>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ectángulo 6"/>
            <p:cNvSpPr/>
            <p:nvPr/>
          </p:nvSpPr>
          <p:spPr>
            <a:xfrm>
              <a:off x="0" y="184408"/>
              <a:ext cx="2878435" cy="8736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dirty="0">
                  <a:solidFill>
                    <a:prstClr val="white"/>
                  </a:solidFill>
                </a:rPr>
                <a:t>Proyectos regulados por la LIE</a:t>
              </a:r>
            </a:p>
          </p:txBody>
        </p:sp>
      </p:grpSp>
      <p:grpSp>
        <p:nvGrpSpPr>
          <p:cNvPr id="8" name="Grupo 7"/>
          <p:cNvGrpSpPr/>
          <p:nvPr/>
        </p:nvGrpSpPr>
        <p:grpSpPr>
          <a:xfrm>
            <a:off x="3839868" y="2842752"/>
            <a:ext cx="1939885" cy="602557"/>
            <a:chOff x="5" y="114329"/>
            <a:chExt cx="1878285" cy="592289"/>
          </a:xfrm>
        </p:grpSpPr>
        <p:sp>
          <p:nvSpPr>
            <p:cNvPr id="9" name="Rectángulo 8"/>
            <p:cNvSpPr/>
            <p:nvPr/>
          </p:nvSpPr>
          <p:spPr>
            <a:xfrm>
              <a:off x="5" y="114329"/>
              <a:ext cx="1878285" cy="59228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ángulo 9"/>
            <p:cNvSpPr/>
            <p:nvPr/>
          </p:nvSpPr>
          <p:spPr>
            <a:xfrm>
              <a:off x="5" y="114329"/>
              <a:ext cx="1878285" cy="592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050" dirty="0">
                  <a:solidFill>
                    <a:prstClr val="white"/>
                  </a:solidFill>
                </a:rPr>
                <a:t>Sujetos al proceso de Interconexión Individual </a:t>
              </a:r>
            </a:p>
          </p:txBody>
        </p:sp>
      </p:grpSp>
      <p:grpSp>
        <p:nvGrpSpPr>
          <p:cNvPr id="11" name="Grupo 10"/>
          <p:cNvGrpSpPr/>
          <p:nvPr/>
        </p:nvGrpSpPr>
        <p:grpSpPr>
          <a:xfrm>
            <a:off x="3839867" y="3467671"/>
            <a:ext cx="1929018" cy="1248156"/>
            <a:chOff x="5" y="657706"/>
            <a:chExt cx="1878285" cy="1261627"/>
          </a:xfrm>
        </p:grpSpPr>
        <p:sp>
          <p:nvSpPr>
            <p:cNvPr id="12" name="Rectángulo 11"/>
            <p:cNvSpPr/>
            <p:nvPr/>
          </p:nvSpPr>
          <p:spPr>
            <a:xfrm>
              <a:off x="5" y="657706"/>
              <a:ext cx="1878285" cy="126162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3" name="Rectángulo 12"/>
            <p:cNvSpPr/>
            <p:nvPr/>
          </p:nvSpPr>
          <p:spPr>
            <a:xfrm>
              <a:off x="5" y="657706"/>
              <a:ext cx="1878285" cy="126162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4006" tIns="44006" rIns="58674" bIns="66008" numCol="1" spcCol="1270" anchor="t" anchorCtr="0">
              <a:noAutofit/>
            </a:bodyPr>
            <a:lstStyle/>
            <a:p>
              <a:pPr marL="42863" lvl="1" indent="-42863" defTabSz="366713">
                <a:lnSpc>
                  <a:spcPct val="90000"/>
                </a:lnSpc>
                <a:spcBef>
                  <a:spcPct val="0"/>
                </a:spcBef>
                <a:spcAft>
                  <a:spcPct val="15000"/>
                </a:spcAft>
                <a:buFontTx/>
                <a:buChar char="••"/>
              </a:pPr>
              <a:endParaRPr lang="es-MX" sz="975" b="1" dirty="0">
                <a:solidFill>
                  <a:prstClr val="black">
                    <a:hueOff val="0"/>
                    <a:satOff val="0"/>
                    <a:lumOff val="0"/>
                    <a:alphaOff val="0"/>
                  </a:prstClr>
                </a:solidFill>
              </a:endParaRPr>
            </a:p>
            <a:p>
              <a:pPr marL="42863" lvl="1" indent="-42863" defTabSz="366713">
                <a:lnSpc>
                  <a:spcPct val="90000"/>
                </a:lnSpc>
                <a:spcBef>
                  <a:spcPct val="0"/>
                </a:spcBef>
                <a:spcAft>
                  <a:spcPct val="15000"/>
                </a:spcAft>
                <a:buFontTx/>
                <a:buChar char="••"/>
              </a:pPr>
              <a:r>
                <a:rPr lang="es-MX" sz="975" b="1" dirty="0">
                  <a:solidFill>
                    <a:prstClr val="black">
                      <a:hueOff val="0"/>
                      <a:satOff val="0"/>
                      <a:lumOff val="0"/>
                      <a:alphaOff val="0"/>
                    </a:prstClr>
                  </a:solidFill>
                </a:rPr>
                <a:t>Garantía Financiera asociadas con el proceso de interconexión.</a:t>
              </a:r>
            </a:p>
            <a:p>
              <a:pPr marL="42863" lvl="1" indent="-42863" defTabSz="366713">
                <a:lnSpc>
                  <a:spcPct val="90000"/>
                </a:lnSpc>
                <a:spcBef>
                  <a:spcPct val="0"/>
                </a:spcBef>
                <a:spcAft>
                  <a:spcPct val="15000"/>
                </a:spcAft>
                <a:buFontTx/>
                <a:buChar char="••"/>
              </a:pPr>
              <a:r>
                <a:rPr lang="es-MX" sz="975" b="1" dirty="0">
                  <a:solidFill>
                    <a:prstClr val="black">
                      <a:hueOff val="0"/>
                      <a:satOff val="0"/>
                      <a:lumOff val="0"/>
                      <a:alphaOff val="0"/>
                    </a:prstClr>
                  </a:solidFill>
                </a:rPr>
                <a:t>Solicitud de Contrato de Interconexión de Acceso Abierto Aceptada.</a:t>
              </a:r>
            </a:p>
          </p:txBody>
        </p:sp>
      </p:grpSp>
      <p:grpSp>
        <p:nvGrpSpPr>
          <p:cNvPr id="14" name="Grupo 13"/>
          <p:cNvGrpSpPr/>
          <p:nvPr/>
        </p:nvGrpSpPr>
        <p:grpSpPr>
          <a:xfrm>
            <a:off x="5910969" y="2841364"/>
            <a:ext cx="2076707" cy="603944"/>
            <a:chOff x="1949371" y="114329"/>
            <a:chExt cx="1841899" cy="592289"/>
          </a:xfrm>
        </p:grpSpPr>
        <p:sp>
          <p:nvSpPr>
            <p:cNvPr id="15" name="Rectángulo 14"/>
            <p:cNvSpPr/>
            <p:nvPr/>
          </p:nvSpPr>
          <p:spPr>
            <a:xfrm>
              <a:off x="1949371" y="114329"/>
              <a:ext cx="1841899" cy="592289"/>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ectángulo 15"/>
            <p:cNvSpPr/>
            <p:nvPr/>
          </p:nvSpPr>
          <p:spPr>
            <a:xfrm>
              <a:off x="1949371" y="114329"/>
              <a:ext cx="1841899" cy="592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8674" tIns="33528" rIns="58674" bIns="33528" numCol="1" spcCol="1270" anchor="ctr" anchorCtr="0">
              <a:noAutofit/>
            </a:bodyPr>
            <a:lstStyle/>
            <a:p>
              <a:pPr algn="ctr" defTabSz="366713">
                <a:lnSpc>
                  <a:spcPct val="90000"/>
                </a:lnSpc>
                <a:spcBef>
                  <a:spcPct val="0"/>
                </a:spcBef>
                <a:spcAft>
                  <a:spcPct val="35000"/>
                </a:spcAft>
              </a:pPr>
              <a:r>
                <a:rPr lang="es-MX" sz="1050" dirty="0">
                  <a:solidFill>
                    <a:prstClr val="white"/>
                  </a:solidFill>
                </a:rPr>
                <a:t>Sujetos al proceso de Planeación y Expansión del Sistema Eléctrico Nacional</a:t>
              </a:r>
            </a:p>
          </p:txBody>
        </p:sp>
      </p:grpSp>
      <p:grpSp>
        <p:nvGrpSpPr>
          <p:cNvPr id="17" name="Grupo 16"/>
          <p:cNvGrpSpPr/>
          <p:nvPr/>
        </p:nvGrpSpPr>
        <p:grpSpPr>
          <a:xfrm>
            <a:off x="5910968" y="3467671"/>
            <a:ext cx="2076707" cy="1248156"/>
            <a:chOff x="1949371" y="657706"/>
            <a:chExt cx="1841899" cy="1261627"/>
          </a:xfrm>
        </p:grpSpPr>
        <p:sp>
          <p:nvSpPr>
            <p:cNvPr id="18" name="Rectángulo 17"/>
            <p:cNvSpPr/>
            <p:nvPr/>
          </p:nvSpPr>
          <p:spPr>
            <a:xfrm>
              <a:off x="1949371" y="657706"/>
              <a:ext cx="1841899" cy="1261627"/>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9" name="Rectángulo 18"/>
            <p:cNvSpPr/>
            <p:nvPr/>
          </p:nvSpPr>
          <p:spPr>
            <a:xfrm>
              <a:off x="1949371" y="657706"/>
              <a:ext cx="1841899" cy="126162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4006" tIns="44006" rIns="58674" bIns="66008" numCol="1" spcCol="1270" anchor="t" anchorCtr="0">
              <a:noAutofit/>
            </a:bodyPr>
            <a:lstStyle/>
            <a:p>
              <a:pPr marL="42863" lvl="1" indent="-42863" defTabSz="366713">
                <a:lnSpc>
                  <a:spcPct val="90000"/>
                </a:lnSpc>
                <a:spcBef>
                  <a:spcPct val="0"/>
                </a:spcBef>
                <a:spcAft>
                  <a:spcPct val="15000"/>
                </a:spcAft>
                <a:buFontTx/>
                <a:buChar char="••"/>
              </a:pPr>
              <a:endParaRPr lang="es-MX" sz="975" b="1" dirty="0">
                <a:solidFill>
                  <a:prstClr val="black">
                    <a:hueOff val="0"/>
                    <a:satOff val="0"/>
                    <a:lumOff val="0"/>
                    <a:alphaOff val="0"/>
                  </a:prstClr>
                </a:solidFill>
              </a:endParaRPr>
            </a:p>
            <a:p>
              <a:pPr marL="42863" lvl="1" indent="-42863" defTabSz="366713">
                <a:lnSpc>
                  <a:spcPct val="90000"/>
                </a:lnSpc>
                <a:spcBef>
                  <a:spcPct val="0"/>
                </a:spcBef>
                <a:spcAft>
                  <a:spcPct val="15000"/>
                </a:spcAft>
                <a:buFontTx/>
                <a:buChar char="••"/>
              </a:pPr>
              <a:r>
                <a:rPr lang="es-MX" sz="975" b="1" dirty="0">
                  <a:solidFill>
                    <a:prstClr val="black">
                      <a:hueOff val="0"/>
                      <a:satOff val="0"/>
                      <a:lumOff val="0"/>
                      <a:alphaOff val="0"/>
                    </a:prstClr>
                  </a:solidFill>
                </a:rPr>
                <a:t>Garantía Financiera asociadas con el proceso de interconexión </a:t>
              </a:r>
              <a:r>
                <a:rPr lang="es-MX" sz="975" dirty="0">
                  <a:solidFill>
                    <a:prstClr val="black">
                      <a:hueOff val="0"/>
                      <a:satOff val="0"/>
                      <a:lumOff val="0"/>
                      <a:alphaOff val="0"/>
                    </a:prstClr>
                  </a:solidFill>
                </a:rPr>
                <a:t>(siempre y cuando las obras de interconexión requeridas para el proyecto se hayan incluido en el PRODESEN).</a:t>
              </a:r>
            </a:p>
          </p:txBody>
        </p:sp>
      </p:grpSp>
      <p:grpSp>
        <p:nvGrpSpPr>
          <p:cNvPr id="27" name="Grupo 26"/>
          <p:cNvGrpSpPr/>
          <p:nvPr/>
        </p:nvGrpSpPr>
        <p:grpSpPr>
          <a:xfrm>
            <a:off x="2250841" y="3809544"/>
            <a:ext cx="1203824" cy="955575"/>
            <a:chOff x="7636222" y="2848628"/>
            <a:chExt cx="1858651" cy="1373230"/>
          </a:xfrm>
        </p:grpSpPr>
        <p:pic>
          <p:nvPicPr>
            <p:cNvPr id="25" name="Imagen 24"/>
            <p:cNvPicPr>
              <a:picLocks noChangeAspect="1"/>
            </p:cNvPicPr>
            <p:nvPr/>
          </p:nvPicPr>
          <p:blipFill rotWithShape="1">
            <a:blip r:embed="rId2" cstate="print">
              <a:extLst>
                <a:ext uri="{28A0092B-C50C-407E-A947-70E740481C1C}">
                  <a14:useLocalDpi xmlns:a14="http://schemas.microsoft.com/office/drawing/2010/main" val="0"/>
                </a:ext>
              </a:extLst>
            </a:blip>
            <a:srcRect l="5748" t="2720" r="2490" b="2792"/>
            <a:stretch/>
          </p:blipFill>
          <p:spPr>
            <a:xfrm>
              <a:off x="7636222" y="2848628"/>
              <a:ext cx="1858651" cy="1373230"/>
            </a:xfrm>
            <a:prstGeom prst="rect">
              <a:avLst/>
            </a:prstGeom>
          </p:spPr>
        </p:pic>
        <p:sp>
          <p:nvSpPr>
            <p:cNvPr id="26" name="CuadroTexto 25"/>
            <p:cNvSpPr txBox="1"/>
            <p:nvPr/>
          </p:nvSpPr>
          <p:spPr>
            <a:xfrm>
              <a:off x="8118214" y="3291087"/>
              <a:ext cx="746919" cy="265378"/>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600" b="1" dirty="0">
                  <a:solidFill>
                    <a:prstClr val="black"/>
                  </a:solidFill>
                  <a:effectLst>
                    <a:outerShdw blurRad="38100" dist="38100" dir="2700000" algn="tl">
                      <a:srgbClr val="000000">
                        <a:alpha val="43137"/>
                      </a:srgbClr>
                    </a:outerShdw>
                  </a:effectLst>
                </a:rPr>
                <a:t>Garantía</a:t>
              </a:r>
            </a:p>
          </p:txBody>
        </p:sp>
      </p:grpSp>
      <p:pic>
        <p:nvPicPr>
          <p:cNvPr id="29" name="Imagen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2242" y="2546871"/>
            <a:ext cx="1195009" cy="851157"/>
          </a:xfrm>
          <a:prstGeom prst="rect">
            <a:avLst/>
          </a:prstGeom>
          <a:effectLst>
            <a:outerShdw blurRad="50800" dist="38100" dir="2700000" algn="tl" rotWithShape="0">
              <a:prstClr val="black">
                <a:alpha val="40000"/>
              </a:prstClr>
            </a:outerShdw>
          </a:effectLst>
        </p:spPr>
      </p:pic>
      <p:cxnSp>
        <p:nvCxnSpPr>
          <p:cNvPr id="32" name="Conector angular 31"/>
          <p:cNvCxnSpPr>
            <a:stCxn id="40" idx="2"/>
            <a:endCxn id="25" idx="0"/>
          </p:cNvCxnSpPr>
          <p:nvPr/>
        </p:nvCxnSpPr>
        <p:spPr>
          <a:xfrm rot="16200000" flipH="1">
            <a:off x="2341041" y="3297832"/>
            <a:ext cx="308392" cy="715032"/>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CuadroTexto 39"/>
          <p:cNvSpPr txBox="1"/>
          <p:nvPr/>
        </p:nvSpPr>
        <p:spPr>
          <a:xfrm>
            <a:off x="1532242" y="3154903"/>
            <a:ext cx="1210958" cy="346249"/>
          </a:xfrm>
          <a:prstGeom prst="rect">
            <a:avLst/>
          </a:prstGeom>
          <a:gradFill>
            <a:gsLst>
              <a:gs pos="0">
                <a:schemeClr val="accent5">
                  <a:shade val="51000"/>
                  <a:satMod val="130000"/>
                  <a:lumMod val="100000"/>
                </a:schemeClr>
              </a:gs>
              <a:gs pos="80000">
                <a:schemeClr val="accent5">
                  <a:shade val="93000"/>
                  <a:satMod val="130000"/>
                </a:schemeClr>
              </a:gs>
              <a:gs pos="100000">
                <a:schemeClr val="accent5">
                  <a:shade val="94000"/>
                  <a:satMod val="135000"/>
                </a:schemeClr>
              </a:gs>
            </a:gsLst>
          </a:gradFill>
          <a:ln w="6350"/>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s-MX" sz="825" dirty="0">
                <a:ln w="12700">
                  <a:gradFill>
                    <a:gsLst>
                      <a:gs pos="54000">
                        <a:srgbClr val="4F81BD">
                          <a:lumMod val="5000"/>
                          <a:lumOff val="95000"/>
                        </a:srgbClr>
                      </a:gs>
                      <a:gs pos="68000">
                        <a:srgbClr val="4F81BD">
                          <a:lumMod val="45000"/>
                          <a:lumOff val="55000"/>
                        </a:srgbClr>
                      </a:gs>
                      <a:gs pos="87000">
                        <a:srgbClr val="4F81BD">
                          <a:lumMod val="45000"/>
                          <a:lumOff val="55000"/>
                        </a:srgbClr>
                      </a:gs>
                      <a:gs pos="100000">
                        <a:srgbClr val="4F81BD">
                          <a:lumMod val="30000"/>
                          <a:lumOff val="70000"/>
                        </a:srgbClr>
                      </a:gs>
                    </a:gsLst>
                    <a:lin ang="5400000" scaled="1"/>
                  </a:gradFill>
                </a:ln>
                <a:solidFill>
                  <a:prstClr val="white"/>
                </a:solidFill>
                <a:effectLst>
                  <a:outerShdw blurRad="38100" dist="19050" dir="2700000" algn="tl" rotWithShape="0">
                    <a:prstClr val="black">
                      <a:alpha val="40000"/>
                    </a:prstClr>
                  </a:outerShdw>
                </a:effectLst>
              </a:rPr>
              <a:t>Sujeto a la Planeación y Expansión del SEN.</a:t>
            </a:r>
          </a:p>
        </p:txBody>
      </p:sp>
      <p:sp>
        <p:nvSpPr>
          <p:cNvPr id="28" name="Título 1"/>
          <p:cNvSpPr>
            <a:spLocks noGrp="1"/>
          </p:cNvSpPr>
          <p:nvPr>
            <p:ph type="title"/>
          </p:nvPr>
        </p:nvSpPr>
        <p:spPr>
          <a:xfrm>
            <a:off x="3275856" y="332656"/>
            <a:ext cx="5410944" cy="864096"/>
          </a:xfrm>
        </p:spPr>
        <p:txBody>
          <a:bodyPr/>
          <a:lstStyle/>
          <a:p>
            <a:r>
              <a:rPr lang="es-MX" sz="2100" dirty="0"/>
              <a:t>Criterios para cambio de Estatus de Interconexión y documentos probatorios validos </a:t>
            </a:r>
          </a:p>
        </p:txBody>
      </p:sp>
    </p:spTree>
    <p:extLst>
      <p:ext uri="{BB962C8B-B14F-4D97-AF65-F5344CB8AC3E}">
        <p14:creationId xmlns:p14="http://schemas.microsoft.com/office/powerpoint/2010/main" val="343959146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3999721" y="2743494"/>
            <a:ext cx="2164506" cy="470216"/>
            <a:chOff x="0" y="33307"/>
            <a:chExt cx="2878435" cy="873687"/>
          </a:xfrm>
        </p:grpSpPr>
        <p:sp>
          <p:nvSpPr>
            <p:cNvPr id="5" name="Rectángulo 4"/>
            <p:cNvSpPr/>
            <p:nvPr/>
          </p:nvSpPr>
          <p:spPr>
            <a:xfrm>
              <a:off x="0" y="33307"/>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ectángulo 5"/>
            <p:cNvSpPr/>
            <p:nvPr/>
          </p:nvSpPr>
          <p:spPr>
            <a:xfrm>
              <a:off x="0" y="33307"/>
              <a:ext cx="2878435" cy="8736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dirty="0">
                  <a:solidFill>
                    <a:prstClr val="white"/>
                  </a:solidFill>
                </a:rPr>
                <a:t>Proyectos de Temporada Abierta</a:t>
              </a:r>
            </a:p>
          </p:txBody>
        </p:sp>
      </p:grpSp>
      <p:grpSp>
        <p:nvGrpSpPr>
          <p:cNvPr id="7" name="Grupo 6"/>
          <p:cNvGrpSpPr/>
          <p:nvPr/>
        </p:nvGrpSpPr>
        <p:grpSpPr>
          <a:xfrm>
            <a:off x="3999721" y="3280968"/>
            <a:ext cx="2164506" cy="1837624"/>
            <a:chOff x="2246064" y="705570"/>
            <a:chExt cx="1846663" cy="1378610"/>
          </a:xfrm>
        </p:grpSpPr>
        <p:sp>
          <p:nvSpPr>
            <p:cNvPr id="8" name="Rectángulo 7"/>
            <p:cNvSpPr/>
            <p:nvPr/>
          </p:nvSpPr>
          <p:spPr>
            <a:xfrm>
              <a:off x="2246064" y="705570"/>
              <a:ext cx="1846663" cy="110023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9" name="Rectángulo 8"/>
            <p:cNvSpPr/>
            <p:nvPr/>
          </p:nvSpPr>
          <p:spPr>
            <a:xfrm>
              <a:off x="2246064" y="806486"/>
              <a:ext cx="1846663" cy="127769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6005" tIns="36005" rIns="48006" bIns="54007" numCol="1" spcCol="1270" anchor="t" anchorCtr="0">
              <a:noAutofit/>
            </a:bodyPr>
            <a:lstStyle/>
            <a:p>
              <a:pPr marL="42863" lvl="1" indent="-42863" algn="just"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Presentación de una carta de crédito requerida por la CRE en relación con una temporada abierta </a:t>
              </a:r>
              <a:r>
                <a:rPr lang="es-MX" sz="975" dirty="0">
                  <a:solidFill>
                    <a:prstClr val="black">
                      <a:hueOff val="0"/>
                      <a:satOff val="0"/>
                      <a:lumOff val="0"/>
                      <a:alphaOff val="0"/>
                    </a:prstClr>
                  </a:solidFill>
                </a:rPr>
                <a:t>(siempre y cuando el interesado haya mantenido vigente dicha carta de crédito y cumplido todos los demás requisitos para la participación en dicha temporada abierta)</a:t>
              </a:r>
            </a:p>
          </p:txBody>
        </p:sp>
      </p:grpSp>
      <p:grpSp>
        <p:nvGrpSpPr>
          <p:cNvPr id="10" name="Grupo 9"/>
          <p:cNvGrpSpPr/>
          <p:nvPr/>
        </p:nvGrpSpPr>
        <p:grpSpPr>
          <a:xfrm>
            <a:off x="6280402" y="2743494"/>
            <a:ext cx="2276148" cy="537475"/>
            <a:chOff x="-2" y="33307"/>
            <a:chExt cx="2878437" cy="959787"/>
          </a:xfrm>
        </p:grpSpPr>
        <p:sp>
          <p:nvSpPr>
            <p:cNvPr id="11" name="Rectángulo 10"/>
            <p:cNvSpPr/>
            <p:nvPr/>
          </p:nvSpPr>
          <p:spPr>
            <a:xfrm>
              <a:off x="0" y="33307"/>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ectángulo 11"/>
            <p:cNvSpPr/>
            <p:nvPr/>
          </p:nvSpPr>
          <p:spPr>
            <a:xfrm>
              <a:off x="-2" y="94720"/>
              <a:ext cx="2878435" cy="8983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kern="0" dirty="0">
                  <a:solidFill>
                    <a:prstClr val="white"/>
                  </a:solidFill>
                  <a:ea typeface="Times New Roman" panose="02020603050405020304" pitchFamily="18" charset="0"/>
                  <a:cs typeface="Arial" panose="020B0604020202020204" pitchFamily="34" charset="0"/>
                </a:rPr>
                <a:t>Proyectos dedicados al Servicio Publico de Energía Eléctrica</a:t>
              </a:r>
              <a:endParaRPr lang="es-MX" sz="1200" dirty="0">
                <a:solidFill>
                  <a:prstClr val="white"/>
                </a:solidFill>
              </a:endParaRPr>
            </a:p>
          </p:txBody>
        </p:sp>
      </p:grpSp>
      <p:grpSp>
        <p:nvGrpSpPr>
          <p:cNvPr id="13" name="Grupo 12"/>
          <p:cNvGrpSpPr/>
          <p:nvPr/>
        </p:nvGrpSpPr>
        <p:grpSpPr>
          <a:xfrm>
            <a:off x="6280402" y="3280969"/>
            <a:ext cx="2276150" cy="1930314"/>
            <a:chOff x="2246063" y="705570"/>
            <a:chExt cx="1846664" cy="1447850"/>
          </a:xfrm>
        </p:grpSpPr>
        <p:sp>
          <p:nvSpPr>
            <p:cNvPr id="14" name="Rectángulo 13"/>
            <p:cNvSpPr/>
            <p:nvPr/>
          </p:nvSpPr>
          <p:spPr>
            <a:xfrm>
              <a:off x="2246064" y="705570"/>
              <a:ext cx="1846663" cy="110023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5" name="Rectángulo 14"/>
            <p:cNvSpPr/>
            <p:nvPr/>
          </p:nvSpPr>
          <p:spPr>
            <a:xfrm>
              <a:off x="2246063" y="741312"/>
              <a:ext cx="1846663" cy="14121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6005" tIns="36005" rIns="48006" bIns="54007" numCol="1" spcCol="1270" anchor="t" anchorCtr="0">
              <a:noAutofit/>
            </a:bodyPr>
            <a:lstStyle/>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Estar incluidas en un Contrato de Interconexión, o </a:t>
              </a:r>
            </a:p>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Estar en un Contrato de Interconexión Legado, o</a:t>
              </a:r>
            </a:p>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haberse garantizado una interconexión por haberse programado en el POISE, con anterioridad a la entrada en vigor de la Ley.</a:t>
              </a:r>
            </a:p>
          </p:txBody>
        </p:sp>
      </p:grpSp>
      <p:sp>
        <p:nvSpPr>
          <p:cNvPr id="17" name="Rectángulo 16"/>
          <p:cNvSpPr/>
          <p:nvPr/>
        </p:nvSpPr>
        <p:spPr>
          <a:xfrm>
            <a:off x="476518" y="1340768"/>
            <a:ext cx="8210282" cy="523220"/>
          </a:xfrm>
          <a:prstGeom prst="rect">
            <a:avLst/>
          </a:prstGeom>
        </p:spPr>
        <p:txBody>
          <a:bodyPr wrap="square">
            <a:spAutoFit/>
          </a:bodyPr>
          <a:lstStyle/>
          <a:p>
            <a:r>
              <a:rPr lang="es-MX" sz="1400" b="1" dirty="0">
                <a:solidFill>
                  <a:prstClr val="black"/>
                </a:solidFill>
                <a:ea typeface="Calibri" panose="020F0502020204030204" pitchFamily="34" charset="0"/>
              </a:rPr>
              <a:t>Documentos Probatorios válidos para </a:t>
            </a:r>
            <a:r>
              <a:rPr lang="es-MX" sz="1400" dirty="0"/>
              <a:t>la acreditación del Estatus de la Interconexión de la(s) Central(es) Eléctrica(s) asociada(s) a la(s) Oferta(s) de Venta:</a:t>
            </a:r>
          </a:p>
        </p:txBody>
      </p:sp>
      <p:grpSp>
        <p:nvGrpSpPr>
          <p:cNvPr id="21" name="Grupo 20"/>
          <p:cNvGrpSpPr/>
          <p:nvPr/>
        </p:nvGrpSpPr>
        <p:grpSpPr>
          <a:xfrm>
            <a:off x="1598089" y="3742714"/>
            <a:ext cx="957671" cy="1004810"/>
            <a:chOff x="1085777" y="3923413"/>
            <a:chExt cx="1276895" cy="1339747"/>
          </a:xfrm>
        </p:grpSpPr>
        <p:grpSp>
          <p:nvGrpSpPr>
            <p:cNvPr id="22" name="Grupo 21"/>
            <p:cNvGrpSpPr/>
            <p:nvPr/>
          </p:nvGrpSpPr>
          <p:grpSpPr>
            <a:xfrm>
              <a:off x="1085777" y="3923413"/>
              <a:ext cx="1276895" cy="1339747"/>
              <a:chOff x="945310" y="3296359"/>
              <a:chExt cx="1600200" cy="1647825"/>
            </a:xfrm>
          </p:grpSpPr>
          <p:pic>
            <p:nvPicPr>
              <p:cNvPr id="24" name="Imagen 23"/>
              <p:cNvPicPr>
                <a:picLocks noChangeAspect="1"/>
              </p:cNvPicPr>
              <p:nvPr/>
            </p:nvPicPr>
            <p:blipFill>
              <a:blip r:embed="rId2"/>
              <a:stretch>
                <a:fillRect/>
              </a:stretch>
            </p:blipFill>
            <p:spPr>
              <a:xfrm>
                <a:off x="945310" y="3296359"/>
                <a:ext cx="1600200" cy="1647825"/>
              </a:xfrm>
              <a:prstGeom prst="rect">
                <a:avLst/>
              </a:prstGeom>
            </p:spPr>
          </p:pic>
          <p:sp>
            <p:nvSpPr>
              <p:cNvPr id="25" name="CuadroTexto 24"/>
              <p:cNvSpPr txBox="1"/>
              <p:nvPr/>
            </p:nvSpPr>
            <p:spPr>
              <a:xfrm>
                <a:off x="1065649" y="3775121"/>
                <a:ext cx="830116" cy="71924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effectLst>
                      <a:outerShdw blurRad="38100" dist="38100" dir="2700000" algn="tl">
                        <a:srgbClr val="000000">
                          <a:alpha val="43137"/>
                        </a:srgbClr>
                      </a:outerShdw>
                    </a:effectLst>
                  </a:rPr>
                  <a:t>Carta de Crédito</a:t>
                </a:r>
              </a:p>
            </p:txBody>
          </p:sp>
        </p:grpSp>
        <p:sp>
          <p:nvSpPr>
            <p:cNvPr id="23" name="CuadroTexto 22"/>
            <p:cNvSpPr txBox="1"/>
            <p:nvPr/>
          </p:nvSpPr>
          <p:spPr>
            <a:xfrm>
              <a:off x="1330098" y="4842555"/>
              <a:ext cx="427896" cy="400109"/>
            </a:xfrm>
            <a:prstGeom prst="rect">
              <a:avLst/>
            </a:prstGeom>
            <a:noFill/>
            <a:ln>
              <a:noFill/>
            </a:ln>
          </p:spPr>
          <p:txBody>
            <a:bodyPr wrap="none" rtlCol="0">
              <a:spAutoFit/>
            </a:bodyPr>
            <a:lstStyle/>
            <a:p>
              <a:r>
                <a:rPr lang="es-MX" sz="1350" b="1" dirty="0">
                  <a:ln w="22225">
                    <a:solidFill>
                      <a:schemeClr val="accent2"/>
                    </a:solidFill>
                    <a:prstDash val="solid"/>
                  </a:ln>
                  <a:solidFill>
                    <a:schemeClr val="accent2">
                      <a:lumMod val="40000"/>
                      <a:lumOff val="60000"/>
                    </a:schemeClr>
                  </a:solidFill>
                  <a:sym typeface="Wingdings" panose="05000000000000000000" pitchFamily="2" charset="2"/>
                </a:rPr>
                <a:t></a:t>
              </a:r>
              <a:endParaRPr lang="es-MX" sz="1350" b="1" dirty="0">
                <a:ln w="22225">
                  <a:solidFill>
                    <a:schemeClr val="accent2"/>
                  </a:solidFill>
                  <a:prstDash val="solid"/>
                </a:ln>
                <a:solidFill>
                  <a:schemeClr val="accent2">
                    <a:lumMod val="40000"/>
                    <a:lumOff val="60000"/>
                  </a:schemeClr>
                </a:solidFill>
              </a:endParaRPr>
            </a:p>
          </p:txBody>
        </p:sp>
      </p:grpSp>
      <p:sp>
        <p:nvSpPr>
          <p:cNvPr id="26" name="Rectángulo redondeado 25"/>
          <p:cNvSpPr/>
          <p:nvPr/>
        </p:nvSpPr>
        <p:spPr>
          <a:xfrm>
            <a:off x="1316572" y="2944577"/>
            <a:ext cx="1520704" cy="371068"/>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400050">
              <a:lnSpc>
                <a:spcPct val="90000"/>
              </a:lnSpc>
              <a:spcBef>
                <a:spcPct val="0"/>
              </a:spcBef>
              <a:spcAft>
                <a:spcPct val="35000"/>
              </a:spcAft>
            </a:pPr>
            <a:r>
              <a:rPr lang="es-MX" sz="1200" dirty="0">
                <a:ln w="0"/>
                <a:solidFill>
                  <a:schemeClr val="tx1"/>
                </a:solidFill>
                <a:effectLst>
                  <a:outerShdw blurRad="38100" dist="19050" dir="2700000" algn="tl" rotWithShape="0">
                    <a:schemeClr val="dk1">
                      <a:alpha val="40000"/>
                    </a:schemeClr>
                  </a:outerShdw>
                </a:effectLst>
              </a:rPr>
              <a:t>Proyectos de Temporada Abierta</a:t>
            </a:r>
          </a:p>
        </p:txBody>
      </p:sp>
      <p:cxnSp>
        <p:nvCxnSpPr>
          <p:cNvPr id="28" name="Conector recto de flecha 27"/>
          <p:cNvCxnSpPr>
            <a:stCxn id="26" idx="2"/>
            <a:endCxn id="24" idx="0"/>
          </p:cNvCxnSpPr>
          <p:nvPr/>
        </p:nvCxnSpPr>
        <p:spPr>
          <a:xfrm>
            <a:off x="2076924" y="3315645"/>
            <a:ext cx="1" cy="427069"/>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7" name="Título 1"/>
          <p:cNvSpPr>
            <a:spLocks noGrp="1"/>
          </p:cNvSpPr>
          <p:nvPr>
            <p:ph type="title"/>
          </p:nvPr>
        </p:nvSpPr>
        <p:spPr>
          <a:xfrm>
            <a:off x="3275856" y="332656"/>
            <a:ext cx="5410944" cy="864096"/>
          </a:xfrm>
        </p:spPr>
        <p:txBody>
          <a:bodyPr/>
          <a:lstStyle/>
          <a:p>
            <a:r>
              <a:rPr lang="es-MX" sz="2100" dirty="0"/>
              <a:t>Criterios para cambio de Estatus de Interconexión y documentos probatorios validos </a:t>
            </a:r>
          </a:p>
        </p:txBody>
      </p:sp>
    </p:spTree>
    <p:extLst>
      <p:ext uri="{BB962C8B-B14F-4D97-AF65-F5344CB8AC3E}">
        <p14:creationId xmlns:p14="http://schemas.microsoft.com/office/powerpoint/2010/main" val="330612346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p:cNvGrpSpPr/>
          <p:nvPr/>
        </p:nvGrpSpPr>
        <p:grpSpPr>
          <a:xfrm>
            <a:off x="3999721" y="2743494"/>
            <a:ext cx="2164506" cy="470216"/>
            <a:chOff x="0" y="33307"/>
            <a:chExt cx="2878435" cy="873687"/>
          </a:xfrm>
        </p:grpSpPr>
        <p:sp>
          <p:nvSpPr>
            <p:cNvPr id="5" name="Rectángulo 4"/>
            <p:cNvSpPr/>
            <p:nvPr/>
          </p:nvSpPr>
          <p:spPr>
            <a:xfrm>
              <a:off x="0" y="33307"/>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ectángulo 5"/>
            <p:cNvSpPr/>
            <p:nvPr/>
          </p:nvSpPr>
          <p:spPr>
            <a:xfrm>
              <a:off x="0" y="33307"/>
              <a:ext cx="2878435" cy="87368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dirty="0">
                  <a:solidFill>
                    <a:prstClr val="white"/>
                  </a:solidFill>
                </a:rPr>
                <a:t>Proyectos de Temporada Abierta</a:t>
              </a:r>
            </a:p>
          </p:txBody>
        </p:sp>
      </p:grpSp>
      <p:grpSp>
        <p:nvGrpSpPr>
          <p:cNvPr id="7" name="Grupo 6"/>
          <p:cNvGrpSpPr/>
          <p:nvPr/>
        </p:nvGrpSpPr>
        <p:grpSpPr>
          <a:xfrm>
            <a:off x="3999721" y="3280968"/>
            <a:ext cx="2164506" cy="1837624"/>
            <a:chOff x="2246064" y="705570"/>
            <a:chExt cx="1846663" cy="1378610"/>
          </a:xfrm>
        </p:grpSpPr>
        <p:sp>
          <p:nvSpPr>
            <p:cNvPr id="8" name="Rectángulo 7"/>
            <p:cNvSpPr/>
            <p:nvPr/>
          </p:nvSpPr>
          <p:spPr>
            <a:xfrm>
              <a:off x="2246064" y="705570"/>
              <a:ext cx="1846663" cy="110023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9" name="Rectángulo 8"/>
            <p:cNvSpPr/>
            <p:nvPr/>
          </p:nvSpPr>
          <p:spPr>
            <a:xfrm>
              <a:off x="2246064" y="806486"/>
              <a:ext cx="1846663" cy="127769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6005" tIns="36005" rIns="48006" bIns="54007" numCol="1" spcCol="1270" anchor="t" anchorCtr="0">
              <a:noAutofit/>
            </a:bodyPr>
            <a:lstStyle/>
            <a:p>
              <a:pPr marL="42863" lvl="1" indent="-42863" algn="just"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Presentación de una carta de crédito requerida por la CRE en relación con una temporada abierta </a:t>
              </a:r>
              <a:r>
                <a:rPr lang="es-MX" sz="975" dirty="0">
                  <a:solidFill>
                    <a:prstClr val="black">
                      <a:hueOff val="0"/>
                      <a:satOff val="0"/>
                      <a:lumOff val="0"/>
                      <a:alphaOff val="0"/>
                    </a:prstClr>
                  </a:solidFill>
                </a:rPr>
                <a:t>(siempre y cuando el interesado haya mantenido vigente dicha carta de crédito y cumplido todos los demás requisitos para la participación en dicha temporada abierta)</a:t>
              </a:r>
            </a:p>
          </p:txBody>
        </p:sp>
      </p:grpSp>
      <p:grpSp>
        <p:nvGrpSpPr>
          <p:cNvPr id="10" name="Grupo 9"/>
          <p:cNvGrpSpPr/>
          <p:nvPr/>
        </p:nvGrpSpPr>
        <p:grpSpPr>
          <a:xfrm>
            <a:off x="6280402" y="2743494"/>
            <a:ext cx="2276148" cy="537475"/>
            <a:chOff x="-2" y="33307"/>
            <a:chExt cx="2878437" cy="959787"/>
          </a:xfrm>
        </p:grpSpPr>
        <p:sp>
          <p:nvSpPr>
            <p:cNvPr id="11" name="Rectángulo 10"/>
            <p:cNvSpPr/>
            <p:nvPr/>
          </p:nvSpPr>
          <p:spPr>
            <a:xfrm>
              <a:off x="0" y="33307"/>
              <a:ext cx="2878435" cy="87368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ectángulo 11"/>
            <p:cNvSpPr/>
            <p:nvPr/>
          </p:nvSpPr>
          <p:spPr>
            <a:xfrm>
              <a:off x="-2" y="94720"/>
              <a:ext cx="2878435" cy="8983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36576" rIns="64008" bIns="36576" numCol="1" spcCol="1270" anchor="ctr" anchorCtr="0">
              <a:noAutofit/>
            </a:bodyPr>
            <a:lstStyle/>
            <a:p>
              <a:pPr algn="ctr" defTabSz="400050">
                <a:lnSpc>
                  <a:spcPct val="90000"/>
                </a:lnSpc>
                <a:spcBef>
                  <a:spcPct val="0"/>
                </a:spcBef>
                <a:spcAft>
                  <a:spcPct val="35000"/>
                </a:spcAft>
              </a:pPr>
              <a:r>
                <a:rPr lang="es-MX" sz="1200" kern="0" dirty="0">
                  <a:solidFill>
                    <a:prstClr val="white"/>
                  </a:solidFill>
                  <a:ea typeface="Times New Roman" panose="02020603050405020304" pitchFamily="18" charset="0"/>
                  <a:cs typeface="Arial" panose="020B0604020202020204" pitchFamily="34" charset="0"/>
                </a:rPr>
                <a:t>Proyectos dedicados al Servicio Publico de Energía Eléctrica</a:t>
              </a:r>
              <a:endParaRPr lang="es-MX" sz="1200" dirty="0">
                <a:solidFill>
                  <a:prstClr val="white"/>
                </a:solidFill>
              </a:endParaRPr>
            </a:p>
          </p:txBody>
        </p:sp>
      </p:grpSp>
      <p:grpSp>
        <p:nvGrpSpPr>
          <p:cNvPr id="13" name="Grupo 12"/>
          <p:cNvGrpSpPr/>
          <p:nvPr/>
        </p:nvGrpSpPr>
        <p:grpSpPr>
          <a:xfrm>
            <a:off x="6280402" y="3280969"/>
            <a:ext cx="2276150" cy="1930314"/>
            <a:chOff x="2246063" y="705570"/>
            <a:chExt cx="1846664" cy="1447850"/>
          </a:xfrm>
        </p:grpSpPr>
        <p:sp>
          <p:nvSpPr>
            <p:cNvPr id="14" name="Rectángulo 13"/>
            <p:cNvSpPr/>
            <p:nvPr/>
          </p:nvSpPr>
          <p:spPr>
            <a:xfrm>
              <a:off x="2246064" y="705570"/>
              <a:ext cx="1846663" cy="1100230"/>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5" name="Rectángulo 14"/>
            <p:cNvSpPr/>
            <p:nvPr/>
          </p:nvSpPr>
          <p:spPr>
            <a:xfrm>
              <a:off x="2246063" y="741312"/>
              <a:ext cx="1846663" cy="14121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6005" tIns="36005" rIns="48006" bIns="54007" numCol="1" spcCol="1270" anchor="t" anchorCtr="0">
              <a:noAutofit/>
            </a:bodyPr>
            <a:lstStyle/>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Estar incluidas en un Contrato de Interconexión, o </a:t>
              </a:r>
            </a:p>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Estar en un Contrato de Interconexión Legado, o</a:t>
              </a:r>
            </a:p>
            <a:p>
              <a:pPr marL="42863" lvl="1" indent="-42863" defTabSz="300038">
                <a:lnSpc>
                  <a:spcPct val="90000"/>
                </a:lnSpc>
                <a:spcBef>
                  <a:spcPct val="0"/>
                </a:spcBef>
                <a:spcAft>
                  <a:spcPct val="15000"/>
                </a:spcAft>
                <a:buFontTx/>
                <a:buChar char="••"/>
              </a:pPr>
              <a:r>
                <a:rPr lang="es-MX" sz="975" b="1" dirty="0">
                  <a:solidFill>
                    <a:prstClr val="black">
                      <a:hueOff val="0"/>
                      <a:satOff val="0"/>
                      <a:lumOff val="0"/>
                      <a:alphaOff val="0"/>
                    </a:prstClr>
                  </a:solidFill>
                </a:rPr>
                <a:t>haberse garantizado una interconexión por haberse programado en el POISE, con anterioridad a la entrada en vigor de la Ley.</a:t>
              </a:r>
            </a:p>
          </p:txBody>
        </p:sp>
      </p:grpSp>
      <p:sp>
        <p:nvSpPr>
          <p:cNvPr id="17" name="Rectángulo 16"/>
          <p:cNvSpPr/>
          <p:nvPr/>
        </p:nvSpPr>
        <p:spPr>
          <a:xfrm>
            <a:off x="476518" y="1340768"/>
            <a:ext cx="8210282" cy="523220"/>
          </a:xfrm>
          <a:prstGeom prst="rect">
            <a:avLst/>
          </a:prstGeom>
        </p:spPr>
        <p:txBody>
          <a:bodyPr wrap="square">
            <a:spAutoFit/>
          </a:bodyPr>
          <a:lstStyle/>
          <a:p>
            <a:r>
              <a:rPr lang="es-MX" sz="1400" b="1" dirty="0">
                <a:solidFill>
                  <a:prstClr val="black"/>
                </a:solidFill>
                <a:ea typeface="Calibri" panose="020F0502020204030204" pitchFamily="34" charset="0"/>
              </a:rPr>
              <a:t>Documentos Probatorios válidos para </a:t>
            </a:r>
            <a:r>
              <a:rPr lang="es-MX" sz="1400" dirty="0"/>
              <a:t>la acreditación del Estatus de la Interconexión de la(s) Central(es) Eléctrica(s) asociada(s) a la(s) Oferta(s) de Venta:</a:t>
            </a:r>
          </a:p>
        </p:txBody>
      </p:sp>
      <p:sp>
        <p:nvSpPr>
          <p:cNvPr id="26" name="Rectángulo redondeado 25"/>
          <p:cNvSpPr/>
          <p:nvPr/>
        </p:nvSpPr>
        <p:spPr>
          <a:xfrm>
            <a:off x="1188680" y="2957553"/>
            <a:ext cx="2014830" cy="371068"/>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defTabSz="400050">
              <a:lnSpc>
                <a:spcPct val="90000"/>
              </a:lnSpc>
              <a:spcBef>
                <a:spcPct val="0"/>
              </a:spcBef>
              <a:spcAft>
                <a:spcPct val="35000"/>
              </a:spcAft>
            </a:pPr>
            <a:r>
              <a:rPr lang="es-MX" sz="1200" dirty="0">
                <a:ln w="0"/>
                <a:solidFill>
                  <a:schemeClr val="tx1"/>
                </a:solidFill>
                <a:effectLst>
                  <a:outerShdw blurRad="38100" dist="19050" dir="2700000" algn="tl" rotWithShape="0">
                    <a:schemeClr val="dk1">
                      <a:alpha val="40000"/>
                    </a:schemeClr>
                  </a:outerShdw>
                </a:effectLst>
              </a:rPr>
              <a:t>Proyectos dedicado al Servicio Publico de Energía</a:t>
            </a:r>
          </a:p>
        </p:txBody>
      </p:sp>
      <p:cxnSp>
        <p:nvCxnSpPr>
          <p:cNvPr id="28" name="Conector recto de flecha 27"/>
          <p:cNvCxnSpPr>
            <a:stCxn id="26" idx="2"/>
            <a:endCxn id="38" idx="0"/>
          </p:cNvCxnSpPr>
          <p:nvPr/>
        </p:nvCxnSpPr>
        <p:spPr>
          <a:xfrm>
            <a:off x="2196096" y="3328621"/>
            <a:ext cx="1" cy="416709"/>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nvGrpSpPr>
          <p:cNvPr id="3" name="Grupo 2"/>
          <p:cNvGrpSpPr/>
          <p:nvPr/>
        </p:nvGrpSpPr>
        <p:grpSpPr>
          <a:xfrm>
            <a:off x="948970" y="3745331"/>
            <a:ext cx="2486752" cy="824406"/>
            <a:chOff x="1159309" y="3847285"/>
            <a:chExt cx="3055326" cy="1099208"/>
          </a:xfrm>
        </p:grpSpPr>
        <p:grpSp>
          <p:nvGrpSpPr>
            <p:cNvPr id="27" name="Grupo 26"/>
            <p:cNvGrpSpPr/>
            <p:nvPr/>
          </p:nvGrpSpPr>
          <p:grpSpPr>
            <a:xfrm>
              <a:off x="1159309" y="3847285"/>
              <a:ext cx="3055326" cy="1099208"/>
              <a:chOff x="3401220" y="4396452"/>
              <a:chExt cx="2477997" cy="1099208"/>
            </a:xfrm>
          </p:grpSpPr>
          <p:grpSp>
            <p:nvGrpSpPr>
              <p:cNvPr id="29" name="Grupo 28"/>
              <p:cNvGrpSpPr/>
              <p:nvPr/>
            </p:nvGrpSpPr>
            <p:grpSpPr>
              <a:xfrm>
                <a:off x="3401220" y="4396452"/>
                <a:ext cx="835143" cy="1096455"/>
                <a:chOff x="3507781" y="4116351"/>
                <a:chExt cx="835143" cy="1096455"/>
              </a:xfrm>
            </p:grpSpPr>
            <p:grpSp>
              <p:nvGrpSpPr>
                <p:cNvPr id="40" name="Grupo 39"/>
                <p:cNvGrpSpPr/>
                <p:nvPr/>
              </p:nvGrpSpPr>
              <p:grpSpPr>
                <a:xfrm>
                  <a:off x="3507781" y="4116351"/>
                  <a:ext cx="835143" cy="1019175"/>
                  <a:chOff x="4523571" y="4116351"/>
                  <a:chExt cx="835143" cy="1019175"/>
                </a:xfrm>
              </p:grpSpPr>
              <p:pic>
                <p:nvPicPr>
                  <p:cNvPr id="42" name="Imagen 41"/>
                  <p:cNvPicPr>
                    <a:picLocks noChangeAspect="1"/>
                  </p:cNvPicPr>
                  <p:nvPr/>
                </p:nvPicPr>
                <p:blipFill>
                  <a:blip r:embed="rId2"/>
                  <a:stretch>
                    <a:fillRect/>
                  </a:stretch>
                </p:blipFill>
                <p:spPr>
                  <a:xfrm>
                    <a:off x="4630173" y="4116351"/>
                    <a:ext cx="638654" cy="1019175"/>
                  </a:xfrm>
                  <a:prstGeom prst="rect">
                    <a:avLst/>
                  </a:prstGeom>
                </p:spPr>
              </p:pic>
              <p:sp>
                <p:nvSpPr>
                  <p:cNvPr id="43" name="CuadroTexto 42"/>
                  <p:cNvSpPr txBox="1"/>
                  <p:nvPr/>
                </p:nvSpPr>
                <p:spPr>
                  <a:xfrm>
                    <a:off x="4523571" y="4311640"/>
                    <a:ext cx="835143" cy="430887"/>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solidFill>
                          <a:prstClr val="black"/>
                        </a:solidFill>
                        <a:effectLst>
                          <a:outerShdw blurRad="38100" dist="38100" dir="2700000" algn="tl">
                            <a:srgbClr val="000000">
                              <a:alpha val="43137"/>
                            </a:srgbClr>
                          </a:outerShdw>
                        </a:effectLst>
                      </a:rPr>
                      <a:t>Contrato de Interconexión</a:t>
                    </a:r>
                  </a:p>
                </p:txBody>
              </p:sp>
            </p:grpSp>
            <p:sp>
              <p:nvSpPr>
                <p:cNvPr id="41" name="CuadroTexto 40"/>
                <p:cNvSpPr txBox="1"/>
                <p:nvPr/>
              </p:nvSpPr>
              <p:spPr>
                <a:xfrm>
                  <a:off x="3768481" y="4812697"/>
                  <a:ext cx="319792" cy="400109"/>
                </a:xfrm>
                <a:prstGeom prst="rect">
                  <a:avLst/>
                </a:prstGeom>
                <a:noFill/>
                <a:ln>
                  <a:noFill/>
                </a:ln>
              </p:spPr>
              <p:txBody>
                <a:bodyPr wrap="none" rtlCol="0">
                  <a:spAutoFit/>
                </a:bodyPr>
                <a:lstStyle/>
                <a:p>
                  <a:r>
                    <a:rPr lang="es-MX" sz="1350" b="1" dirty="0">
                      <a:ln w="22225">
                        <a:solidFill>
                          <a:srgbClr val="C0504D"/>
                        </a:solidFill>
                        <a:prstDash val="solid"/>
                      </a:ln>
                      <a:solidFill>
                        <a:srgbClr val="C0504D">
                          <a:lumMod val="40000"/>
                          <a:lumOff val="60000"/>
                        </a:srgbClr>
                      </a:solidFill>
                      <a:sym typeface="Wingdings" panose="05000000000000000000" pitchFamily="2" charset="2"/>
                    </a:rPr>
                    <a:t></a:t>
                  </a:r>
                  <a:endParaRPr lang="es-MX" sz="1350" b="1" dirty="0">
                    <a:ln w="22225">
                      <a:solidFill>
                        <a:srgbClr val="C0504D"/>
                      </a:solidFill>
                      <a:prstDash val="solid"/>
                    </a:ln>
                    <a:solidFill>
                      <a:srgbClr val="C0504D">
                        <a:lumMod val="40000"/>
                        <a:lumOff val="60000"/>
                      </a:srgbClr>
                    </a:solidFill>
                  </a:endParaRPr>
                </a:p>
              </p:txBody>
            </p:sp>
          </p:grpSp>
          <p:grpSp>
            <p:nvGrpSpPr>
              <p:cNvPr id="30" name="Grupo 29"/>
              <p:cNvGrpSpPr/>
              <p:nvPr/>
            </p:nvGrpSpPr>
            <p:grpSpPr>
              <a:xfrm>
                <a:off x="4290165" y="4396452"/>
                <a:ext cx="747670" cy="1099208"/>
                <a:chOff x="4396726" y="4116351"/>
                <a:chExt cx="747670" cy="1099208"/>
              </a:xfrm>
            </p:grpSpPr>
            <p:grpSp>
              <p:nvGrpSpPr>
                <p:cNvPr id="36" name="Grupo 35"/>
                <p:cNvGrpSpPr/>
                <p:nvPr/>
              </p:nvGrpSpPr>
              <p:grpSpPr>
                <a:xfrm>
                  <a:off x="4396726" y="4116351"/>
                  <a:ext cx="747670" cy="1019175"/>
                  <a:chOff x="4629097" y="4116351"/>
                  <a:chExt cx="747670" cy="1019175"/>
                </a:xfrm>
              </p:grpSpPr>
              <p:pic>
                <p:nvPicPr>
                  <p:cNvPr id="38" name="Imagen 37"/>
                  <p:cNvPicPr>
                    <a:picLocks noChangeAspect="1"/>
                  </p:cNvPicPr>
                  <p:nvPr/>
                </p:nvPicPr>
                <p:blipFill>
                  <a:blip r:embed="rId2"/>
                  <a:stretch>
                    <a:fillRect/>
                  </a:stretch>
                </p:blipFill>
                <p:spPr>
                  <a:xfrm>
                    <a:off x="4653830" y="4116351"/>
                    <a:ext cx="658114" cy="1019175"/>
                  </a:xfrm>
                  <a:prstGeom prst="rect">
                    <a:avLst/>
                  </a:prstGeom>
                </p:spPr>
              </p:pic>
              <p:sp>
                <p:nvSpPr>
                  <p:cNvPr id="39" name="CuadroTexto 38"/>
                  <p:cNvSpPr txBox="1"/>
                  <p:nvPr/>
                </p:nvSpPr>
                <p:spPr>
                  <a:xfrm>
                    <a:off x="4629097" y="4234696"/>
                    <a:ext cx="747670" cy="584776"/>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solidFill>
                          <a:prstClr val="black"/>
                        </a:solidFill>
                        <a:effectLst>
                          <a:outerShdw blurRad="38100" dist="38100" dir="2700000" algn="tl">
                            <a:srgbClr val="000000">
                              <a:alpha val="43137"/>
                            </a:srgbClr>
                          </a:outerShdw>
                        </a:effectLst>
                      </a:rPr>
                      <a:t>Contrato de Interconexión Legado</a:t>
                    </a:r>
                  </a:p>
                </p:txBody>
              </p:sp>
            </p:grpSp>
            <p:sp>
              <p:nvSpPr>
                <p:cNvPr id="37" name="CuadroTexto 36"/>
                <p:cNvSpPr txBox="1"/>
                <p:nvPr/>
              </p:nvSpPr>
              <p:spPr>
                <a:xfrm>
                  <a:off x="4596437" y="4815450"/>
                  <a:ext cx="319792" cy="400109"/>
                </a:xfrm>
                <a:prstGeom prst="rect">
                  <a:avLst/>
                </a:prstGeom>
                <a:noFill/>
                <a:ln>
                  <a:noFill/>
                </a:ln>
              </p:spPr>
              <p:txBody>
                <a:bodyPr wrap="none" rtlCol="0">
                  <a:spAutoFit/>
                </a:bodyPr>
                <a:lstStyle/>
                <a:p>
                  <a:r>
                    <a:rPr lang="es-MX" sz="1350" b="1" dirty="0">
                      <a:ln w="22225">
                        <a:solidFill>
                          <a:srgbClr val="C0504D"/>
                        </a:solidFill>
                        <a:prstDash val="solid"/>
                      </a:ln>
                      <a:solidFill>
                        <a:srgbClr val="C0504D">
                          <a:lumMod val="40000"/>
                          <a:lumOff val="60000"/>
                        </a:srgbClr>
                      </a:solidFill>
                      <a:sym typeface="Wingdings" panose="05000000000000000000" pitchFamily="2" charset="2"/>
                    </a:rPr>
                    <a:t></a:t>
                  </a:r>
                  <a:endParaRPr lang="es-MX" sz="1350" b="1" dirty="0">
                    <a:ln w="22225">
                      <a:solidFill>
                        <a:srgbClr val="C0504D"/>
                      </a:solidFill>
                      <a:prstDash val="solid"/>
                    </a:ln>
                    <a:solidFill>
                      <a:srgbClr val="C0504D">
                        <a:lumMod val="40000"/>
                        <a:lumOff val="60000"/>
                      </a:srgbClr>
                    </a:solidFill>
                  </a:endParaRPr>
                </a:p>
              </p:txBody>
            </p:sp>
          </p:grpSp>
          <p:grpSp>
            <p:nvGrpSpPr>
              <p:cNvPr id="32" name="Grupo 31"/>
              <p:cNvGrpSpPr/>
              <p:nvPr/>
            </p:nvGrpSpPr>
            <p:grpSpPr>
              <a:xfrm>
                <a:off x="5064068" y="4396452"/>
                <a:ext cx="815149" cy="1019175"/>
                <a:chOff x="4590910" y="4116351"/>
                <a:chExt cx="815149" cy="1019175"/>
              </a:xfrm>
            </p:grpSpPr>
            <p:pic>
              <p:nvPicPr>
                <p:cNvPr id="34" name="Imagen 33"/>
                <p:cNvPicPr>
                  <a:picLocks noChangeAspect="1"/>
                </p:cNvPicPr>
                <p:nvPr/>
              </p:nvPicPr>
              <p:blipFill>
                <a:blip r:embed="rId2"/>
                <a:stretch>
                  <a:fillRect/>
                </a:stretch>
              </p:blipFill>
              <p:spPr>
                <a:xfrm>
                  <a:off x="4653830" y="4116351"/>
                  <a:ext cx="689309" cy="1019175"/>
                </a:xfrm>
                <a:prstGeom prst="rect">
                  <a:avLst/>
                </a:prstGeom>
              </p:spPr>
            </p:pic>
            <p:sp>
              <p:nvSpPr>
                <p:cNvPr id="35" name="CuadroTexto 34"/>
                <p:cNvSpPr txBox="1"/>
                <p:nvPr/>
              </p:nvSpPr>
              <p:spPr>
                <a:xfrm>
                  <a:off x="4590910" y="4234696"/>
                  <a:ext cx="815149" cy="892552"/>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sz="750" b="1" dirty="0">
                      <a:solidFill>
                        <a:prstClr val="black"/>
                      </a:solidFill>
                      <a:effectLst>
                        <a:outerShdw blurRad="38100" dist="38100" dir="2700000" algn="tl">
                          <a:srgbClr val="000000">
                            <a:alpha val="43137"/>
                          </a:srgbClr>
                        </a:outerShdw>
                      </a:effectLst>
                    </a:rPr>
                    <a:t>Haberse programado una interconexión en el POISE</a:t>
                  </a:r>
                </a:p>
              </p:txBody>
            </p:sp>
          </p:grpSp>
        </p:grpSp>
        <p:grpSp>
          <p:nvGrpSpPr>
            <p:cNvPr id="2" name="Grupo 1"/>
            <p:cNvGrpSpPr/>
            <p:nvPr/>
          </p:nvGrpSpPr>
          <p:grpSpPr>
            <a:xfrm>
              <a:off x="2022740" y="4042575"/>
              <a:ext cx="1257617" cy="494259"/>
              <a:chOff x="2022740" y="4042575"/>
              <a:chExt cx="1257617" cy="494259"/>
            </a:xfrm>
          </p:grpSpPr>
          <p:sp>
            <p:nvSpPr>
              <p:cNvPr id="44" name="CuadroTexto 43"/>
              <p:cNvSpPr txBox="1"/>
              <p:nvPr/>
            </p:nvSpPr>
            <p:spPr>
              <a:xfrm>
                <a:off x="2022740" y="4042575"/>
                <a:ext cx="304025" cy="492442"/>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b="1" dirty="0">
                    <a:solidFill>
                      <a:prstClr val="black"/>
                    </a:solidFill>
                  </a:rPr>
                  <a:t>o</a:t>
                </a:r>
              </a:p>
            </p:txBody>
          </p:sp>
          <p:sp>
            <p:nvSpPr>
              <p:cNvPr id="45" name="CuadroTexto 44"/>
              <p:cNvSpPr txBox="1"/>
              <p:nvPr/>
            </p:nvSpPr>
            <p:spPr>
              <a:xfrm>
                <a:off x="3087625" y="4044392"/>
                <a:ext cx="192732" cy="492442"/>
              </a:xfrm>
              <a:prstGeom prst="rect">
                <a:avLst/>
              </a:prstGeom>
              <a:noFill/>
              <a:ln>
                <a:noFill/>
              </a:ln>
              <a:effectLst>
                <a:outerShdw blurRad="50800" dist="38100" dir="5400000" algn="t" rotWithShape="0">
                  <a:prstClr val="black">
                    <a:alpha val="40000"/>
                  </a:prstClr>
                </a:outerShdw>
              </a:effectLst>
            </p:spPr>
            <p:txBody>
              <a:bodyPr wrap="square" rtlCol="0">
                <a:spAutoFit/>
              </a:bodyPr>
              <a:lstStyle/>
              <a:p>
                <a:pPr algn="ctr"/>
                <a:r>
                  <a:rPr lang="es-MX" b="1" dirty="0">
                    <a:solidFill>
                      <a:prstClr val="black"/>
                    </a:solidFill>
                  </a:rPr>
                  <a:t>o</a:t>
                </a:r>
              </a:p>
            </p:txBody>
          </p:sp>
        </p:grpSp>
      </p:grpSp>
      <p:sp>
        <p:nvSpPr>
          <p:cNvPr id="46" name="Título 1"/>
          <p:cNvSpPr>
            <a:spLocks noGrp="1"/>
          </p:cNvSpPr>
          <p:nvPr>
            <p:ph type="title"/>
          </p:nvPr>
        </p:nvSpPr>
        <p:spPr>
          <a:xfrm>
            <a:off x="3275856" y="332656"/>
            <a:ext cx="5410944" cy="864096"/>
          </a:xfrm>
        </p:spPr>
        <p:txBody>
          <a:bodyPr/>
          <a:lstStyle/>
          <a:p>
            <a:r>
              <a:rPr lang="es-MX" sz="2100" dirty="0"/>
              <a:t>Criterios para cambio de Estatus de Interconexión y documentos probatorios validos </a:t>
            </a:r>
          </a:p>
        </p:txBody>
      </p:sp>
    </p:spTree>
    <p:extLst>
      <p:ext uri="{BB962C8B-B14F-4D97-AF65-F5344CB8AC3E}">
        <p14:creationId xmlns:p14="http://schemas.microsoft.com/office/powerpoint/2010/main" val="96823338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60742" y="3429000"/>
            <a:ext cx="8964488" cy="2232248"/>
          </a:xfrm>
        </p:spPr>
        <p:txBody>
          <a:bodyPr>
            <a:normAutofit/>
          </a:bodyPr>
          <a:lstStyle/>
          <a:p>
            <a:r>
              <a:rPr lang="es-ES" dirty="0"/>
              <a:t>OFERTA DE VENTA ECONÓMICA, EVALUACIÓN POR EL MODELO DE ENTEROS MIXTOS, FALLO</a:t>
            </a:r>
            <a:endParaRPr lang="es-MX" sz="2000" dirty="0">
              <a:latin typeface="Arial Rounded MT Bold" panose="020F0704030504030204" pitchFamily="34" charset="0"/>
            </a:endParaRPr>
          </a:p>
        </p:txBody>
      </p:sp>
    </p:spTree>
    <p:extLst>
      <p:ext uri="{BB962C8B-B14F-4D97-AF65-F5344CB8AC3E}">
        <p14:creationId xmlns:p14="http://schemas.microsoft.com/office/powerpoint/2010/main" val="28990316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Etapas de la Evaluación Económica</a:t>
            </a:r>
            <a:endParaRPr lang="es-ES" dirty="0"/>
          </a:p>
        </p:txBody>
      </p:sp>
      <p:sp>
        <p:nvSpPr>
          <p:cNvPr id="4" name="Rectángulo 3"/>
          <p:cNvSpPr/>
          <p:nvPr/>
        </p:nvSpPr>
        <p:spPr>
          <a:xfrm>
            <a:off x="611560" y="1835532"/>
            <a:ext cx="1428596" cy="369332"/>
          </a:xfrm>
          <a:prstGeom prst="rect">
            <a:avLst/>
          </a:prstGeom>
        </p:spPr>
        <p:txBody>
          <a:bodyPr wrap="none">
            <a:spAutoFit/>
          </a:bodyPr>
          <a:lstStyle/>
          <a:p>
            <a:r>
              <a:rPr lang="es-MX" b="1" dirty="0">
                <a:latin typeface="Arial" panose="020B0604020202020204" pitchFamily="34" charset="0"/>
                <a:ea typeface="MS Mincho" panose="02020609040205080304" pitchFamily="49" charset="-128"/>
                <a:cs typeface="Arial" panose="020B0604020202020204" pitchFamily="34" charset="0"/>
              </a:rPr>
              <a:t>Requisitos </a:t>
            </a:r>
            <a:endParaRPr lang="es-ES" b="1" dirty="0">
              <a:latin typeface="Arial" panose="020B0604020202020204" pitchFamily="34" charset="0"/>
              <a:cs typeface="Arial" panose="020B0604020202020204" pitchFamily="34" charset="0"/>
            </a:endParaRPr>
          </a:p>
        </p:txBody>
      </p:sp>
      <p:graphicFrame>
        <p:nvGraphicFramePr>
          <p:cNvPr id="5" name="Diagrama 4"/>
          <p:cNvGraphicFramePr/>
          <p:nvPr>
            <p:extLst/>
          </p:nvPr>
        </p:nvGraphicFramePr>
        <p:xfrm>
          <a:off x="1979712" y="1556792"/>
          <a:ext cx="6707088" cy="4392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ángulo 5"/>
          <p:cNvSpPr/>
          <p:nvPr/>
        </p:nvSpPr>
        <p:spPr>
          <a:xfrm rot="16200000">
            <a:off x="1701624" y="3252211"/>
            <a:ext cx="1069524" cy="369332"/>
          </a:xfrm>
          <a:prstGeom prst="rect">
            <a:avLst/>
          </a:prstGeom>
        </p:spPr>
        <p:txBody>
          <a:bodyPr wrap="none">
            <a:spAutoFit/>
          </a:bodyPr>
          <a:lstStyle/>
          <a:p>
            <a:r>
              <a:rPr lang="es-MX" b="1" dirty="0">
                <a:latin typeface="Arial" panose="020B0604020202020204" pitchFamily="34" charset="0"/>
                <a:ea typeface="MS Mincho" panose="02020609040205080304" pitchFamily="49" charset="-128"/>
                <a:cs typeface="Arial" panose="020B0604020202020204" pitchFamily="34" charset="0"/>
              </a:rPr>
              <a:t>Etapa 1 </a:t>
            </a:r>
            <a:endParaRPr lang="es-ES" b="1" dirty="0">
              <a:latin typeface="Arial" panose="020B0604020202020204" pitchFamily="34" charset="0"/>
              <a:cs typeface="Arial" panose="020B0604020202020204" pitchFamily="34" charset="0"/>
            </a:endParaRPr>
          </a:p>
        </p:txBody>
      </p:sp>
      <p:sp>
        <p:nvSpPr>
          <p:cNvPr id="7" name="Rectángulo 6"/>
          <p:cNvSpPr/>
          <p:nvPr/>
        </p:nvSpPr>
        <p:spPr>
          <a:xfrm rot="16200000">
            <a:off x="1692332" y="5013176"/>
            <a:ext cx="1069524" cy="369332"/>
          </a:xfrm>
          <a:prstGeom prst="rect">
            <a:avLst/>
          </a:prstGeom>
        </p:spPr>
        <p:txBody>
          <a:bodyPr wrap="none">
            <a:spAutoFit/>
          </a:bodyPr>
          <a:lstStyle/>
          <a:p>
            <a:r>
              <a:rPr lang="es-MX" b="1" dirty="0">
                <a:latin typeface="Arial" panose="020B0604020202020204" pitchFamily="34" charset="0"/>
                <a:ea typeface="MS Mincho" panose="02020609040205080304" pitchFamily="49" charset="-128"/>
                <a:cs typeface="Arial" panose="020B0604020202020204" pitchFamily="34" charset="0"/>
              </a:rPr>
              <a:t>Etapa 2 </a:t>
            </a:r>
            <a:endParaRPr lang="es-ES" b="1" dirty="0">
              <a:latin typeface="Arial" panose="020B0604020202020204" pitchFamily="34" charset="0"/>
              <a:cs typeface="Arial" panose="020B0604020202020204" pitchFamily="34" charset="0"/>
            </a:endParaRPr>
          </a:p>
        </p:txBody>
      </p:sp>
      <p:pic>
        <p:nvPicPr>
          <p:cNvPr id="8" name="Imagen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560" y="4594870"/>
            <a:ext cx="1251046" cy="1251046"/>
          </a:xfrm>
          <a:prstGeom prst="rect">
            <a:avLst/>
          </a:prstGeom>
        </p:spPr>
      </p:pic>
      <p:pic>
        <p:nvPicPr>
          <p:cNvPr id="9" name="Imagen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4444" y="3061512"/>
            <a:ext cx="1487276" cy="871544"/>
          </a:xfrm>
          <a:prstGeom prst="rect">
            <a:avLst/>
          </a:prstGeom>
        </p:spPr>
      </p:pic>
    </p:spTree>
    <p:extLst>
      <p:ext uri="{BB962C8B-B14F-4D97-AF65-F5344CB8AC3E}">
        <p14:creationId xmlns:p14="http://schemas.microsoft.com/office/powerpoint/2010/main" val="3696637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Ajuste de Precios</a:t>
            </a:r>
          </a:p>
        </p:txBody>
      </p:sp>
      <p:sp>
        <p:nvSpPr>
          <p:cNvPr id="4" name="Rectángulo 3"/>
          <p:cNvSpPr/>
          <p:nvPr/>
        </p:nvSpPr>
        <p:spPr>
          <a:xfrm>
            <a:off x="6661155" y="5579948"/>
            <a:ext cx="1655261" cy="369332"/>
          </a:xfrm>
          <a:prstGeom prst="rect">
            <a:avLst/>
          </a:prstGeom>
        </p:spPr>
        <p:txBody>
          <a:bodyPr wrap="none">
            <a:spAutoFit/>
          </a:bodyPr>
          <a:lstStyle/>
          <a:p>
            <a:r>
              <a:rPr lang="es-MX" b="1" dirty="0"/>
              <a:t>Precio ajustado</a:t>
            </a:r>
            <a:endParaRPr lang="es-ES" b="1" dirty="0"/>
          </a:p>
        </p:txBody>
      </p:sp>
      <p:sp>
        <p:nvSpPr>
          <p:cNvPr id="5" name="Rectángulo 4"/>
          <p:cNvSpPr/>
          <p:nvPr/>
        </p:nvSpPr>
        <p:spPr>
          <a:xfrm>
            <a:off x="3811281" y="5579948"/>
            <a:ext cx="1726819" cy="369332"/>
          </a:xfrm>
          <a:prstGeom prst="rect">
            <a:avLst/>
          </a:prstGeom>
        </p:spPr>
        <p:txBody>
          <a:bodyPr wrap="none">
            <a:spAutoFit/>
          </a:bodyPr>
          <a:lstStyle/>
          <a:p>
            <a:r>
              <a:rPr lang="es-MX" b="1" dirty="0">
                <a:latin typeface="+mj-lt"/>
                <a:cs typeface="Arial" panose="020B0604020202020204" pitchFamily="34" charset="0"/>
              </a:rPr>
              <a:t>Ajuste de precio</a:t>
            </a:r>
            <a:endParaRPr lang="es-ES" b="1" dirty="0">
              <a:latin typeface="+mj-lt"/>
              <a:cs typeface="Arial" panose="020B0604020202020204" pitchFamily="34" charset="0"/>
            </a:endParaRPr>
          </a:p>
        </p:txBody>
      </p:sp>
      <p:sp>
        <p:nvSpPr>
          <p:cNvPr id="6" name="Rectángulo 5"/>
          <p:cNvSpPr/>
          <p:nvPr/>
        </p:nvSpPr>
        <p:spPr>
          <a:xfrm>
            <a:off x="1002969" y="5579948"/>
            <a:ext cx="1692258" cy="369332"/>
          </a:xfrm>
          <a:prstGeom prst="rect">
            <a:avLst/>
          </a:prstGeom>
        </p:spPr>
        <p:txBody>
          <a:bodyPr wrap="none">
            <a:spAutoFit/>
          </a:bodyPr>
          <a:lstStyle/>
          <a:p>
            <a:r>
              <a:rPr lang="es-MX" b="1" dirty="0">
                <a:latin typeface="+mj-lt"/>
                <a:cs typeface="Arial" panose="020B0604020202020204" pitchFamily="34" charset="0"/>
              </a:rPr>
              <a:t>Precio Ofertado</a:t>
            </a:r>
            <a:endParaRPr lang="es-ES" b="1" dirty="0">
              <a:latin typeface="+mj-lt"/>
              <a:cs typeface="Arial" panose="020B0604020202020204" pitchFamily="34" charset="0"/>
            </a:endParaRPr>
          </a:p>
        </p:txBody>
      </p:sp>
      <p:sp>
        <p:nvSpPr>
          <p:cNvPr id="7" name="Flecha derecha 6"/>
          <p:cNvSpPr/>
          <p:nvPr/>
        </p:nvSpPr>
        <p:spPr>
          <a:xfrm>
            <a:off x="2771800" y="4604674"/>
            <a:ext cx="864096" cy="3693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Flecha derecha 7"/>
          <p:cNvSpPr/>
          <p:nvPr/>
        </p:nvSpPr>
        <p:spPr>
          <a:xfrm>
            <a:off x="5683489" y="4642668"/>
            <a:ext cx="864096" cy="3693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9" name="Imagen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6985" y="3967591"/>
            <a:ext cx="1350154" cy="1350154"/>
          </a:xfrm>
          <a:prstGeom prst="rect">
            <a:avLst/>
          </a:prstGeom>
        </p:spPr>
      </p:pic>
      <p:pic>
        <p:nvPicPr>
          <p:cNvPr id="10" name="Imagen 9"/>
          <p:cNvPicPr>
            <a:picLocks noChangeAspect="1"/>
          </p:cNvPicPr>
          <p:nvPr/>
        </p:nvPicPr>
        <p:blipFill rotWithShape="1">
          <a:blip r:embed="rId3"/>
          <a:srcRect l="26375" r="26376"/>
          <a:stretch/>
        </p:blipFill>
        <p:spPr>
          <a:xfrm>
            <a:off x="6732240" y="4019386"/>
            <a:ext cx="1589272" cy="1497846"/>
          </a:xfrm>
          <a:prstGeom prst="rect">
            <a:avLst/>
          </a:prstGeom>
        </p:spPr>
      </p:pic>
      <p:sp>
        <p:nvSpPr>
          <p:cNvPr id="11" name="Conector fuera de página 10"/>
          <p:cNvSpPr/>
          <p:nvPr/>
        </p:nvSpPr>
        <p:spPr>
          <a:xfrm>
            <a:off x="3028262" y="1628800"/>
            <a:ext cx="2983898" cy="2479184"/>
          </a:xfrm>
          <a:prstGeom prst="flowChartOffpageConnector">
            <a:avLst/>
          </a:prstGeom>
        </p:spPr>
        <p:style>
          <a:lnRef idx="1">
            <a:schemeClr val="dk1"/>
          </a:lnRef>
          <a:fillRef idx="2">
            <a:schemeClr val="dk1"/>
          </a:fillRef>
          <a:effectRef idx="1">
            <a:schemeClr val="dk1"/>
          </a:effectRef>
          <a:fontRef idx="minor">
            <a:schemeClr val="dk1"/>
          </a:fontRef>
        </p:style>
        <p:txBody>
          <a:bodyPr rtlCol="0" anchor="ctr"/>
          <a:lstStyle/>
          <a:p>
            <a:pPr marL="285750" indent="-285750">
              <a:buFont typeface="Arial" panose="020B0604020202020204" pitchFamily="34" charset="0"/>
              <a:buChar char="•"/>
            </a:pPr>
            <a:r>
              <a:rPr lang="es-MX" dirty="0">
                <a:solidFill>
                  <a:srgbClr val="0070C0"/>
                </a:solidFill>
              </a:rPr>
              <a:t>Factor de desempate</a:t>
            </a:r>
          </a:p>
          <a:p>
            <a:pPr marL="285750" indent="-285750">
              <a:buFont typeface="Arial" panose="020B0604020202020204" pitchFamily="34" charset="0"/>
              <a:buChar char="•"/>
            </a:pPr>
            <a:endParaRPr lang="es-MX" dirty="0">
              <a:solidFill>
                <a:srgbClr val="0070C0"/>
              </a:solidFill>
            </a:endParaRPr>
          </a:p>
          <a:p>
            <a:pPr marL="285750" indent="-285750">
              <a:buFont typeface="Arial" panose="020B0604020202020204" pitchFamily="34" charset="0"/>
              <a:buChar char="•"/>
            </a:pPr>
            <a:r>
              <a:rPr lang="es-MX" dirty="0">
                <a:solidFill>
                  <a:srgbClr val="0070C0"/>
                </a:solidFill>
              </a:rPr>
              <a:t>Diferencias esperadas PML</a:t>
            </a:r>
          </a:p>
          <a:p>
            <a:pPr marL="285750" indent="-285750">
              <a:buFont typeface="Arial" panose="020B0604020202020204" pitchFamily="34" charset="0"/>
              <a:buChar char="•"/>
            </a:pPr>
            <a:endParaRPr lang="es-MX" dirty="0">
              <a:solidFill>
                <a:srgbClr val="0070C0"/>
              </a:solidFill>
            </a:endParaRPr>
          </a:p>
          <a:p>
            <a:pPr marL="285750" indent="-285750">
              <a:buFont typeface="Arial" panose="020B0604020202020204" pitchFamily="34" charset="0"/>
              <a:buChar char="•"/>
            </a:pPr>
            <a:r>
              <a:rPr lang="es-MX" dirty="0">
                <a:solidFill>
                  <a:srgbClr val="0070C0"/>
                </a:solidFill>
              </a:rPr>
              <a:t>Factores económicos </a:t>
            </a:r>
          </a:p>
          <a:p>
            <a:pPr marL="285750" indent="-285750">
              <a:buFont typeface="Arial" panose="020B0604020202020204" pitchFamily="34" charset="0"/>
              <a:buChar char="•"/>
            </a:pPr>
            <a:endParaRPr lang="es-MX" dirty="0">
              <a:solidFill>
                <a:srgbClr val="0070C0"/>
              </a:solidFill>
            </a:endParaRPr>
          </a:p>
          <a:p>
            <a:pPr marL="285750" indent="-285750">
              <a:buFont typeface="Arial" panose="020B0604020202020204" pitchFamily="34" charset="0"/>
              <a:buChar char="•"/>
            </a:pPr>
            <a:r>
              <a:rPr lang="es-MX" dirty="0">
                <a:solidFill>
                  <a:srgbClr val="0070C0"/>
                </a:solidFill>
              </a:rPr>
              <a:t>Indexado Dólares/Pesos</a:t>
            </a:r>
            <a:endParaRPr lang="es-ES" dirty="0">
              <a:solidFill>
                <a:srgbClr val="0070C0"/>
              </a:solidFill>
            </a:endParaRPr>
          </a:p>
        </p:txBody>
      </p:sp>
      <p:pic>
        <p:nvPicPr>
          <p:cNvPr id="12" name="Imagen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1281" y="3501008"/>
            <a:ext cx="1803681" cy="2067297"/>
          </a:xfrm>
          <a:prstGeom prst="rect">
            <a:avLst/>
          </a:prstGeom>
        </p:spPr>
      </p:pic>
    </p:spTree>
    <p:extLst>
      <p:ext uri="{BB962C8B-B14F-4D97-AF65-F5344CB8AC3E}">
        <p14:creationId xmlns:p14="http://schemas.microsoft.com/office/powerpoint/2010/main" val="203519189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Ajuste de Precios</a:t>
            </a:r>
          </a:p>
        </p:txBody>
      </p:sp>
      <mc:AlternateContent xmlns:mc="http://schemas.openxmlformats.org/markup-compatibility/2006" xmlns:a14="http://schemas.microsoft.com/office/drawing/2010/main">
        <mc:Choice Requires="a14">
          <p:sp>
            <p:nvSpPr>
              <p:cNvPr id="4" name="Rectángulo 3"/>
              <p:cNvSpPr/>
              <p:nvPr/>
            </p:nvSpPr>
            <p:spPr>
              <a:xfrm>
                <a:off x="1115616" y="2996952"/>
                <a:ext cx="7128792" cy="1268681"/>
              </a:xfrm>
              <a:prstGeom prst="rect">
                <a:avLst/>
              </a:prstGeom>
              <a:ln>
                <a:solidFill>
                  <a:schemeClr val="accent6">
                    <a:lumMod val="60000"/>
                    <a:lumOff val="40000"/>
                  </a:schemeClr>
                </a:solidFill>
              </a:ln>
            </p:spPr>
            <p:style>
              <a:lnRef idx="2">
                <a:schemeClr val="accent2"/>
              </a:lnRef>
              <a:fillRef idx="1">
                <a:schemeClr val="lt1"/>
              </a:fillRef>
              <a:effectRef idx="0">
                <a:schemeClr val="accent2"/>
              </a:effectRef>
              <a:fontRef idx="minor">
                <a:schemeClr val="dk1"/>
              </a:fontRef>
            </p:style>
            <p:txBody>
              <a:bodyPr wrap="square">
                <a:spAutoFit/>
              </a:bodyPr>
              <a:lstStyle/>
              <a:p>
                <a:endParaRPr lang="es-MX"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s-MX" i="1" smtClean="0">
                              <a:latin typeface="Cambria Math" panose="02040503050406030204" pitchFamily="18" charset="0"/>
                            </a:rPr>
                          </m:ctrlPr>
                        </m:sSubPr>
                        <m:e>
                          <m:r>
                            <a:rPr lang="es-ES" b="0" i="1">
                              <a:latin typeface="Cambria Math" panose="02040503050406030204" pitchFamily="18" charset="0"/>
                            </a:rPr>
                            <m:t>𝑃𝑟</m:t>
                          </m:r>
                          <m:r>
                            <a:rPr lang="es-MX" b="0" i="1" smtClean="0">
                              <a:latin typeface="Cambria Math" panose="02040503050406030204" pitchFamily="18" charset="0"/>
                            </a:rPr>
                            <m:t>𝐴</m:t>
                          </m:r>
                        </m:e>
                        <m:sub>
                          <m:r>
                            <a:rPr lang="es-ES" b="0" i="1">
                              <a:latin typeface="Cambria Math" panose="02040503050406030204" pitchFamily="18" charset="0"/>
                            </a:rPr>
                            <m:t>𝑝</m:t>
                          </m:r>
                        </m:sub>
                      </m:sSub>
                      <m:r>
                        <a:rPr lang="es-ES" b="0" i="1">
                          <a:latin typeface="Cambria Math" panose="02040503050406030204" pitchFamily="18" charset="0"/>
                        </a:rPr>
                        <m:t>=</m:t>
                      </m:r>
                      <m:d>
                        <m:dPr>
                          <m:ctrlPr>
                            <a:rPr lang="es-MX" i="1">
                              <a:latin typeface="Cambria Math" panose="02040503050406030204" pitchFamily="18" charset="0"/>
                            </a:rPr>
                          </m:ctrlPr>
                        </m:dPr>
                        <m:e>
                          <m:sSub>
                            <m:sSubPr>
                              <m:ctrlPr>
                                <a:rPr lang="es-MX" i="1">
                                  <a:latin typeface="Cambria Math" panose="02040503050406030204" pitchFamily="18" charset="0"/>
                                </a:rPr>
                              </m:ctrlPr>
                            </m:sSubPr>
                            <m:e>
                              <m:r>
                                <a:rPr lang="es-MX" b="0" i="1">
                                  <a:latin typeface="Cambria Math" panose="02040503050406030204" pitchFamily="18" charset="0"/>
                                </a:rPr>
                                <m:t>𝑃𝑟</m:t>
                              </m:r>
                            </m:e>
                            <m:sub>
                              <m:r>
                                <a:rPr lang="es-MX" b="0" i="1">
                                  <a:latin typeface="Cambria Math" panose="02040503050406030204" pitchFamily="18" charset="0"/>
                                </a:rPr>
                                <m:t>𝑝</m:t>
                              </m:r>
                            </m:sub>
                          </m:sSub>
                          <m:r>
                            <a:rPr lang="es-MX" b="0" i="0">
                              <a:latin typeface="Cambria Math" panose="02040503050406030204" pitchFamily="18" charset="0"/>
                            </a:rPr>
                            <m:t>+</m:t>
                          </m:r>
                          <m:f>
                            <m:fPr>
                              <m:ctrlPr>
                                <a:rPr lang="es-MX" i="1">
                                  <a:latin typeface="Cambria Math" panose="02040503050406030204" pitchFamily="18" charset="0"/>
                                </a:rPr>
                              </m:ctrlPr>
                            </m:fPr>
                            <m:num>
                              <m:sSub>
                                <m:sSubPr>
                                  <m:ctrlPr>
                                    <a:rPr lang="es-MX" i="1">
                                      <a:latin typeface="Cambria Math" panose="02040503050406030204" pitchFamily="18" charset="0"/>
                                    </a:rPr>
                                  </m:ctrlPr>
                                </m:sSubPr>
                                <m:e>
                                  <m:r>
                                    <a:rPr lang="es-MX" b="0" i="1">
                                      <a:latin typeface="Cambria Math" panose="02040503050406030204" pitchFamily="18" charset="0"/>
                                    </a:rPr>
                                    <m:t>𝐻</m:t>
                                  </m:r>
                                  <m:r>
                                    <a:rPr lang="es-MX" b="0" i="1" smtClean="0">
                                      <a:latin typeface="Cambria Math" panose="02040503050406030204" pitchFamily="18" charset="0"/>
                                    </a:rPr>
                                    <m:t>𝑟𝑅</m:t>
                                  </m:r>
                                </m:e>
                                <m:sub>
                                  <m:r>
                                    <a:rPr lang="es-MX" b="0" i="1">
                                      <a:latin typeface="Cambria Math" panose="02040503050406030204" pitchFamily="18" charset="0"/>
                                    </a:rPr>
                                    <m:t>𝑝</m:t>
                                  </m:r>
                                </m:sub>
                              </m:sSub>
                              <m:r>
                                <a:rPr lang="es-MX" b="0" i="0">
                                  <a:latin typeface="Cambria Math" panose="02040503050406030204" pitchFamily="18" charset="0"/>
                                </a:rPr>
                                <m:t>−</m:t>
                              </m:r>
                              <m:r>
                                <a:rPr lang="es-MX" b="0" i="1">
                                  <a:latin typeface="Cambria Math" panose="02040503050406030204" pitchFamily="18" charset="0"/>
                                </a:rPr>
                                <m:t>𝐻𝑟𝐼</m:t>
                              </m:r>
                            </m:num>
                            <m:den>
                              <m:r>
                                <a:rPr lang="es-MX" b="0" i="0">
                                  <a:latin typeface="Cambria Math" panose="02040503050406030204" pitchFamily="18" charset="0"/>
                                </a:rPr>
                                <m:t>1000</m:t>
                              </m:r>
                            </m:den>
                          </m:f>
                          <m:r>
                            <a:rPr lang="es-MX" b="0" i="0">
                              <a:latin typeface="Cambria Math" panose="02040503050406030204" pitchFamily="18" charset="0"/>
                            </a:rPr>
                            <m:t>+ </m:t>
                          </m:r>
                          <m:sSub>
                            <m:sSubPr>
                              <m:ctrlPr>
                                <a:rPr lang="es-MX" i="1">
                                  <a:latin typeface="Cambria Math" panose="02040503050406030204" pitchFamily="18" charset="0"/>
                                </a:rPr>
                              </m:ctrlPr>
                            </m:sSubPr>
                            <m:e>
                              <m:r>
                                <a:rPr lang="es-MX" b="0" i="0">
                                  <a:latin typeface="Cambria Math" panose="02040503050406030204" pitchFamily="18" charset="0"/>
                                </a:rPr>
                                <m:t>∆</m:t>
                              </m:r>
                              <m:r>
                                <a:rPr lang="es-MX" b="0" i="1">
                                  <a:latin typeface="Cambria Math" panose="02040503050406030204" pitchFamily="18" charset="0"/>
                                </a:rPr>
                                <m:t>𝑃𝑀𝐿</m:t>
                              </m:r>
                            </m:e>
                            <m:sub>
                              <m:r>
                                <a:rPr lang="es-MX" b="0" i="1" smtClean="0">
                                  <a:latin typeface="Cambria Math" panose="02040503050406030204" pitchFamily="18" charset="0"/>
                                </a:rPr>
                                <m:t>𝑝</m:t>
                              </m:r>
                            </m:sub>
                          </m:sSub>
                          <m:r>
                            <a:rPr lang="es-MX" b="0" i="0">
                              <a:latin typeface="Cambria Math" panose="02040503050406030204" pitchFamily="18" charset="0"/>
                            </a:rPr>
                            <m:t> </m:t>
                          </m:r>
                          <m:sSub>
                            <m:sSubPr>
                              <m:ctrlPr>
                                <a:rPr lang="es-MX" i="1">
                                  <a:latin typeface="Cambria Math" panose="02040503050406030204" pitchFamily="18" charset="0"/>
                                </a:rPr>
                              </m:ctrlPr>
                            </m:sSubPr>
                            <m:e>
                              <m:r>
                                <a:rPr lang="es-MX" b="0" i="1" smtClean="0">
                                  <a:latin typeface="Cambria Math" panose="02040503050406030204" pitchFamily="18" charset="0"/>
                                </a:rPr>
                                <m:t>𝐸𝐸𝐴</m:t>
                              </m:r>
                            </m:e>
                            <m:sub>
                              <m:r>
                                <a:rPr lang="es-MX" b="0" i="1">
                                  <a:latin typeface="Cambria Math" panose="02040503050406030204" pitchFamily="18" charset="0"/>
                                </a:rPr>
                                <m:t>𝑝</m:t>
                              </m:r>
                            </m:sub>
                          </m:sSub>
                        </m:e>
                      </m:d>
                      <m:r>
                        <a:rPr lang="es-MX" b="0" i="0">
                          <a:latin typeface="Cambria Math" panose="02040503050406030204" pitchFamily="18" charset="0"/>
                        </a:rPr>
                        <m:t> </m:t>
                      </m:r>
                      <m:sSup>
                        <m:sSupPr>
                          <m:ctrlPr>
                            <a:rPr lang="es-MX" i="1">
                              <a:latin typeface="Cambria Math" panose="02040503050406030204" pitchFamily="18" charset="0"/>
                            </a:rPr>
                          </m:ctrlPr>
                        </m:sSupPr>
                        <m:e>
                          <m:d>
                            <m:dPr>
                              <m:ctrlPr>
                                <a:rPr lang="es-MX" i="1">
                                  <a:latin typeface="Cambria Math" panose="02040503050406030204" pitchFamily="18" charset="0"/>
                                </a:rPr>
                              </m:ctrlPr>
                            </m:dPr>
                            <m:e>
                              <m:r>
                                <a:rPr lang="es-MX" b="0" i="1">
                                  <a:latin typeface="Cambria Math" panose="02040503050406030204" pitchFamily="18" charset="0"/>
                                </a:rPr>
                                <m:t>𝐹𝑟𝑃𝑃</m:t>
                              </m:r>
                              <m:r>
                                <a:rPr lang="es-MX" b="0" i="0">
                                  <a:latin typeface="Cambria Math" panose="02040503050406030204" pitchFamily="18" charset="0"/>
                                </a:rPr>
                                <m:t>∗ </m:t>
                              </m:r>
                              <m:r>
                                <a:rPr lang="es-MX" b="0" i="1">
                                  <a:latin typeface="Cambria Math" panose="02040503050406030204" pitchFamily="18" charset="0"/>
                                </a:rPr>
                                <m:t>𝐹𝑟</m:t>
                              </m:r>
                              <m:r>
                                <a:rPr lang="es-MX" b="0" i="1" smtClean="0">
                                  <a:latin typeface="Cambria Math" panose="02040503050406030204" pitchFamily="18" charset="0"/>
                                </a:rPr>
                                <m:t>𝐷</m:t>
                              </m:r>
                              <m:sSub>
                                <m:sSubPr>
                                  <m:ctrlPr>
                                    <a:rPr lang="es-MX" b="0" i="1" smtClean="0">
                                      <a:latin typeface="Cambria Math" panose="02040503050406030204" pitchFamily="18" charset="0"/>
                                    </a:rPr>
                                  </m:ctrlPr>
                                </m:sSubPr>
                                <m:e>
                                  <m:r>
                                    <a:rPr lang="es-MX" b="0" i="1" smtClean="0">
                                      <a:latin typeface="Cambria Math" panose="02040503050406030204" pitchFamily="18" charset="0"/>
                                    </a:rPr>
                                    <m:t>𝐸</m:t>
                                  </m:r>
                                </m:e>
                                <m:sub>
                                  <m:r>
                                    <a:rPr lang="es-MX" b="0" i="1" smtClean="0">
                                      <a:latin typeface="Cambria Math" panose="02040503050406030204" pitchFamily="18" charset="0"/>
                                    </a:rPr>
                                    <m:t>𝑝</m:t>
                                  </m:r>
                                </m:sub>
                              </m:sSub>
                            </m:e>
                          </m:d>
                        </m:e>
                        <m:sup>
                          <m:sSub>
                            <m:sSubPr>
                              <m:ctrlPr>
                                <a:rPr lang="es-MX" i="1">
                                  <a:latin typeface="Cambria Math" panose="02040503050406030204" pitchFamily="18" charset="0"/>
                                </a:rPr>
                              </m:ctrlPr>
                            </m:sSubPr>
                            <m:e>
                              <m:r>
                                <a:rPr lang="es-MX" b="0" i="1">
                                  <a:latin typeface="Cambria Math" panose="02040503050406030204" pitchFamily="18" charset="0"/>
                                </a:rPr>
                                <m:t>𝐼𝑈𝑆𝐷</m:t>
                              </m:r>
                            </m:e>
                            <m:sub>
                              <m:r>
                                <a:rPr lang="es-MX" b="0" i="1">
                                  <a:latin typeface="Cambria Math" panose="02040503050406030204" pitchFamily="18" charset="0"/>
                                </a:rPr>
                                <m:t>𝑝</m:t>
                              </m:r>
                            </m:sub>
                          </m:sSub>
                        </m:sup>
                      </m:sSup>
                    </m:oMath>
                  </m:oMathPara>
                </a14:m>
                <a:endParaRPr lang="es-MX" dirty="0"/>
              </a:p>
              <a:p>
                <a:endParaRPr lang="es-MX" dirty="0"/>
              </a:p>
            </p:txBody>
          </p:sp>
        </mc:Choice>
        <mc:Fallback xmlns="">
          <p:sp>
            <p:nvSpPr>
              <p:cNvPr id="4" name="Rectángulo 3"/>
              <p:cNvSpPr>
                <a:spLocks noRot="1" noChangeAspect="1" noMove="1" noResize="1" noEditPoints="1" noAdjustHandles="1" noChangeArrowheads="1" noChangeShapeType="1" noTextEdit="1"/>
              </p:cNvSpPr>
              <p:nvPr/>
            </p:nvSpPr>
            <p:spPr>
              <a:xfrm>
                <a:off x="1115616" y="2996952"/>
                <a:ext cx="7128792" cy="1268681"/>
              </a:xfrm>
              <a:prstGeom prst="rect">
                <a:avLst/>
              </a:prstGeom>
              <a:blipFill rotWithShape="0">
                <a:blip r:embed="rId2"/>
                <a:stretch>
                  <a:fillRect/>
                </a:stretch>
              </a:blipFill>
              <a:ln>
                <a:solidFill>
                  <a:schemeClr val="accent6">
                    <a:lumMod val="60000"/>
                    <a:lumOff val="40000"/>
                  </a:schemeClr>
                </a:solidFill>
              </a:ln>
            </p:spPr>
            <p:txBody>
              <a:bodyPr/>
              <a:lstStyle/>
              <a:p>
                <a:r>
                  <a:rPr lang="es-MX">
                    <a:noFill/>
                  </a:rPr>
                  <a:t> </a:t>
                </a:r>
              </a:p>
            </p:txBody>
          </p:sp>
        </mc:Fallback>
      </mc:AlternateContent>
      <p:cxnSp>
        <p:nvCxnSpPr>
          <p:cNvPr id="5" name="Conector recto de flecha 4"/>
          <p:cNvCxnSpPr/>
          <p:nvPr/>
        </p:nvCxnSpPr>
        <p:spPr>
          <a:xfrm flipV="1">
            <a:off x="1400926" y="3817329"/>
            <a:ext cx="936104" cy="151216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 name="Rectángulo 5"/>
          <p:cNvSpPr/>
          <p:nvPr/>
        </p:nvSpPr>
        <p:spPr>
          <a:xfrm>
            <a:off x="733583" y="5281463"/>
            <a:ext cx="1350626" cy="307777"/>
          </a:xfrm>
          <a:prstGeom prst="rect">
            <a:avLst/>
          </a:prstGeom>
        </p:spPr>
        <p:txBody>
          <a:bodyPr wrap="none">
            <a:spAutoFit/>
          </a:bodyPr>
          <a:lstStyle/>
          <a:p>
            <a:r>
              <a:rPr lang="es-MX" sz="1400" dirty="0"/>
              <a:t>Precio ofertado </a:t>
            </a:r>
            <a:endParaRPr lang="es-ES" sz="1400" dirty="0"/>
          </a:p>
        </p:txBody>
      </p:sp>
      <p:cxnSp>
        <p:nvCxnSpPr>
          <p:cNvPr id="7" name="Conector recto de flecha 6"/>
          <p:cNvCxnSpPr/>
          <p:nvPr/>
        </p:nvCxnSpPr>
        <p:spPr>
          <a:xfrm flipV="1">
            <a:off x="3334822" y="4072633"/>
            <a:ext cx="72008" cy="8640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Rectángulo 7"/>
          <p:cNvSpPr/>
          <p:nvPr/>
        </p:nvSpPr>
        <p:spPr>
          <a:xfrm>
            <a:off x="2483768" y="4941168"/>
            <a:ext cx="1719830" cy="307777"/>
          </a:xfrm>
          <a:prstGeom prst="rect">
            <a:avLst/>
          </a:prstGeom>
        </p:spPr>
        <p:txBody>
          <a:bodyPr wrap="none">
            <a:spAutoFit/>
          </a:bodyPr>
          <a:lstStyle/>
          <a:p>
            <a:r>
              <a:rPr lang="es-MX" sz="1400" dirty="0"/>
              <a:t>Factor de desempate</a:t>
            </a:r>
            <a:endParaRPr lang="es-ES" sz="1400" dirty="0"/>
          </a:p>
        </p:txBody>
      </p:sp>
      <p:cxnSp>
        <p:nvCxnSpPr>
          <p:cNvPr id="9" name="Conector recto de flecha 8"/>
          <p:cNvCxnSpPr/>
          <p:nvPr/>
        </p:nvCxnSpPr>
        <p:spPr>
          <a:xfrm flipH="1" flipV="1">
            <a:off x="5063014" y="3928617"/>
            <a:ext cx="1080120" cy="14340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 name="Rectángulo 9"/>
          <p:cNvSpPr/>
          <p:nvPr/>
        </p:nvSpPr>
        <p:spPr>
          <a:xfrm>
            <a:off x="5004048" y="5353471"/>
            <a:ext cx="2363852" cy="307777"/>
          </a:xfrm>
          <a:prstGeom prst="rect">
            <a:avLst/>
          </a:prstGeom>
        </p:spPr>
        <p:txBody>
          <a:bodyPr wrap="none">
            <a:spAutoFit/>
          </a:bodyPr>
          <a:lstStyle/>
          <a:p>
            <a:r>
              <a:rPr lang="es-MX" sz="1400" dirty="0"/>
              <a:t>Diferencias esperadas de PML</a:t>
            </a:r>
            <a:endParaRPr lang="es-ES" sz="1400" dirty="0"/>
          </a:p>
        </p:txBody>
      </p:sp>
      <p:cxnSp>
        <p:nvCxnSpPr>
          <p:cNvPr id="11" name="Conector recto de flecha 10"/>
          <p:cNvCxnSpPr/>
          <p:nvPr/>
        </p:nvCxnSpPr>
        <p:spPr>
          <a:xfrm>
            <a:off x="1400926" y="2272433"/>
            <a:ext cx="0" cy="10801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Rectángulo 11"/>
          <p:cNvSpPr/>
          <p:nvPr/>
        </p:nvSpPr>
        <p:spPr>
          <a:xfrm>
            <a:off x="755576" y="1969095"/>
            <a:ext cx="1306640" cy="307777"/>
          </a:xfrm>
          <a:prstGeom prst="rect">
            <a:avLst/>
          </a:prstGeom>
        </p:spPr>
        <p:txBody>
          <a:bodyPr wrap="none">
            <a:spAutoFit/>
          </a:bodyPr>
          <a:lstStyle/>
          <a:p>
            <a:r>
              <a:rPr lang="es-MX" sz="1400" dirty="0"/>
              <a:t>Precio ajustado</a:t>
            </a:r>
            <a:endParaRPr lang="es-ES" sz="1400" dirty="0"/>
          </a:p>
        </p:txBody>
      </p:sp>
      <p:cxnSp>
        <p:nvCxnSpPr>
          <p:cNvPr id="13" name="Conector recto de flecha 12"/>
          <p:cNvCxnSpPr/>
          <p:nvPr/>
        </p:nvCxnSpPr>
        <p:spPr>
          <a:xfrm>
            <a:off x="4126910" y="2632473"/>
            <a:ext cx="2016224" cy="7920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4" name="Rectángulo 13"/>
          <p:cNvSpPr/>
          <p:nvPr/>
        </p:nvSpPr>
        <p:spPr>
          <a:xfrm>
            <a:off x="2903540" y="2329135"/>
            <a:ext cx="2316532" cy="307777"/>
          </a:xfrm>
          <a:prstGeom prst="rect">
            <a:avLst/>
          </a:prstGeom>
        </p:spPr>
        <p:txBody>
          <a:bodyPr wrap="none">
            <a:spAutoFit/>
          </a:bodyPr>
          <a:lstStyle/>
          <a:p>
            <a:r>
              <a:rPr lang="es-MX" sz="1400" dirty="0"/>
              <a:t>Factor de preferencia a Pesos</a:t>
            </a:r>
            <a:endParaRPr lang="es-ES" sz="1400" dirty="0"/>
          </a:p>
        </p:txBody>
      </p:sp>
      <p:cxnSp>
        <p:nvCxnSpPr>
          <p:cNvPr id="15" name="Conector recto de flecha 14"/>
          <p:cNvCxnSpPr/>
          <p:nvPr/>
        </p:nvCxnSpPr>
        <p:spPr>
          <a:xfrm>
            <a:off x="5855102" y="2176989"/>
            <a:ext cx="1080120" cy="124757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Rectángulo 15"/>
          <p:cNvSpPr/>
          <p:nvPr/>
        </p:nvSpPr>
        <p:spPr>
          <a:xfrm>
            <a:off x="4732975" y="1897087"/>
            <a:ext cx="1999265" cy="307777"/>
          </a:xfrm>
          <a:prstGeom prst="rect">
            <a:avLst/>
          </a:prstGeom>
        </p:spPr>
        <p:txBody>
          <a:bodyPr wrap="none">
            <a:spAutoFit/>
          </a:bodyPr>
          <a:lstStyle/>
          <a:p>
            <a:r>
              <a:rPr lang="es-MX" sz="1400" dirty="0"/>
              <a:t>Razón de costo esperado</a:t>
            </a:r>
            <a:endParaRPr lang="es-ES" sz="1400" dirty="0"/>
          </a:p>
        </p:txBody>
      </p:sp>
      <p:cxnSp>
        <p:nvCxnSpPr>
          <p:cNvPr id="17" name="Conector recto de flecha 16"/>
          <p:cNvCxnSpPr/>
          <p:nvPr/>
        </p:nvCxnSpPr>
        <p:spPr>
          <a:xfrm>
            <a:off x="7833000" y="2632473"/>
            <a:ext cx="0" cy="72008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8" name="Rectángulo 17"/>
          <p:cNvSpPr/>
          <p:nvPr/>
        </p:nvSpPr>
        <p:spPr>
          <a:xfrm>
            <a:off x="6814024" y="2276305"/>
            <a:ext cx="1934440" cy="307777"/>
          </a:xfrm>
          <a:prstGeom prst="rect">
            <a:avLst/>
          </a:prstGeom>
        </p:spPr>
        <p:txBody>
          <a:bodyPr wrap="none">
            <a:spAutoFit/>
          </a:bodyPr>
          <a:lstStyle/>
          <a:p>
            <a:r>
              <a:rPr lang="es-MX" sz="1400" dirty="0"/>
              <a:t>Indexado Pesos/Dólares</a:t>
            </a:r>
            <a:endParaRPr lang="es-ES" sz="1400" dirty="0"/>
          </a:p>
        </p:txBody>
      </p:sp>
    </p:spTree>
    <p:extLst>
      <p:ext uri="{BB962C8B-B14F-4D97-AF65-F5344CB8AC3E}">
        <p14:creationId xmlns:p14="http://schemas.microsoft.com/office/powerpoint/2010/main" val="224202433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Programa de Enteros Mixtos</a:t>
            </a:r>
          </a:p>
        </p:txBody>
      </p:sp>
      <p:sp>
        <p:nvSpPr>
          <p:cNvPr id="4" name="Rectángulo 3"/>
          <p:cNvSpPr/>
          <p:nvPr/>
        </p:nvSpPr>
        <p:spPr>
          <a:xfrm>
            <a:off x="6300192" y="5723964"/>
            <a:ext cx="2466060" cy="369332"/>
          </a:xfrm>
          <a:prstGeom prst="rect">
            <a:avLst/>
          </a:prstGeom>
        </p:spPr>
        <p:txBody>
          <a:bodyPr wrap="none">
            <a:spAutoFit/>
          </a:bodyPr>
          <a:lstStyle/>
          <a:p>
            <a:r>
              <a:rPr lang="es-MX" b="1" dirty="0">
                <a:latin typeface="+mj-lt"/>
              </a:rPr>
              <a:t>Ganadores preliminares</a:t>
            </a:r>
            <a:endParaRPr lang="es-ES" b="1" dirty="0">
              <a:latin typeface="+mj-lt"/>
            </a:endParaRPr>
          </a:p>
        </p:txBody>
      </p:sp>
      <p:sp>
        <p:nvSpPr>
          <p:cNvPr id="5" name="Rectángulo 4"/>
          <p:cNvSpPr/>
          <p:nvPr/>
        </p:nvSpPr>
        <p:spPr>
          <a:xfrm>
            <a:off x="2981905" y="5712712"/>
            <a:ext cx="2886239" cy="369332"/>
          </a:xfrm>
          <a:prstGeom prst="rect">
            <a:avLst/>
          </a:prstGeom>
        </p:spPr>
        <p:txBody>
          <a:bodyPr wrap="none">
            <a:spAutoFit/>
          </a:bodyPr>
          <a:lstStyle/>
          <a:p>
            <a:r>
              <a:rPr lang="es-MX" b="1" dirty="0">
                <a:latin typeface="+mj-lt"/>
              </a:rPr>
              <a:t>Programa de Enteros Mixtos</a:t>
            </a:r>
            <a:endParaRPr lang="es-ES" b="1" dirty="0">
              <a:latin typeface="+mj-lt"/>
            </a:endParaRPr>
          </a:p>
        </p:txBody>
      </p:sp>
      <p:sp>
        <p:nvSpPr>
          <p:cNvPr id="6" name="Rectángulo 5"/>
          <p:cNvSpPr/>
          <p:nvPr/>
        </p:nvSpPr>
        <p:spPr>
          <a:xfrm>
            <a:off x="539552" y="5712712"/>
            <a:ext cx="1655261" cy="369332"/>
          </a:xfrm>
          <a:prstGeom prst="rect">
            <a:avLst/>
          </a:prstGeom>
        </p:spPr>
        <p:txBody>
          <a:bodyPr wrap="none">
            <a:spAutoFit/>
          </a:bodyPr>
          <a:lstStyle/>
          <a:p>
            <a:r>
              <a:rPr lang="es-MX" b="1" dirty="0">
                <a:latin typeface="+mj-lt"/>
              </a:rPr>
              <a:t>Precio ajustado</a:t>
            </a:r>
            <a:endParaRPr lang="es-ES" b="1" dirty="0">
              <a:latin typeface="+mj-lt"/>
            </a:endParaRPr>
          </a:p>
        </p:txBody>
      </p:sp>
      <p:sp>
        <p:nvSpPr>
          <p:cNvPr id="7" name="Flecha derecha 6"/>
          <p:cNvSpPr/>
          <p:nvPr/>
        </p:nvSpPr>
        <p:spPr>
          <a:xfrm>
            <a:off x="2411760" y="4356583"/>
            <a:ext cx="864096" cy="3693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8" name="Flecha derecha 7"/>
          <p:cNvSpPr/>
          <p:nvPr/>
        </p:nvSpPr>
        <p:spPr>
          <a:xfrm>
            <a:off x="5436096" y="4394577"/>
            <a:ext cx="864096" cy="3693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9" name="Imagen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3760" y="3499413"/>
            <a:ext cx="1790328" cy="1790328"/>
          </a:xfrm>
          <a:prstGeom prst="rect">
            <a:avLst/>
          </a:prstGeom>
        </p:spPr>
      </p:pic>
      <p:pic>
        <p:nvPicPr>
          <p:cNvPr id="10" name="Imagen 9"/>
          <p:cNvPicPr>
            <a:picLocks noChangeAspect="1"/>
          </p:cNvPicPr>
          <p:nvPr/>
        </p:nvPicPr>
        <p:blipFill rotWithShape="1">
          <a:blip r:embed="rId3"/>
          <a:srcRect l="26375" r="26376"/>
          <a:stretch/>
        </p:blipFill>
        <p:spPr>
          <a:xfrm>
            <a:off x="556388" y="3792326"/>
            <a:ext cx="1589272" cy="1497846"/>
          </a:xfrm>
          <a:prstGeom prst="rect">
            <a:avLst/>
          </a:prstGeom>
        </p:spPr>
      </p:pic>
      <p:sp>
        <p:nvSpPr>
          <p:cNvPr id="11" name="Rectángulo 10"/>
          <p:cNvSpPr/>
          <p:nvPr/>
        </p:nvSpPr>
        <p:spPr>
          <a:xfrm rot="16200000">
            <a:off x="3595287" y="2284358"/>
            <a:ext cx="1775935" cy="369332"/>
          </a:xfrm>
          <a:prstGeom prst="rect">
            <a:avLst/>
          </a:prstGeom>
          <a:solidFill>
            <a:schemeClr val="bg1">
              <a:lumMod val="95000"/>
            </a:schemeClr>
          </a:solidFill>
        </p:spPr>
        <p:txBody>
          <a:bodyPr wrap="none">
            <a:spAutoFit/>
          </a:bodyPr>
          <a:lstStyle/>
          <a:p>
            <a:r>
              <a:rPr lang="es-MX" b="1" dirty="0">
                <a:solidFill>
                  <a:srgbClr val="00B0F0"/>
                </a:solidFill>
              </a:rPr>
              <a:t>Función objetivo</a:t>
            </a:r>
            <a:endParaRPr lang="es-ES" b="1" dirty="0">
              <a:solidFill>
                <a:srgbClr val="00B0F0"/>
              </a:solidFill>
            </a:endParaRPr>
          </a:p>
        </p:txBody>
      </p:sp>
      <p:sp>
        <p:nvSpPr>
          <p:cNvPr id="12" name="Rectángulo 11"/>
          <p:cNvSpPr/>
          <p:nvPr/>
        </p:nvSpPr>
        <p:spPr>
          <a:xfrm rot="2419286">
            <a:off x="1978541" y="3272562"/>
            <a:ext cx="1977593" cy="369332"/>
          </a:xfrm>
          <a:prstGeom prst="rect">
            <a:avLst/>
          </a:prstGeom>
        </p:spPr>
        <p:txBody>
          <a:bodyPr wrap="none">
            <a:spAutoFit/>
          </a:bodyPr>
          <a:lstStyle/>
          <a:p>
            <a:r>
              <a:rPr lang="es-MX" dirty="0"/>
              <a:t>Ofertas de compra</a:t>
            </a:r>
            <a:endParaRPr lang="es-ES" dirty="0"/>
          </a:p>
        </p:txBody>
      </p:sp>
      <p:sp>
        <p:nvSpPr>
          <p:cNvPr id="13" name="Rectángulo 12"/>
          <p:cNvSpPr/>
          <p:nvPr/>
        </p:nvSpPr>
        <p:spPr>
          <a:xfrm rot="17584572">
            <a:off x="4198108" y="2315159"/>
            <a:ext cx="2362378" cy="369332"/>
          </a:xfrm>
          <a:prstGeom prst="rect">
            <a:avLst/>
          </a:prstGeom>
        </p:spPr>
        <p:txBody>
          <a:bodyPr wrap="none">
            <a:spAutoFit/>
          </a:bodyPr>
          <a:lstStyle/>
          <a:p>
            <a:r>
              <a:rPr lang="es-MX" dirty="0"/>
              <a:t>Límites de exportación </a:t>
            </a:r>
            <a:endParaRPr lang="es-ES" dirty="0"/>
          </a:p>
        </p:txBody>
      </p:sp>
      <p:sp>
        <p:nvSpPr>
          <p:cNvPr id="14" name="Rectángulo 13"/>
          <p:cNvSpPr/>
          <p:nvPr/>
        </p:nvSpPr>
        <p:spPr>
          <a:xfrm rot="2791992">
            <a:off x="2293798" y="2985590"/>
            <a:ext cx="1736629" cy="369332"/>
          </a:xfrm>
          <a:prstGeom prst="rect">
            <a:avLst/>
          </a:prstGeom>
        </p:spPr>
        <p:txBody>
          <a:bodyPr wrap="none">
            <a:spAutoFit/>
          </a:bodyPr>
          <a:lstStyle/>
          <a:p>
            <a:r>
              <a:rPr lang="es-MX" dirty="0"/>
              <a:t>Ofertas de venta</a:t>
            </a:r>
            <a:endParaRPr lang="es-ES" dirty="0"/>
          </a:p>
        </p:txBody>
      </p:sp>
      <p:sp>
        <p:nvSpPr>
          <p:cNvPr id="15" name="Rectángulo 14"/>
          <p:cNvSpPr/>
          <p:nvPr/>
        </p:nvSpPr>
        <p:spPr>
          <a:xfrm rot="18058062">
            <a:off x="4594642" y="2582693"/>
            <a:ext cx="2266070" cy="369332"/>
          </a:xfrm>
          <a:prstGeom prst="rect">
            <a:avLst/>
          </a:prstGeom>
        </p:spPr>
        <p:txBody>
          <a:bodyPr wrap="none">
            <a:spAutoFit/>
          </a:bodyPr>
          <a:lstStyle/>
          <a:p>
            <a:r>
              <a:rPr lang="es-MX" dirty="0"/>
              <a:t>Ofertas condicionadas</a:t>
            </a:r>
            <a:endParaRPr lang="es-ES" dirty="0"/>
          </a:p>
        </p:txBody>
      </p:sp>
      <p:sp>
        <p:nvSpPr>
          <p:cNvPr id="16" name="Rectángulo 15"/>
          <p:cNvSpPr/>
          <p:nvPr/>
        </p:nvSpPr>
        <p:spPr>
          <a:xfrm rot="18905807">
            <a:off x="5020972" y="3048825"/>
            <a:ext cx="2019464" cy="369332"/>
          </a:xfrm>
          <a:prstGeom prst="rect">
            <a:avLst/>
          </a:prstGeom>
        </p:spPr>
        <p:txBody>
          <a:bodyPr wrap="none">
            <a:spAutoFit/>
          </a:bodyPr>
          <a:lstStyle/>
          <a:p>
            <a:r>
              <a:rPr lang="es-MX" dirty="0"/>
              <a:t>Ofertas excluyentes</a:t>
            </a:r>
            <a:endParaRPr lang="es-ES" dirty="0"/>
          </a:p>
        </p:txBody>
      </p:sp>
      <p:sp>
        <p:nvSpPr>
          <p:cNvPr id="17" name="Rectángulo 16"/>
          <p:cNvSpPr/>
          <p:nvPr/>
        </p:nvSpPr>
        <p:spPr>
          <a:xfrm rot="3522665">
            <a:off x="3104562" y="2979714"/>
            <a:ext cx="1092162" cy="369332"/>
          </a:xfrm>
          <a:prstGeom prst="rect">
            <a:avLst/>
          </a:prstGeom>
        </p:spPr>
        <p:txBody>
          <a:bodyPr wrap="square">
            <a:spAutoFit/>
          </a:bodyPr>
          <a:lstStyle/>
          <a:p>
            <a:r>
              <a:rPr lang="es-MX" dirty="0"/>
              <a:t>Prelación </a:t>
            </a:r>
            <a:endParaRPr lang="es-ES" dirty="0"/>
          </a:p>
        </p:txBody>
      </p:sp>
      <p:sp>
        <p:nvSpPr>
          <p:cNvPr id="18" name="Rectángulo 17"/>
          <p:cNvSpPr/>
          <p:nvPr/>
        </p:nvSpPr>
        <p:spPr>
          <a:xfrm rot="4524849">
            <a:off x="2919347" y="2417149"/>
            <a:ext cx="1870552" cy="369332"/>
          </a:xfrm>
          <a:prstGeom prst="rect">
            <a:avLst/>
          </a:prstGeom>
        </p:spPr>
        <p:txBody>
          <a:bodyPr wrap="square">
            <a:spAutoFit/>
          </a:bodyPr>
          <a:lstStyle/>
          <a:p>
            <a:r>
              <a:rPr lang="es-MX" dirty="0"/>
              <a:t>Fechas irregulares </a:t>
            </a:r>
            <a:endParaRPr lang="es-ES" dirty="0"/>
          </a:p>
        </p:txBody>
      </p:sp>
      <p:sp>
        <p:nvSpPr>
          <p:cNvPr id="19" name="Rectángulo 18"/>
          <p:cNvSpPr/>
          <p:nvPr/>
        </p:nvSpPr>
        <p:spPr>
          <a:xfrm>
            <a:off x="6792188" y="4001189"/>
            <a:ext cx="1651710" cy="108012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s-MX" sz="2000" b="1" dirty="0"/>
              <a:t>Solución</a:t>
            </a:r>
            <a:endParaRPr lang="es-ES" sz="2000" b="1" dirty="0"/>
          </a:p>
        </p:txBody>
      </p:sp>
      <p:sp>
        <p:nvSpPr>
          <p:cNvPr id="3" name="Rectángulo 2"/>
          <p:cNvSpPr/>
          <p:nvPr/>
        </p:nvSpPr>
        <p:spPr>
          <a:xfrm>
            <a:off x="3275856" y="5210036"/>
            <a:ext cx="2371162" cy="523220"/>
          </a:xfrm>
          <a:prstGeom prst="rect">
            <a:avLst/>
          </a:prstGeom>
        </p:spPr>
        <p:txBody>
          <a:bodyPr wrap="none">
            <a:spAutoFit/>
          </a:bodyPr>
          <a:lstStyle/>
          <a:p>
            <a:r>
              <a:rPr lang="es-ES" sz="1400" dirty="0">
                <a:latin typeface="Consolas" panose="020B0609020204030204" pitchFamily="49" charset="0"/>
              </a:rPr>
              <a:t>Modelo de optimización</a:t>
            </a:r>
          </a:p>
          <a:p>
            <a:pPr algn="ctr"/>
            <a:r>
              <a:rPr lang="es-ES" sz="1400" dirty="0">
                <a:latin typeface="Consolas" panose="020B0609020204030204" pitchFamily="49" charset="0"/>
              </a:rPr>
              <a:t>AMPL/CPLEX</a:t>
            </a:r>
          </a:p>
        </p:txBody>
      </p:sp>
    </p:spTree>
    <p:extLst>
      <p:ext uri="{BB962C8B-B14F-4D97-AF65-F5344CB8AC3E}">
        <p14:creationId xmlns:p14="http://schemas.microsoft.com/office/powerpoint/2010/main" val="399087397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a:t>Función Objetivo</a:t>
            </a:r>
          </a:p>
        </p:txBody>
      </p:sp>
      <p:sp>
        <p:nvSpPr>
          <p:cNvPr id="4" name="Rectángulo 3"/>
          <p:cNvSpPr/>
          <p:nvPr/>
        </p:nvSpPr>
        <p:spPr>
          <a:xfrm>
            <a:off x="755576" y="3281148"/>
            <a:ext cx="1313308" cy="400110"/>
          </a:xfrm>
          <a:prstGeom prst="rect">
            <a:avLst/>
          </a:prstGeom>
        </p:spPr>
        <p:txBody>
          <a:bodyPr wrap="none">
            <a:spAutoFit/>
          </a:bodyPr>
          <a:lstStyle/>
          <a:p>
            <a:r>
              <a:rPr lang="es-MX" sz="2000" dirty="0">
                <a:latin typeface="Adobe Garamond Pro" panose="02020502060506020403" pitchFamily="18" charset="0"/>
              </a:rPr>
              <a:t>Maximizar </a:t>
            </a:r>
            <a:endParaRPr lang="es-ES" sz="2000" dirty="0"/>
          </a:p>
        </p:txBody>
      </p:sp>
      <mc:AlternateContent xmlns:mc="http://schemas.openxmlformats.org/markup-compatibility/2006" xmlns:a14="http://schemas.microsoft.com/office/drawing/2010/main">
        <mc:Choice Requires="a14">
          <p:sp>
            <p:nvSpPr>
              <p:cNvPr id="5" name="Rectángulo 4"/>
              <p:cNvSpPr/>
              <p:nvPr/>
            </p:nvSpPr>
            <p:spPr>
              <a:xfrm>
                <a:off x="881817" y="3945172"/>
                <a:ext cx="7335341" cy="79496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nary>
                        <m:naryPr>
                          <m:chr m:val="∑"/>
                          <m:supHide m:val="on"/>
                          <m:ctrlPr>
                            <a:rPr lang="es-MX" i="1" smtClean="0">
                              <a:latin typeface="Cambria Math" panose="02040503050406030204" pitchFamily="18" charset="0"/>
                            </a:rPr>
                          </m:ctrlPr>
                        </m:naryPr>
                        <m:sub>
                          <m:r>
                            <m:rPr>
                              <m:brk m:alnAt="7"/>
                            </m:rPr>
                            <a:rPr lang="es-MX" b="0" i="1" smtClean="0">
                              <a:latin typeface="Cambria Math" panose="02040503050406030204" pitchFamily="18" charset="0"/>
                            </a:rPr>
                            <m:t>𝑏</m:t>
                          </m:r>
                          <m:r>
                            <a:rPr lang="es-MX" b="0" i="1" smtClean="0">
                              <a:latin typeface="Cambria Math" panose="02040503050406030204" pitchFamily="18" charset="0"/>
                            </a:rPr>
                            <m:t>𝑝</m:t>
                          </m:r>
                          <m:r>
                            <a:rPr lang="es-MX" b="0" i="1" smtClean="0">
                              <a:latin typeface="Cambria Math" panose="02040503050406030204" pitchFamily="18" charset="0"/>
                              <a:ea typeface="Cambria Math" panose="02040503050406030204" pitchFamily="18" charset="0"/>
                            </a:rPr>
                            <m:t>∈</m:t>
                          </m:r>
                          <m:r>
                            <a:rPr lang="es-MX" b="0" i="1" smtClean="0">
                              <a:latin typeface="Cambria Math" panose="02040503050406030204" pitchFamily="18" charset="0"/>
                              <a:ea typeface="Cambria Math" panose="02040503050406030204" pitchFamily="18" charset="0"/>
                            </a:rPr>
                            <m:t>𝐵𝑃</m:t>
                          </m:r>
                        </m:sub>
                        <m:sup/>
                        <m:e>
                          <m:sSub>
                            <m:sSubPr>
                              <m:ctrlPr>
                                <a:rPr lang="es-MX" i="1">
                                  <a:latin typeface="Cambria Math" panose="02040503050406030204" pitchFamily="18" charset="0"/>
                                </a:rPr>
                              </m:ctrlPr>
                            </m:sSubPr>
                            <m:e>
                              <m:r>
                                <a:rPr lang="es-MX" b="0" i="1" smtClean="0">
                                  <a:latin typeface="Cambria Math" panose="02040503050406030204" pitchFamily="18" charset="0"/>
                                </a:rPr>
                                <m:t>𝑥</m:t>
                              </m:r>
                            </m:e>
                            <m:sub>
                              <m:r>
                                <a:rPr lang="es-MX" i="1">
                                  <a:latin typeface="Cambria Math" panose="02040503050406030204" pitchFamily="18" charset="0"/>
                                </a:rPr>
                                <m:t>𝑏𝑝</m:t>
                              </m:r>
                            </m:sub>
                          </m:sSub>
                          <m:sSub>
                            <m:sSubPr>
                              <m:ctrlPr>
                                <a:rPr lang="es-MX" i="1">
                                  <a:latin typeface="Cambria Math" panose="02040503050406030204" pitchFamily="18" charset="0"/>
                                </a:rPr>
                              </m:ctrlPr>
                            </m:sSubPr>
                            <m:e>
                              <m:r>
                                <a:rPr lang="es-MX" i="1">
                                  <a:latin typeface="Cambria Math" panose="02040503050406030204" pitchFamily="18" charset="0"/>
                                </a:rPr>
                                <m:t>𝑃𝑟</m:t>
                              </m:r>
                              <m:r>
                                <a:rPr lang="es-MX" b="0" i="1" smtClean="0">
                                  <a:latin typeface="Cambria Math" panose="02040503050406030204" pitchFamily="18" charset="0"/>
                                </a:rPr>
                                <m:t>𝑈𝑃</m:t>
                              </m:r>
                            </m:e>
                            <m:sub>
                              <m:r>
                                <a:rPr lang="es-MX" b="0" i="1" smtClean="0">
                                  <a:latin typeface="Cambria Math" panose="02040503050406030204" pitchFamily="18" charset="0"/>
                                </a:rPr>
                                <m:t>𝑏𝑝</m:t>
                              </m:r>
                            </m:sub>
                          </m:sSub>
                        </m:e>
                      </m:nary>
                      <m:r>
                        <a:rPr lang="es-MX" b="0" i="1" smtClean="0">
                          <a:latin typeface="Cambria Math" panose="02040503050406030204" pitchFamily="18" charset="0"/>
                        </a:rPr>
                        <m:t>+</m:t>
                      </m:r>
                      <m:nary>
                        <m:naryPr>
                          <m:chr m:val="∑"/>
                          <m:supHide m:val="on"/>
                          <m:ctrlPr>
                            <a:rPr lang="es-MX" i="1">
                              <a:latin typeface="Cambria Math" panose="02040503050406030204" pitchFamily="18" charset="0"/>
                            </a:rPr>
                          </m:ctrlPr>
                        </m:naryPr>
                        <m:sub>
                          <m:r>
                            <m:rPr>
                              <m:brk m:alnAt="7"/>
                            </m:rPr>
                            <a:rPr lang="es-MX" i="1">
                              <a:latin typeface="Cambria Math" panose="02040503050406030204" pitchFamily="18" charset="0"/>
                            </a:rPr>
                            <m:t>𝑏</m:t>
                          </m:r>
                          <m:r>
                            <a:rPr lang="es-MX" b="0" i="1" smtClean="0">
                              <a:latin typeface="Cambria Math" panose="02040503050406030204" pitchFamily="18" charset="0"/>
                            </a:rPr>
                            <m:t>𝑒</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𝐵𝐸</m:t>
                          </m:r>
                        </m:sub>
                        <m:sup/>
                        <m:e>
                          <m:sSub>
                            <m:sSubPr>
                              <m:ctrlPr>
                                <a:rPr lang="es-MX" i="1">
                                  <a:latin typeface="Cambria Math" panose="02040503050406030204" pitchFamily="18" charset="0"/>
                                </a:rPr>
                              </m:ctrlPr>
                            </m:sSubPr>
                            <m:e>
                              <m:r>
                                <a:rPr lang="es-MX" b="0" i="1" smtClean="0">
                                  <a:latin typeface="Cambria Math" panose="02040503050406030204" pitchFamily="18" charset="0"/>
                                </a:rPr>
                                <m:t>𝑦</m:t>
                              </m:r>
                            </m:e>
                            <m:sub>
                              <m:r>
                                <a:rPr lang="es-MX" i="1">
                                  <a:latin typeface="Cambria Math" panose="02040503050406030204" pitchFamily="18" charset="0"/>
                                </a:rPr>
                                <m:t>𝑏</m:t>
                              </m:r>
                              <m:r>
                                <a:rPr lang="es-MX" b="0" i="1" smtClean="0">
                                  <a:latin typeface="Cambria Math" panose="02040503050406030204" pitchFamily="18" charset="0"/>
                                </a:rPr>
                                <m:t>𝑒</m:t>
                              </m:r>
                            </m:sub>
                          </m:sSub>
                          <m:sSub>
                            <m:sSubPr>
                              <m:ctrlPr>
                                <a:rPr lang="es-MX" i="1">
                                  <a:latin typeface="Cambria Math" panose="02040503050406030204" pitchFamily="18" charset="0"/>
                                </a:rPr>
                              </m:ctrlPr>
                            </m:sSubPr>
                            <m:e>
                              <m:r>
                                <a:rPr lang="es-MX" i="1">
                                  <a:latin typeface="Cambria Math" panose="02040503050406030204" pitchFamily="18" charset="0"/>
                                </a:rPr>
                                <m:t>𝑃𝑟</m:t>
                              </m:r>
                              <m:r>
                                <a:rPr lang="es-MX" b="0" i="1" smtClean="0">
                                  <a:latin typeface="Cambria Math" panose="02040503050406030204" pitchFamily="18" charset="0"/>
                                </a:rPr>
                                <m:t>𝑈𝐸</m:t>
                              </m:r>
                            </m:e>
                            <m:sub>
                              <m:r>
                                <a:rPr lang="es-MX" i="1">
                                  <a:latin typeface="Cambria Math" panose="02040503050406030204" pitchFamily="18" charset="0"/>
                                </a:rPr>
                                <m:t>𝑏</m:t>
                              </m:r>
                              <m:r>
                                <a:rPr lang="es-MX" b="0" i="1" smtClean="0">
                                  <a:latin typeface="Cambria Math" panose="02040503050406030204" pitchFamily="18" charset="0"/>
                                </a:rPr>
                                <m:t>𝑒</m:t>
                              </m:r>
                            </m:sub>
                          </m:sSub>
                        </m:e>
                      </m:nary>
                      <m:r>
                        <a:rPr lang="es-MX" b="0" i="1" smtClean="0">
                          <a:latin typeface="Cambria Math" panose="02040503050406030204" pitchFamily="18" charset="0"/>
                        </a:rPr>
                        <m:t>+</m:t>
                      </m:r>
                      <m:nary>
                        <m:naryPr>
                          <m:chr m:val="∑"/>
                          <m:supHide m:val="on"/>
                          <m:ctrlPr>
                            <a:rPr lang="es-MX" i="1">
                              <a:latin typeface="Cambria Math" panose="02040503050406030204" pitchFamily="18" charset="0"/>
                            </a:rPr>
                          </m:ctrlPr>
                        </m:naryPr>
                        <m:sub>
                          <m:r>
                            <m:rPr>
                              <m:brk m:alnAt="7"/>
                            </m:rPr>
                            <a:rPr lang="es-MX" i="1">
                              <a:latin typeface="Cambria Math" panose="02040503050406030204" pitchFamily="18" charset="0"/>
                            </a:rPr>
                            <m:t>𝑏</m:t>
                          </m:r>
                          <m:r>
                            <a:rPr lang="es-MX" b="0" i="1" smtClean="0">
                              <a:latin typeface="Cambria Math" panose="02040503050406030204" pitchFamily="18" charset="0"/>
                            </a:rPr>
                            <m:t>𝑐</m:t>
                          </m:r>
                          <m:r>
                            <a:rPr lang="es-MX" i="1">
                              <a:latin typeface="Cambria Math" panose="02040503050406030204" pitchFamily="18" charset="0"/>
                              <a:ea typeface="Cambria Math" panose="02040503050406030204" pitchFamily="18" charset="0"/>
                            </a:rPr>
                            <m:t>∈</m:t>
                          </m:r>
                          <m:r>
                            <a:rPr lang="es-MX" i="1">
                              <a:latin typeface="Cambria Math" panose="02040503050406030204" pitchFamily="18" charset="0"/>
                              <a:ea typeface="Cambria Math" panose="02040503050406030204" pitchFamily="18" charset="0"/>
                            </a:rPr>
                            <m:t>𝐵𝐶</m:t>
                          </m:r>
                        </m:sub>
                        <m:sup/>
                        <m:e>
                          <m:sSub>
                            <m:sSubPr>
                              <m:ctrlPr>
                                <a:rPr lang="es-MX" i="1">
                                  <a:latin typeface="Cambria Math" panose="02040503050406030204" pitchFamily="18" charset="0"/>
                                </a:rPr>
                              </m:ctrlPr>
                            </m:sSubPr>
                            <m:e>
                              <m:r>
                                <a:rPr lang="es-MX" b="0" i="1" smtClean="0">
                                  <a:latin typeface="Cambria Math" panose="02040503050406030204" pitchFamily="18" charset="0"/>
                                </a:rPr>
                                <m:t>𝑧</m:t>
                              </m:r>
                            </m:e>
                            <m:sub>
                              <m:r>
                                <a:rPr lang="es-MX" i="1">
                                  <a:latin typeface="Cambria Math" panose="02040503050406030204" pitchFamily="18" charset="0"/>
                                </a:rPr>
                                <m:t>𝑏</m:t>
                              </m:r>
                              <m:r>
                                <a:rPr lang="es-MX" b="0" i="1" smtClean="0">
                                  <a:latin typeface="Cambria Math" panose="02040503050406030204" pitchFamily="18" charset="0"/>
                                </a:rPr>
                                <m:t>𝑐</m:t>
                              </m:r>
                            </m:sub>
                          </m:sSub>
                          <m:sSub>
                            <m:sSubPr>
                              <m:ctrlPr>
                                <a:rPr lang="es-MX" i="1">
                                  <a:latin typeface="Cambria Math" panose="02040503050406030204" pitchFamily="18" charset="0"/>
                                </a:rPr>
                              </m:ctrlPr>
                            </m:sSubPr>
                            <m:e>
                              <m:r>
                                <a:rPr lang="es-MX" i="1">
                                  <a:latin typeface="Cambria Math" panose="02040503050406030204" pitchFamily="18" charset="0"/>
                                </a:rPr>
                                <m:t>𝑃𝑟</m:t>
                              </m:r>
                              <m:r>
                                <a:rPr lang="es-MX" b="0" i="1" smtClean="0">
                                  <a:latin typeface="Cambria Math" panose="02040503050406030204" pitchFamily="18" charset="0"/>
                                </a:rPr>
                                <m:t>𝑈𝐶</m:t>
                              </m:r>
                            </m:e>
                            <m:sub>
                              <m:r>
                                <a:rPr lang="es-MX" i="1">
                                  <a:latin typeface="Cambria Math" panose="02040503050406030204" pitchFamily="18" charset="0"/>
                                </a:rPr>
                                <m:t>𝑏</m:t>
                              </m:r>
                              <m:r>
                                <a:rPr lang="es-MX" b="0" i="1" smtClean="0">
                                  <a:latin typeface="Cambria Math" panose="02040503050406030204" pitchFamily="18" charset="0"/>
                                </a:rPr>
                                <m:t>𝑐</m:t>
                              </m:r>
                            </m:sub>
                          </m:sSub>
                        </m:e>
                      </m:nary>
                      <m:r>
                        <a:rPr lang="es-MX" b="0" i="1" smtClean="0">
                          <a:latin typeface="Cambria Math" panose="02040503050406030204" pitchFamily="18" charset="0"/>
                        </a:rPr>
                        <m:t>−</m:t>
                      </m:r>
                      <m:nary>
                        <m:naryPr>
                          <m:chr m:val="∑"/>
                          <m:supHide m:val="on"/>
                          <m:ctrlPr>
                            <a:rPr lang="es-MX" i="1" smtClean="0">
                              <a:latin typeface="Cambria Math" panose="02040503050406030204" pitchFamily="18" charset="0"/>
                            </a:rPr>
                          </m:ctrlPr>
                        </m:naryPr>
                        <m:sub>
                          <m:r>
                            <m:rPr>
                              <m:brk m:alnAt="7"/>
                            </m:rPr>
                            <a:rPr lang="es-MX" b="0" i="1" smtClean="0">
                              <a:latin typeface="Cambria Math" panose="02040503050406030204" pitchFamily="18" charset="0"/>
                            </a:rPr>
                            <m:t>𝑝</m:t>
                          </m:r>
                          <m:r>
                            <a:rPr lang="es-MX" b="0" i="1" smtClean="0">
                              <a:latin typeface="Cambria Math" panose="02040503050406030204" pitchFamily="18" charset="0"/>
                              <a:ea typeface="Cambria Math" panose="02040503050406030204" pitchFamily="18" charset="0"/>
                            </a:rPr>
                            <m:t>∈</m:t>
                          </m:r>
                          <m:r>
                            <a:rPr lang="es-MX" b="0" i="1" smtClean="0">
                              <a:latin typeface="Cambria Math" panose="02040503050406030204" pitchFamily="18" charset="0"/>
                            </a:rPr>
                            <m:t>𝑃𝐴𝑄</m:t>
                          </m:r>
                        </m:sub>
                        <m:sup/>
                        <m:e>
                          <m:sSub>
                            <m:sSubPr>
                              <m:ctrlPr>
                                <a:rPr lang="es-MX" i="1">
                                  <a:latin typeface="Cambria Math" panose="02040503050406030204" pitchFamily="18" charset="0"/>
                                </a:rPr>
                              </m:ctrlPr>
                            </m:sSubPr>
                            <m:e>
                              <m:r>
                                <a:rPr lang="es-MX" i="1">
                                  <a:latin typeface="Cambria Math" panose="02040503050406030204" pitchFamily="18" charset="0"/>
                                </a:rPr>
                                <m:t>𝑢</m:t>
                              </m:r>
                            </m:e>
                            <m:sub>
                              <m:r>
                                <a:rPr lang="es-MX" i="1">
                                  <a:latin typeface="Cambria Math" panose="02040503050406030204" pitchFamily="18" charset="0"/>
                                </a:rPr>
                                <m:t>𝑝</m:t>
                              </m:r>
                            </m:sub>
                          </m:sSub>
                          <m:sSub>
                            <m:sSubPr>
                              <m:ctrlPr>
                                <a:rPr lang="es-MX" i="1">
                                  <a:latin typeface="Cambria Math" panose="02040503050406030204" pitchFamily="18" charset="0"/>
                                </a:rPr>
                              </m:ctrlPr>
                            </m:sSubPr>
                            <m:e>
                              <m:r>
                                <a:rPr lang="es-MX" b="0" i="1" smtClean="0">
                                  <a:latin typeface="Cambria Math" panose="02040503050406030204" pitchFamily="18" charset="0"/>
                                </a:rPr>
                                <m:t>𝑃𝑟𝐴</m:t>
                              </m:r>
                            </m:e>
                            <m:sub>
                              <m:r>
                                <a:rPr lang="es-MX" i="1">
                                  <a:latin typeface="Cambria Math" panose="02040503050406030204" pitchFamily="18" charset="0"/>
                                </a:rPr>
                                <m:t>𝑝</m:t>
                              </m:r>
                            </m:sub>
                          </m:sSub>
                        </m:e>
                      </m:nary>
                    </m:oMath>
                  </m:oMathPara>
                </a14:m>
                <a:endParaRPr lang="es-ES" dirty="0"/>
              </a:p>
            </p:txBody>
          </p:sp>
        </mc:Choice>
        <mc:Fallback xmlns="">
          <p:sp>
            <p:nvSpPr>
              <p:cNvPr id="5" name="Rectángulo 4"/>
              <p:cNvSpPr>
                <a:spLocks noRot="1" noChangeAspect="1" noMove="1" noResize="1" noEditPoints="1" noAdjustHandles="1" noChangeArrowheads="1" noChangeShapeType="1" noTextEdit="1"/>
              </p:cNvSpPr>
              <p:nvPr/>
            </p:nvSpPr>
            <p:spPr>
              <a:xfrm>
                <a:off x="881817" y="3945172"/>
                <a:ext cx="7335341" cy="794961"/>
              </a:xfrm>
              <a:prstGeom prst="rect">
                <a:avLst/>
              </a:prstGeom>
              <a:blipFill rotWithShape="0">
                <a:blip r:embed="rId2"/>
                <a:stretch>
                  <a:fillRect/>
                </a:stretch>
              </a:blipFill>
            </p:spPr>
            <p:txBody>
              <a:bodyPr/>
              <a:lstStyle/>
              <a:p>
                <a:r>
                  <a:rPr lang="es-ES">
                    <a:noFill/>
                  </a:rPr>
                  <a:t> </a:t>
                </a:r>
              </a:p>
            </p:txBody>
          </p:sp>
        </mc:Fallback>
      </mc:AlternateContent>
      <p:sp>
        <p:nvSpPr>
          <p:cNvPr id="6" name="Abrir llave 5"/>
          <p:cNvSpPr/>
          <p:nvPr/>
        </p:nvSpPr>
        <p:spPr>
          <a:xfrm rot="16200000">
            <a:off x="3491880" y="2003829"/>
            <a:ext cx="432048" cy="5472608"/>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dirty="0"/>
          </a:p>
        </p:txBody>
      </p:sp>
      <p:sp>
        <p:nvSpPr>
          <p:cNvPr id="7" name="CuadroTexto 6"/>
          <p:cNvSpPr txBox="1"/>
          <p:nvPr/>
        </p:nvSpPr>
        <p:spPr>
          <a:xfrm>
            <a:off x="2722301" y="5097958"/>
            <a:ext cx="1971203"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dirty="0"/>
              <a:t>Monto total por las ofertas de compra asignadas.</a:t>
            </a:r>
            <a:endParaRPr lang="es-ES" dirty="0"/>
          </a:p>
        </p:txBody>
      </p:sp>
      <p:sp>
        <p:nvSpPr>
          <p:cNvPr id="8" name="Abrir llave 7"/>
          <p:cNvSpPr/>
          <p:nvPr/>
        </p:nvSpPr>
        <p:spPr>
          <a:xfrm rot="16200000">
            <a:off x="7258632" y="3907848"/>
            <a:ext cx="432048" cy="1664568"/>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dirty="0"/>
          </a:p>
        </p:txBody>
      </p:sp>
      <p:sp>
        <p:nvSpPr>
          <p:cNvPr id="9" name="CuadroTexto 8"/>
          <p:cNvSpPr txBox="1"/>
          <p:nvPr/>
        </p:nvSpPr>
        <p:spPr>
          <a:xfrm>
            <a:off x="6569940" y="5097958"/>
            <a:ext cx="1809432"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es-MX" dirty="0"/>
              <a:t>Monto total por las ofertas de venta aceptadas.</a:t>
            </a:r>
            <a:endParaRPr lang="es-ES" dirty="0"/>
          </a:p>
        </p:txBody>
      </p:sp>
      <p:pic>
        <p:nvPicPr>
          <p:cNvPr id="11" name="Imagen 10"/>
          <p:cNvPicPr>
            <a:picLocks noChangeAspect="1"/>
          </p:cNvPicPr>
          <p:nvPr/>
        </p:nvPicPr>
        <p:blipFill>
          <a:blip r:embed="rId3"/>
          <a:stretch>
            <a:fillRect/>
          </a:stretch>
        </p:blipFill>
        <p:spPr>
          <a:xfrm>
            <a:off x="3851920" y="1603376"/>
            <a:ext cx="4023888" cy="2341796"/>
          </a:xfrm>
          <a:prstGeom prst="rect">
            <a:avLst/>
          </a:prstGeom>
        </p:spPr>
      </p:pic>
      <p:sp>
        <p:nvSpPr>
          <p:cNvPr id="12" name="Rectángulo 11"/>
          <p:cNvSpPr/>
          <p:nvPr/>
        </p:nvSpPr>
        <p:spPr>
          <a:xfrm>
            <a:off x="3729583" y="1344201"/>
            <a:ext cx="575350" cy="276999"/>
          </a:xfrm>
          <a:prstGeom prst="rect">
            <a:avLst/>
          </a:prstGeom>
        </p:spPr>
        <p:txBody>
          <a:bodyPr wrap="none">
            <a:spAutoFit/>
          </a:bodyPr>
          <a:lstStyle/>
          <a:p>
            <a:r>
              <a:rPr lang="es-MX" sz="1200" dirty="0"/>
              <a:t>Precio</a:t>
            </a:r>
            <a:endParaRPr lang="es-ES" sz="1200" dirty="0"/>
          </a:p>
        </p:txBody>
      </p:sp>
      <p:sp>
        <p:nvSpPr>
          <p:cNvPr id="14" name="Rectángulo 13"/>
          <p:cNvSpPr/>
          <p:nvPr/>
        </p:nvSpPr>
        <p:spPr>
          <a:xfrm>
            <a:off x="7790955" y="3668173"/>
            <a:ext cx="739498" cy="276999"/>
          </a:xfrm>
          <a:prstGeom prst="rect">
            <a:avLst/>
          </a:prstGeom>
        </p:spPr>
        <p:txBody>
          <a:bodyPr wrap="none">
            <a:spAutoFit/>
          </a:bodyPr>
          <a:lstStyle/>
          <a:p>
            <a:r>
              <a:rPr lang="es-MX" sz="1200" dirty="0"/>
              <a:t>Cantidad</a:t>
            </a:r>
            <a:endParaRPr lang="es-ES" sz="1200" dirty="0"/>
          </a:p>
        </p:txBody>
      </p:sp>
      <p:sp>
        <p:nvSpPr>
          <p:cNvPr id="15" name="Rectángulo 14"/>
          <p:cNvSpPr/>
          <p:nvPr/>
        </p:nvSpPr>
        <p:spPr>
          <a:xfrm>
            <a:off x="6479878" y="2155463"/>
            <a:ext cx="1156855" cy="276999"/>
          </a:xfrm>
          <a:prstGeom prst="rect">
            <a:avLst/>
          </a:prstGeom>
        </p:spPr>
        <p:txBody>
          <a:bodyPr wrap="none">
            <a:spAutoFit/>
          </a:bodyPr>
          <a:lstStyle/>
          <a:p>
            <a:r>
              <a:rPr lang="es-MX" sz="1200" dirty="0"/>
              <a:t>Oferta de venta</a:t>
            </a:r>
            <a:endParaRPr lang="es-ES" sz="1200" dirty="0"/>
          </a:p>
        </p:txBody>
      </p:sp>
      <p:sp>
        <p:nvSpPr>
          <p:cNvPr id="16" name="Rectángulo 15"/>
          <p:cNvSpPr/>
          <p:nvPr/>
        </p:nvSpPr>
        <p:spPr>
          <a:xfrm>
            <a:off x="4355976" y="1775688"/>
            <a:ext cx="1283813" cy="276999"/>
          </a:xfrm>
          <a:prstGeom prst="rect">
            <a:avLst/>
          </a:prstGeom>
        </p:spPr>
        <p:txBody>
          <a:bodyPr wrap="none">
            <a:spAutoFit/>
          </a:bodyPr>
          <a:lstStyle/>
          <a:p>
            <a:r>
              <a:rPr lang="es-MX" sz="1200" dirty="0"/>
              <a:t>Oferta de compra</a:t>
            </a:r>
            <a:endParaRPr lang="es-ES" sz="1200" dirty="0"/>
          </a:p>
        </p:txBody>
      </p:sp>
      <p:sp>
        <p:nvSpPr>
          <p:cNvPr id="17" name="Rectángulo 16"/>
          <p:cNvSpPr/>
          <p:nvPr/>
        </p:nvSpPr>
        <p:spPr>
          <a:xfrm>
            <a:off x="4175103" y="2708920"/>
            <a:ext cx="828945" cy="276999"/>
          </a:xfrm>
          <a:prstGeom prst="rect">
            <a:avLst/>
          </a:prstGeom>
        </p:spPr>
        <p:txBody>
          <a:bodyPr wrap="none">
            <a:spAutoFit/>
          </a:bodyPr>
          <a:lstStyle/>
          <a:p>
            <a:r>
              <a:rPr lang="es-MX" sz="1200" dirty="0">
                <a:solidFill>
                  <a:schemeClr val="bg1"/>
                </a:solidFill>
              </a:rPr>
              <a:t>Excedente</a:t>
            </a:r>
            <a:endParaRPr lang="es-ES" sz="1200" dirty="0">
              <a:solidFill>
                <a:schemeClr val="bg1"/>
              </a:solidFill>
            </a:endParaRPr>
          </a:p>
        </p:txBody>
      </p:sp>
    </p:spTree>
    <p:extLst>
      <p:ext uri="{BB962C8B-B14F-4D97-AF65-F5344CB8AC3E}">
        <p14:creationId xmlns:p14="http://schemas.microsoft.com/office/powerpoint/2010/main" val="103894383"/>
      </p:ext>
    </p:extLst>
  </p:cSld>
  <p:clrMapOvr>
    <a:masterClrMapping/>
  </p:clrMapOvr>
</p:sld>
</file>

<file path=ppt/theme/theme1.xml><?xml version="1.0" encoding="utf-8"?>
<a:theme xmlns:a="http://schemas.openxmlformats.org/drawingml/2006/main" name="00 ACB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00 ACB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00 ACBC</Template>
  <TotalTime>15793</TotalTime>
  <Words>9139</Words>
  <Application>Microsoft Office PowerPoint</Application>
  <PresentationFormat>Presentación en pantalla (4:3)</PresentationFormat>
  <Paragraphs>1379</Paragraphs>
  <Slides>110</Slides>
  <Notes>30</Notes>
  <HiddenSlides>0</HiddenSlides>
  <MMClips>0</MMClips>
  <ScaleCrop>false</ScaleCrop>
  <HeadingPairs>
    <vt:vector size="6" baseType="variant">
      <vt:variant>
        <vt:lpstr>Fuentes usadas</vt:lpstr>
      </vt:variant>
      <vt:variant>
        <vt:i4>13</vt:i4>
      </vt:variant>
      <vt:variant>
        <vt:lpstr>Tema</vt:lpstr>
      </vt:variant>
      <vt:variant>
        <vt:i4>3</vt:i4>
      </vt:variant>
      <vt:variant>
        <vt:lpstr>Títulos de diapositiva</vt:lpstr>
      </vt:variant>
      <vt:variant>
        <vt:i4>110</vt:i4>
      </vt:variant>
    </vt:vector>
  </HeadingPairs>
  <TitlesOfParts>
    <vt:vector size="126" baseType="lpstr">
      <vt:lpstr>Adobe Garamond Pro</vt:lpstr>
      <vt:lpstr>Arial</vt:lpstr>
      <vt:lpstr>Arial Rounded MT Bold</vt:lpstr>
      <vt:lpstr>Calibri</vt:lpstr>
      <vt:lpstr>Cambria Math</vt:lpstr>
      <vt:lpstr>Candara</vt:lpstr>
      <vt:lpstr>Consolas</vt:lpstr>
      <vt:lpstr>MS Mincho</vt:lpstr>
      <vt:lpstr>Tahoma</vt:lpstr>
      <vt:lpstr>Times New Roman</vt:lpstr>
      <vt:lpstr>Trajan Pro</vt:lpstr>
      <vt:lpstr>Verdana</vt:lpstr>
      <vt:lpstr>Wingdings</vt:lpstr>
      <vt:lpstr>00 ACBC</vt:lpstr>
      <vt:lpstr>2_Tema de Office</vt:lpstr>
      <vt:lpstr>1_00 ACBC</vt:lpstr>
      <vt:lpstr>Presentación de PowerPoint</vt:lpstr>
      <vt:lpstr>PROCESO GENERAL DE LA SUBASTA DE LARGO PLAZO </vt:lpstr>
      <vt:lpstr>Proceso General de la Subasta</vt:lpstr>
      <vt:lpstr>Proceso General de la Subasta</vt:lpstr>
      <vt:lpstr>Proceso General de la Subasta</vt:lpstr>
      <vt:lpstr>CONVOCATORIA DE LA SUBASTA DE LARGO PLAZO</vt:lpstr>
      <vt:lpstr>Convocatoria</vt:lpstr>
      <vt:lpstr>Objetivos de la Subasta</vt:lpstr>
      <vt:lpstr>Objetos de la Subasta</vt:lpstr>
      <vt:lpstr>Pago de Bases de Licitación</vt:lpstr>
      <vt:lpstr>Pagos Asociados a la Subasta </vt:lpstr>
      <vt:lpstr>Pagos Asociados a la Primera Subasta de SLP 2017 </vt:lpstr>
      <vt:lpstr>BASES DE LICITACIÓN Y JUNTA DE ACLARACIONES</vt:lpstr>
      <vt:lpstr>Bases de Licitación</vt:lpstr>
      <vt:lpstr>Contenido </vt:lpstr>
      <vt:lpstr>Junta de Aclaraciones</vt:lpstr>
      <vt:lpstr>Forma de Participación</vt:lpstr>
      <vt:lpstr>Generalidades</vt:lpstr>
      <vt:lpstr>REGISTRO DE COMPRADORES POTENCIALES Y SUS OFERTAS</vt:lpstr>
      <vt:lpstr>Participantes Compradores</vt:lpstr>
      <vt:lpstr>Requisitos para el Registro de Compradores</vt:lpstr>
      <vt:lpstr>Proceso de Revisión</vt:lpstr>
      <vt:lpstr>Requisitos para presentar de Ofertas de Compra</vt:lpstr>
      <vt:lpstr>Oferta de Compra de SSB</vt:lpstr>
      <vt:lpstr>Oferta de Compra de SSB</vt:lpstr>
      <vt:lpstr>Oferta de Compra de ERC no SSB</vt:lpstr>
      <vt:lpstr>Ejemplo: Oferta de Compra Aceptada de SSB</vt:lpstr>
      <vt:lpstr>Presentación de PowerPoint</vt:lpstr>
      <vt:lpstr>Presentación de PowerPoint</vt:lpstr>
      <vt:lpstr>Presentación de PowerPoint</vt:lpstr>
      <vt:lpstr>Publicación de la OC Aceptada</vt:lpstr>
      <vt:lpstr>Periodos Regulares e Irregulares</vt:lpstr>
      <vt:lpstr>Precalificación de Oferta de Venta Técnica </vt:lpstr>
      <vt:lpstr>Solicitud de Precalificación (requisitos y fechas)</vt:lpstr>
      <vt:lpstr>Costos de Participación en las Subastas</vt:lpstr>
      <vt:lpstr>PROCESO DE PRECALIFICACIÓN</vt:lpstr>
      <vt:lpstr>PROCESO DE PRECALIFICACIÓN</vt:lpstr>
      <vt:lpstr>Capacidad Legal</vt:lpstr>
      <vt:lpstr>¿Cómo se integra la Oferta de Venta?</vt:lpstr>
      <vt:lpstr>GENERALIDADES</vt:lpstr>
      <vt:lpstr>INFORMACIÓN RESERVADA O CONFIDENCIAL </vt:lpstr>
      <vt:lpstr>DOCUMENTO PROBATORIO PARA ACREDITAR CUMPLIMIENTO EN DIFERENTES OFERTAS</vt:lpstr>
      <vt:lpstr>MODALIDADES DE PARTICIPACIÓN </vt:lpstr>
      <vt:lpstr>CONSORCIO </vt:lpstr>
      <vt:lpstr>CONVENIO CONSORCIAL</vt:lpstr>
      <vt:lpstr>REPRESENTANTE COMÚN EN EL CONSORCIO</vt:lpstr>
      <vt:lpstr>OBLIGADOS A CONSTITUIR UNA SOCIEDAD DE PROPÓSITO ESPECÍFICO </vt:lpstr>
      <vt:lpstr>REQUISITOS EN CASO DE LA CONSTITUCIÓN DE LA SOCIEDAD DE PROPÓSITO ESPECÍFICO </vt:lpstr>
      <vt:lpstr>Capacidad Financiera</vt:lpstr>
      <vt:lpstr>Capacidad Financiera</vt:lpstr>
      <vt:lpstr>Relación Jurídica para acreditar Capacidad Financiera </vt:lpstr>
      <vt:lpstr>Capacidad Técnica y de Ejecución</vt:lpstr>
      <vt:lpstr>Productos a ofertar en las OV Técnicas y su constitución</vt:lpstr>
      <vt:lpstr>Productos a ofertar en las OV Técnicas y su constitución</vt:lpstr>
      <vt:lpstr>Presentación de PowerPoint</vt:lpstr>
      <vt:lpstr>Ofertas excluyentes</vt:lpstr>
      <vt:lpstr>Ofertas Condicionadas</vt:lpstr>
      <vt:lpstr>Zonas y Subzonas de Exportación</vt:lpstr>
      <vt:lpstr> Prelación de Centrales Eléctricas e Impacto de capacidades de Exportación e Interconexión</vt:lpstr>
      <vt:lpstr>Sub Zonas de Exportación</vt:lpstr>
      <vt:lpstr>Sub Zonas de Exportación</vt:lpstr>
      <vt:lpstr>Sub Zonas de Exportación</vt:lpstr>
      <vt:lpstr>Sub Zonas de Exportación</vt:lpstr>
      <vt:lpstr>Sub Zonas de Exportación</vt:lpstr>
      <vt:lpstr>Sub Zonas de Exportación</vt:lpstr>
      <vt:lpstr>Sub Zonas de Exportación</vt:lpstr>
      <vt:lpstr>Sub Zonas de Exportación</vt:lpstr>
      <vt:lpstr>Zonas de Precios</vt:lpstr>
      <vt:lpstr> Prelación de Centrales Eléctricas e Impacto de capacidades de Exportación e Interconexión</vt:lpstr>
      <vt:lpstr> Prelación de Centrales Eléctricas e Impacto de capacidades de Exportación e Interconexión</vt:lpstr>
      <vt:lpstr> Prelación de Centrales Eléctricas e Impacto de capacidades de Exportación e Interconexión</vt:lpstr>
      <vt:lpstr> Prelación de Centrales Eléctricas e Impacto de capacidades de Exportación e Interconexión</vt:lpstr>
      <vt:lpstr>Reglas para determinación de Zona de Precio en Líneas de Transmisión.</vt:lpstr>
      <vt:lpstr>Reglas para determinación de Zona de Precio en Líneas de Transmisión.</vt:lpstr>
      <vt:lpstr>Presentación de PowerPoint</vt:lpstr>
      <vt:lpstr>Evaluación de capacidad Técnica y de Ejecución de Ofertas de Venta.</vt:lpstr>
      <vt:lpstr>Garantías de Seriedad </vt:lpstr>
      <vt:lpstr>Presentación de PowerPoint</vt:lpstr>
      <vt:lpstr>Presentación de PowerPoint</vt:lpstr>
      <vt:lpstr>Presentación de PowerPoint</vt:lpstr>
      <vt:lpstr>Presentación de PowerPoint</vt:lpstr>
      <vt:lpstr>Presentación de PowerPoint</vt:lpstr>
      <vt:lpstr>Presentación de PowerPoint</vt:lpstr>
      <vt:lpstr>Ajuste de Productos</vt:lpstr>
      <vt:lpstr>Zonas de Exportación</vt:lpstr>
      <vt:lpstr>Capacidad de la zona de interconexión</vt:lpstr>
      <vt:lpstr>Reglas para ajustar los productos de la OVT</vt:lpstr>
      <vt:lpstr>Criterios para cambio de Estatus de Interconexión y documentos probatorios validos</vt:lpstr>
      <vt:lpstr>Criterios para cambio de Estatus de Interconexión y documentos probatorios validos </vt:lpstr>
      <vt:lpstr>Criterios para cambio de Estatus de Interconexión y documentos probatorios validos </vt:lpstr>
      <vt:lpstr>Criterios para cambio de Estatus de Interconexión y documentos probatorios validos </vt:lpstr>
      <vt:lpstr>Criterios para cambio de Estatus de Interconexión y documentos probatorios validos </vt:lpstr>
      <vt:lpstr>Criterios para cambio de Estatus de Interconexión y documentos probatorios validos </vt:lpstr>
      <vt:lpstr>OFERTA DE VENTA ECONÓMICA, EVALUACIÓN POR EL MODELO DE ENTEROS MIXTOS, FALLO</vt:lpstr>
      <vt:lpstr>Etapas de la Evaluación Económica</vt:lpstr>
      <vt:lpstr>Ajuste de Precios</vt:lpstr>
      <vt:lpstr>Ajuste de Precios</vt:lpstr>
      <vt:lpstr>Programa de Enteros Mixtos</vt:lpstr>
      <vt:lpstr>Función Objetivo</vt:lpstr>
      <vt:lpstr>Restricciones de Capacidad de Interconexión</vt:lpstr>
      <vt:lpstr>Restricciones de Capacidad de Exportación</vt:lpstr>
      <vt:lpstr>Restricciones de Capacidad de Exportación</vt:lpstr>
      <vt:lpstr>Umbral de la Subasta</vt:lpstr>
      <vt:lpstr>Resultados Preliminares</vt:lpstr>
      <vt:lpstr>Proceso Iterativo</vt:lpstr>
      <vt:lpstr>Resultados Preliminares</vt:lpstr>
      <vt:lpstr>Validación de resultados</vt:lpstr>
      <vt:lpstr>Revisión y Verificación de Resultados</vt:lpstr>
      <vt:lpstr>Fallo de la Subasta</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Octavio Bermudez Velazquez</dc:creator>
  <cp:lastModifiedBy>Miguel Antonio Alvarez Juarez</cp:lastModifiedBy>
  <cp:revision>285</cp:revision>
  <dcterms:created xsi:type="dcterms:W3CDTF">2015-06-16T16:22:03Z</dcterms:created>
  <dcterms:modified xsi:type="dcterms:W3CDTF">2017-04-04T23:26:08Z</dcterms:modified>
</cp:coreProperties>
</file>